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8" r:id="rId3"/>
    <p:sldId id="30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 varScale="1">
        <p:scale>
          <a:sx n="99" d="100"/>
          <a:sy n="99" d="100"/>
        </p:scale>
        <p:origin x="1378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Third Offline 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R1-1807878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505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err="1" smtClean="0"/>
              <a:t>Busan</a:t>
            </a:r>
            <a:r>
              <a:rPr lang="en-US" sz="2400" dirty="0" smtClean="0"/>
              <a:t>, Korea, May 21 – 25,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Exclude PDSCH candidates with </a:t>
            </a:r>
            <a:r>
              <a:rPr lang="en-US" sz="1800" dirty="0" smtClean="0"/>
              <a:t>time duration between last symbol and first symbol of PUCCH/PUSCH for HARQ-ACK smaller than the PDSCH processing time (</a:t>
            </a:r>
            <a:r>
              <a:rPr lang="en-US" altLang="ja-JP" sz="1800" dirty="0" smtClean="0"/>
              <a:t>R1-1807236, R1-1807067)</a:t>
            </a:r>
          </a:p>
          <a:p>
            <a:r>
              <a:rPr lang="en-US" altLang="ja-JP" sz="1800" dirty="0" smtClean="0"/>
              <a:t>To </a:t>
            </a:r>
            <a:r>
              <a:rPr lang="en-US" altLang="ja-JP" sz="1800" dirty="0"/>
              <a:t>capture in TS 38.213 that “A </a:t>
            </a:r>
            <a:r>
              <a:rPr lang="en-US" sz="1800" dirty="0"/>
              <a:t>UE is not expected to have HARQ-ACK bits to multiplex due to DCI that is no earlier by N2 symbols than current PUCCH resource” </a:t>
            </a:r>
            <a:r>
              <a:rPr lang="en-US" altLang="ja-JP" sz="1800" dirty="0"/>
              <a:t>(R1-1806776</a:t>
            </a:r>
            <a:r>
              <a:rPr lang="en-US" altLang="ja-JP" sz="1800" dirty="0" smtClean="0"/>
              <a:t>)</a:t>
            </a:r>
            <a:endParaRPr lang="en-US" sz="1400" dirty="0" smtClean="0"/>
          </a:p>
          <a:p>
            <a:r>
              <a:rPr lang="en-US" sz="1800" dirty="0" smtClean="0"/>
              <a:t>HARQ-ACK </a:t>
            </a:r>
            <a:r>
              <a:rPr lang="en-US" sz="1800" dirty="0"/>
              <a:t>bits for PDSCHs scheduled by respective PDCCHs received after an UL grant scheduling PUSCH (for UCI on PUSCH) are set to NACK to maintain HARQ-ACK codebook size (</a:t>
            </a:r>
            <a:r>
              <a:rPr lang="en-US" sz="1800" dirty="0" smtClean="0"/>
              <a:t>R1-1807262)</a:t>
            </a:r>
          </a:p>
          <a:p>
            <a:pPr lvl="1"/>
            <a:endParaRPr lang="en-US" sz="1600" dirty="0"/>
          </a:p>
          <a:p>
            <a:r>
              <a:rPr lang="en-US" sz="2000" dirty="0" smtClean="0">
                <a:solidFill>
                  <a:srgbClr val="00B050"/>
                </a:solidFill>
              </a:rPr>
              <a:t>Semi-static HARQ-ACK codebook size does not depend on the time duration between a last symbol for any PDSCH reception candidate and a first symbol for a PUCCH/PUSCH transmission that includes the HARQ-ACK codebook</a:t>
            </a:r>
          </a:p>
          <a:p>
            <a:pPr lvl="1"/>
            <a:r>
              <a:rPr lang="en-US" sz="1600" dirty="0" smtClean="0">
                <a:solidFill>
                  <a:srgbClr val="00B050"/>
                </a:solidFill>
              </a:rPr>
              <a:t>UE sets to NACK the </a:t>
            </a:r>
            <a:r>
              <a:rPr lang="en-US" sz="1600" dirty="0">
                <a:solidFill>
                  <a:srgbClr val="00B050"/>
                </a:solidFill>
              </a:rPr>
              <a:t>HARQ-ACK bits in the HARQ-ACK codebook that correspond to PDSCH reception occasions </a:t>
            </a:r>
            <a:r>
              <a:rPr lang="en-US" sz="1600" dirty="0" smtClean="0">
                <a:solidFill>
                  <a:srgbClr val="00B050"/>
                </a:solidFill>
              </a:rPr>
              <a:t>that </a:t>
            </a:r>
            <a:r>
              <a:rPr lang="en-US" sz="1600" dirty="0">
                <a:solidFill>
                  <a:srgbClr val="00B050"/>
                </a:solidFill>
              </a:rPr>
              <a:t>do not satisfy the above timing </a:t>
            </a:r>
            <a:r>
              <a:rPr lang="en-US" sz="1600" dirty="0" smtClean="0">
                <a:solidFill>
                  <a:srgbClr val="00B050"/>
                </a:solidFill>
              </a:rPr>
              <a:t>requirement – </a:t>
            </a:r>
          </a:p>
          <a:p>
            <a:pPr lvl="1"/>
            <a:r>
              <a:rPr lang="en-US" sz="1600" dirty="0">
                <a:solidFill>
                  <a:srgbClr val="00B050"/>
                </a:solidFill>
              </a:rPr>
              <a:t>N</a:t>
            </a:r>
            <a:r>
              <a:rPr lang="en-US" sz="1600" dirty="0" smtClean="0">
                <a:solidFill>
                  <a:srgbClr val="00B050"/>
                </a:solidFill>
              </a:rPr>
              <a:t>o additional specification impact</a:t>
            </a:r>
            <a:endParaRPr lang="en-US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23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sz="1800" dirty="0" smtClean="0"/>
              <a:t>Determine PDSCH reception occasions per slot by </a:t>
            </a:r>
            <a:r>
              <a:rPr lang="en-US" sz="1800" i="1" dirty="0" err="1" smtClean="0"/>
              <a:t>pdsch-symbolAllocation</a:t>
            </a:r>
            <a:r>
              <a:rPr lang="en-US" sz="1800" dirty="0" smtClean="0"/>
              <a:t> table for DCI formats in USS - PDSCH reception occasions for PDSCHs scheduled by DCI formats in CSS are a subset of the ones for PDSCHs scheduled by DCI formats in a USS (</a:t>
            </a:r>
            <a:r>
              <a:rPr lang="en-GB" sz="1800" dirty="0" smtClean="0"/>
              <a:t>R1-1806740)</a:t>
            </a:r>
            <a:r>
              <a:rPr lang="en-US" sz="1800" dirty="0" smtClean="0"/>
              <a:t> </a:t>
            </a:r>
          </a:p>
          <a:p>
            <a:pPr lvl="1"/>
            <a:r>
              <a:rPr lang="en-US" sz="1400" dirty="0" smtClean="0">
                <a:solidFill>
                  <a:srgbClr val="00B050"/>
                </a:solidFill>
              </a:rPr>
              <a:t>Coordinate with resource allocation session </a:t>
            </a:r>
          </a:p>
          <a:p>
            <a:pPr lvl="1"/>
            <a:endParaRPr lang="en-US" sz="1400" dirty="0">
              <a:solidFill>
                <a:srgbClr val="00B050"/>
              </a:solidFill>
            </a:endParaRPr>
          </a:p>
          <a:p>
            <a:r>
              <a:rPr lang="en-US" altLang="zh-CN" sz="1800" dirty="0"/>
              <a:t>Prioritize grant-based PUSCH over grant-free PUSCH for UCI multiplexing (R1-1806073, R1-1806630,  </a:t>
            </a:r>
            <a:r>
              <a:rPr lang="en-US" altLang="zh-CN" sz="1800" dirty="0" smtClean="0"/>
              <a:t>R1-1806838)</a:t>
            </a:r>
            <a:endParaRPr lang="en-US" altLang="zh-CN" sz="1800" dirty="0"/>
          </a:p>
          <a:p>
            <a:pPr lvl="1"/>
            <a:r>
              <a:rPr lang="en-US" altLang="zh-CN" sz="1400" dirty="0"/>
              <a:t>The PUSCHs are on different cells</a:t>
            </a:r>
          </a:p>
          <a:p>
            <a:pPr lvl="1"/>
            <a:r>
              <a:rPr lang="en-US" altLang="zh-CN" sz="1400" dirty="0">
                <a:solidFill>
                  <a:srgbClr val="00B050"/>
                </a:solidFill>
              </a:rPr>
              <a:t>Offline proposal is to </a:t>
            </a:r>
            <a:r>
              <a:rPr lang="en-US" altLang="zh-CN" sz="1400" dirty="0" smtClean="0">
                <a:solidFill>
                  <a:srgbClr val="00B050"/>
                </a:solidFill>
              </a:rPr>
              <a:t>support (Vivo, LGE, OPPO, </a:t>
            </a:r>
            <a:r>
              <a:rPr lang="en-US" altLang="zh-CN" sz="1400" dirty="0" err="1" smtClean="0">
                <a:solidFill>
                  <a:srgbClr val="00B050"/>
                </a:solidFill>
              </a:rPr>
              <a:t>Docomo</a:t>
            </a:r>
            <a:r>
              <a:rPr lang="en-US" altLang="zh-CN" sz="1400" dirty="0" smtClean="0">
                <a:solidFill>
                  <a:srgbClr val="00B050"/>
                </a:solidFill>
              </a:rPr>
              <a:t>, CATT, Panasonic, Nokia, Samsung, Huawei, </a:t>
            </a:r>
            <a:r>
              <a:rPr lang="en-US" altLang="zh-CN" sz="1400" dirty="0" err="1" smtClean="0">
                <a:solidFill>
                  <a:srgbClr val="00B050"/>
                </a:solidFill>
              </a:rPr>
              <a:t>HiSi</a:t>
            </a:r>
            <a:r>
              <a:rPr lang="en-US" altLang="zh-CN" sz="1400" dirty="0" smtClean="0">
                <a:solidFill>
                  <a:srgbClr val="00B050"/>
                </a:solidFill>
              </a:rPr>
              <a:t>, Sharp)</a:t>
            </a:r>
            <a:endParaRPr lang="en-US" altLang="zh-CN" sz="1400" dirty="0">
              <a:solidFill>
                <a:srgbClr val="00B050"/>
              </a:solidFill>
            </a:endParaRPr>
          </a:p>
          <a:p>
            <a:endParaRPr lang="en-US" sz="1800" dirty="0" smtClean="0">
              <a:solidFill>
                <a:srgbClr val="00B050"/>
              </a:solidFill>
            </a:endParaRPr>
          </a:p>
          <a:p>
            <a:r>
              <a:rPr lang="en-GB" sz="1800" dirty="0"/>
              <a:t>Reconsider inclusion of PDCCH monitoring occasions for determining HARQ-ACK codebook size (R1-1806740</a:t>
            </a:r>
            <a:r>
              <a:rPr lang="en-GB" sz="1800" dirty="0" smtClean="0"/>
              <a:t>)</a:t>
            </a:r>
          </a:p>
          <a:p>
            <a:pPr lvl="1"/>
            <a:r>
              <a:rPr lang="en-GB" sz="1400" dirty="0" smtClean="0">
                <a:solidFill>
                  <a:srgbClr val="00B050"/>
                </a:solidFill>
              </a:rPr>
              <a:t>No consensus to include</a:t>
            </a:r>
            <a:endParaRPr lang="en-GB" sz="1400" dirty="0">
              <a:solidFill>
                <a:srgbClr val="00B050"/>
              </a:solidFill>
            </a:endParaRPr>
          </a:p>
          <a:p>
            <a:endParaRPr lang="en-US" sz="1800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32508</TotalTime>
  <Words>307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​​テーマ</vt:lpstr>
      <vt:lpstr>Third Offline Summary on CA Aspects</vt:lpstr>
      <vt:lpstr>Semi-static HARQ-ACK Codebook </vt:lpstr>
      <vt:lpstr>Semi-static HARQ-ACK Codebook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826</cp:revision>
  <dcterms:created xsi:type="dcterms:W3CDTF">2017-01-16T18:53:25Z</dcterms:created>
  <dcterms:modified xsi:type="dcterms:W3CDTF">2018-05-25T04:00:34Z</dcterms:modified>
</cp:coreProperties>
</file>