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5" r:id="rId4"/>
    <p:sldId id="262" r:id="rId5"/>
    <p:sldId id="263" r:id="rId6"/>
    <p:sldId id="264" r:id="rId7"/>
    <p:sldId id="26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0" d="100"/>
          <a:sy n="70" d="100"/>
        </p:scale>
        <p:origin x="-102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6979" y="1559099"/>
            <a:ext cx="10119911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altLang="zh-CN" dirty="0" smtClean="0"/>
              <a:t>Way forward on remaining details of NB-IoT measurement improvements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38774"/>
            <a:ext cx="9144000" cy="1655762"/>
          </a:xfrm>
        </p:spPr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dirty="0" smtClean="0"/>
              <a:t>, [….]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800" dirty="0" smtClean="0"/>
              <a:t>R1-1807542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9976" y="42196"/>
            <a:ext cx="5540062" cy="1366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ko-KR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93</a:t>
            </a:r>
          </a:p>
          <a:p>
            <a:pPr>
              <a:buNone/>
            </a:pPr>
            <a:r>
              <a:rPr lang="en-US" altLang="ko-KR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Busan</a:t>
            </a:r>
            <a:r>
              <a:rPr lang="en-US" altLang="ko-KR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Korea, May 21st – 25th, 2018</a:t>
            </a:r>
          </a:p>
          <a:p>
            <a:pPr>
              <a:buNone/>
            </a:pPr>
            <a:r>
              <a:rPr lang="en-US" altLang="ko-KR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6.2.7.4</a:t>
            </a:r>
          </a:p>
          <a:p>
            <a:pPr>
              <a:buNone/>
            </a:pP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988324" y="1262440"/>
            <a:ext cx="9748234" cy="3681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b="1" i="1" dirty="0" smtClean="0"/>
              <a:t>RAN1#89 Working assumption, confirmation depending on RAN4 feedback:</a:t>
            </a:r>
            <a:endParaRPr lang="zh-CN" altLang="zh-CN" dirty="0" smtClean="0"/>
          </a:p>
          <a:p>
            <a:pPr lvl="1"/>
            <a:r>
              <a:rPr lang="en-US" altLang="zh-CN" i="1" dirty="0" smtClean="0"/>
              <a:t>For NSSS-aided measurement accuracy enhancement at least in idle mode, the NSSS-NRS EPRE ratios of serving cell and neighbor cells are signaled to UE by higher layers.</a:t>
            </a:r>
            <a:endParaRPr lang="zh-CN" altLang="zh-CN" dirty="0" smtClean="0"/>
          </a:p>
          <a:p>
            <a:pPr lvl="2"/>
            <a:r>
              <a:rPr lang="en-US" altLang="zh-CN" i="1" dirty="0" smtClean="0"/>
              <a:t>FFS on details of sets of power offset (e.g., {-3, …, 0, …, 3} in dB}</a:t>
            </a:r>
            <a:endParaRPr lang="zh-CN" altLang="zh-CN" dirty="0" smtClean="0"/>
          </a:p>
          <a:p>
            <a:pPr lvl="2"/>
            <a:r>
              <a:rPr lang="en-US" altLang="zh-CN" i="1" dirty="0" smtClean="0"/>
              <a:t>FFS on power offset information per-neighbor cell or common for all neighbor cells or common for serving cell and neighbor cells. </a:t>
            </a:r>
            <a:endParaRPr lang="zh-CN" altLang="zh-CN" dirty="0" smtClean="0"/>
          </a:p>
          <a:p>
            <a:pPr lvl="2"/>
            <a:r>
              <a:rPr lang="en-US" altLang="zh-CN" i="1" dirty="0" smtClean="0"/>
              <a:t>The possibility to use NSSS is indicated by higher layers.</a:t>
            </a:r>
            <a:endParaRPr lang="zh-CN" altLang="zh-CN" dirty="0" smtClean="0"/>
          </a:p>
          <a:p>
            <a:pPr lvl="2"/>
            <a:r>
              <a:rPr lang="en-US" altLang="zh-CN" i="1" dirty="0" smtClean="0"/>
              <a:t>Detailed signaling design would be left to RAN2.</a:t>
            </a: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988324" y="1507379"/>
            <a:ext cx="9748234" cy="3191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i="1" dirty="0" smtClean="0"/>
              <a:t>RAN1 #90</a:t>
            </a:r>
            <a:endParaRPr lang="zh-CN" altLang="zh-CN" i="1" dirty="0" smtClean="0"/>
          </a:p>
          <a:p>
            <a:r>
              <a:rPr lang="en-US" altLang="zh-CN" b="1" i="1" u="sng" dirty="0" smtClean="0"/>
              <a:t>Working assumption, confirmation depending on RAN4 feedback: </a:t>
            </a:r>
            <a:endParaRPr lang="zh-CN" altLang="zh-CN" i="1" dirty="0" smtClean="0"/>
          </a:p>
          <a:p>
            <a:pPr lvl="0"/>
            <a:r>
              <a:rPr lang="en-US" altLang="zh-CN" b="1" i="1" dirty="0" smtClean="0"/>
              <a:t>The ratio of NSSS EPRE to NRS EPRE is configured from {-3, 0, 3, spare} dB. </a:t>
            </a:r>
            <a:endParaRPr lang="zh-CN" altLang="zh-CN" b="1" i="1" dirty="0" smtClean="0"/>
          </a:p>
          <a:p>
            <a:r>
              <a:rPr lang="en-US" altLang="zh-CN" b="1" i="1" dirty="0" smtClean="0"/>
              <a:t>Send LS to RAN4 (cc RAN2) to inform the above, and request feedback on the above working assumption.</a:t>
            </a:r>
            <a:endParaRPr lang="zh-CN" altLang="zh-CN" b="1" i="1" dirty="0"/>
          </a:p>
        </p:txBody>
      </p:sp>
    </p:spTree>
    <p:extLst>
      <p:ext uri="{BB962C8B-B14F-4D97-AF65-F5344CB8AC3E}">
        <p14:creationId xmlns=""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988324" y="1313480"/>
            <a:ext cx="9748234" cy="357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b="1" i="1" dirty="0" smtClean="0"/>
              <a:t>RAN1#92 Agreements:</a:t>
            </a:r>
            <a:endParaRPr lang="zh-CN" altLang="zh-CN" dirty="0" smtClean="0"/>
          </a:p>
          <a:p>
            <a:pPr lvl="0"/>
            <a:r>
              <a:rPr lang="en-US" altLang="zh-CN" i="1" dirty="0" smtClean="0"/>
              <a:t>The combination of NRS with NSSS for RRM measurement accuracy improvement is not considered further in RAN1.</a:t>
            </a:r>
            <a:endParaRPr lang="zh-CN" altLang="zh-CN" dirty="0" smtClean="0"/>
          </a:p>
          <a:p>
            <a:pPr lvl="0"/>
            <a:r>
              <a:rPr lang="en-US" altLang="zh-CN" i="1" dirty="0" smtClean="0"/>
              <a:t>NPDCCH, NPDSCH are not considered as candidates in addition to NSSS, nor in combination with NSSS, to improve the measurement accuracy for serving cell and neighboring cells.</a:t>
            </a:r>
            <a:endParaRPr lang="zh-CN" altLang="zh-CN" dirty="0" smtClean="0"/>
          </a:p>
          <a:p>
            <a:pPr lvl="0"/>
            <a:r>
              <a:rPr lang="en-US" altLang="zh-CN" i="1" dirty="0" smtClean="0"/>
              <a:t>FFS changes to the NRSSI definitions based on RAN1/4 agreements. </a:t>
            </a: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988324" y="1848499"/>
            <a:ext cx="9748234" cy="2509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b="1" i="1" dirty="0" smtClean="0"/>
              <a:t>RAN1#92 Working assumption:</a:t>
            </a:r>
            <a:endParaRPr lang="zh-CN" altLang="zh-CN" dirty="0" smtClean="0"/>
          </a:p>
          <a:p>
            <a:pPr lvl="0"/>
            <a:r>
              <a:rPr lang="en-US" altLang="zh-CN" i="1" dirty="0" smtClean="0"/>
              <a:t>It is feasible from RAN1 point of view to use NPBCH in addition to NRS for RRM measurement, to be confirmed by RAN4</a:t>
            </a:r>
            <a:endParaRPr lang="zh-CN" altLang="zh-CN" dirty="0" smtClean="0"/>
          </a:p>
          <a:p>
            <a:pPr lvl="1"/>
            <a:r>
              <a:rPr lang="en-US" altLang="zh-CN" i="1" dirty="0" smtClean="0"/>
              <a:t>In setting new RAN4 requirements (if any), RAN4 does not assume UE regenerates NPBCH and this is up to UE implementation</a:t>
            </a:r>
            <a:endParaRPr lang="zh-CN" altLang="zh-CN" dirty="0" smtClean="0"/>
          </a:p>
          <a:p>
            <a:pPr lvl="1"/>
            <a:r>
              <a:rPr lang="en-US" altLang="zh-CN" i="1" dirty="0" smtClean="0"/>
              <a:t>Ask RAN4 feedback on the combination of NPBCH with NRS</a:t>
            </a: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988324" y="1417011"/>
            <a:ext cx="9748234" cy="4355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000" b="1" i="1" dirty="0" smtClean="0"/>
              <a:t>RAN1#92bis Agreement:</a:t>
            </a:r>
            <a:endParaRPr lang="zh-CN" altLang="zh-CN" sz="2000" dirty="0" smtClean="0"/>
          </a:p>
          <a:p>
            <a:pPr lvl="0"/>
            <a:r>
              <a:rPr lang="en-US" altLang="zh-CN" sz="2000" i="1" dirty="0" smtClean="0"/>
              <a:t>The </a:t>
            </a:r>
            <a:r>
              <a:rPr lang="en-US" altLang="zh-CN" sz="2000" i="1" dirty="0" err="1" smtClean="0"/>
              <a:t>eNB</a:t>
            </a:r>
            <a:r>
              <a:rPr lang="en-US" altLang="zh-CN" sz="2000" i="1" dirty="0" smtClean="0"/>
              <a:t> signals the number of consecutive NSSS occasions, with possible values of 2, 4, [8], that use different </a:t>
            </a:r>
            <a:r>
              <a:rPr lang="en-US" altLang="zh-CN" sz="2000" i="1" dirty="0" err="1" smtClean="0"/>
              <a:t>precoders</a:t>
            </a:r>
            <a:r>
              <a:rPr lang="en-US" altLang="zh-CN" sz="2000" i="1" dirty="0" smtClean="0"/>
              <a:t> for NSSS transmission, and the UE may take such information into account when using NSSS for measurement. If </a:t>
            </a:r>
            <a:r>
              <a:rPr lang="en-US" altLang="zh-CN" sz="2000" i="1" dirty="0" err="1" smtClean="0"/>
              <a:t>eNB</a:t>
            </a:r>
            <a:r>
              <a:rPr lang="en-US" altLang="zh-CN" sz="2000" i="1" dirty="0" smtClean="0"/>
              <a:t> does not signal this, the UE makes no assumptions of the antenna port(s), i.e., “the UE shall not assume that the transmissions of the narrowband secondary synchronization signal in a given </a:t>
            </a:r>
            <a:r>
              <a:rPr lang="en-US" altLang="zh-CN" sz="2000" i="1" dirty="0" err="1" smtClean="0"/>
              <a:t>subframe</a:t>
            </a:r>
            <a:r>
              <a:rPr lang="en-US" altLang="zh-CN" sz="2000" i="1" dirty="0" smtClean="0"/>
              <a:t> use the same antenna port, or ports, as the narrowband secondary synchronization signal in any other </a:t>
            </a:r>
            <a:r>
              <a:rPr lang="en-US" altLang="zh-CN" sz="2000" i="1" dirty="0" err="1" smtClean="0"/>
              <a:t>subframe</a:t>
            </a:r>
            <a:r>
              <a:rPr lang="en-US" altLang="zh-CN" sz="2000" i="1" dirty="0" smtClean="0"/>
              <a:t>”. The </a:t>
            </a:r>
            <a:r>
              <a:rPr lang="en-US" altLang="zh-CN" sz="2000" i="1" dirty="0" err="1" smtClean="0"/>
              <a:t>signalling</a:t>
            </a:r>
            <a:r>
              <a:rPr lang="en-US" altLang="zh-CN" sz="2000" i="1" dirty="0" smtClean="0"/>
              <a:t> does not mandate how, when, and over how many </a:t>
            </a:r>
            <a:r>
              <a:rPr lang="en-US" altLang="zh-CN" sz="2000" i="1" dirty="0" err="1" smtClean="0"/>
              <a:t>subframes</a:t>
            </a:r>
            <a:r>
              <a:rPr lang="en-US" altLang="zh-CN" sz="2000" i="1" dirty="0" smtClean="0"/>
              <a:t> the UE should measure the NSSS, and the measurement accuracy should not assume the UE measures consecutive NSSS occasions. LS RAN4 about the agreements.</a:t>
            </a:r>
          </a:p>
          <a:p>
            <a:r>
              <a:rPr lang="en-US" altLang="zh-CN" sz="2000" i="1" dirty="0" smtClean="0"/>
              <a:t>LS RAN4 (CC RAN2) on whether and if so, how the update of NRSSI measurement in NRSRQ is needed when NSSS is used for NRSRQ measurements</a:t>
            </a:r>
            <a:endParaRPr lang="zh-CN" altLang="zh-CN" sz="2000" i="1" dirty="0" smtClean="0"/>
          </a:p>
          <a:p>
            <a:r>
              <a:rPr lang="en-US" altLang="zh-CN" sz="2000" i="1" dirty="0" smtClean="0"/>
              <a:t>Send LS related to the above agreements to RAN4 (CC: RAN2) – Yutao (Ericsson) Draft LS R1-1805419 is agreed in R1-1805434</a:t>
            </a:r>
            <a:endParaRPr lang="zh-CN" altLang="zh-CN" sz="2000" i="1" dirty="0" smtClean="0"/>
          </a:p>
        </p:txBody>
      </p:sp>
    </p:spTree>
    <p:extLst>
      <p:ext uri="{BB962C8B-B14F-4D97-AF65-F5344CB8AC3E}">
        <p14:creationId xmlns=""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Proposals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9212"/>
            <a:ext cx="10515600" cy="5567082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Confirm the working assumptions on use of NSSS for RRM</a:t>
            </a:r>
          </a:p>
          <a:p>
            <a:r>
              <a:rPr lang="en-US" altLang="zh-CN" sz="2400" dirty="0" smtClean="0"/>
              <a:t>The NSSS-NRS EPRE ratio is signaled per neighbor cell</a:t>
            </a:r>
          </a:p>
          <a:p>
            <a:r>
              <a:rPr lang="en-US" altLang="zh-CN" sz="2400" dirty="0" err="1" smtClean="0"/>
              <a:t>nsss-NumOccasionDifferentPrecoder</a:t>
            </a:r>
            <a:r>
              <a:rPr lang="en-US" altLang="zh-CN" sz="2400" dirty="0" smtClean="0"/>
              <a:t> = {2,4}</a:t>
            </a:r>
          </a:p>
          <a:p>
            <a:r>
              <a:rPr lang="en-US" altLang="zh-CN" sz="2400" dirty="0" smtClean="0"/>
              <a:t>Do not support the use of </a:t>
            </a:r>
            <a:r>
              <a:rPr lang="en-US" altLang="zh-CN" sz="2400" dirty="0" smtClean="0"/>
              <a:t>NPBCH </a:t>
            </a:r>
            <a:r>
              <a:rPr lang="en-US" altLang="zh-CN" sz="2400" dirty="0" smtClean="0"/>
              <a:t>for RRM measurement in Rel-15</a:t>
            </a:r>
          </a:p>
        </p:txBody>
      </p:sp>
    </p:spTree>
    <p:extLst>
      <p:ext uri="{BB962C8B-B14F-4D97-AF65-F5344CB8AC3E}">
        <p14:creationId xmlns=""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675</TotalTime>
  <Words>552</Words>
  <Application>Microsoft Office PowerPoint</Application>
  <PresentationFormat>自定义</PresentationFormat>
  <Paragraphs>38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Theme</vt:lpstr>
      <vt:lpstr> Way forward on remaining details of NB-IoT measurement improvements</vt:lpstr>
      <vt:lpstr>Background</vt:lpstr>
      <vt:lpstr>Background</vt:lpstr>
      <vt:lpstr>Background</vt:lpstr>
      <vt:lpstr>Background</vt:lpstr>
      <vt:lpstr>Background</vt:lpstr>
      <vt:lpstr>Proposals</vt:lpstr>
    </vt:vector>
  </TitlesOfParts>
  <Company>Huawei Technologies Co., 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Huawei</cp:lastModifiedBy>
  <cp:revision>116</cp:revision>
  <dcterms:created xsi:type="dcterms:W3CDTF">2016-03-23T22:01:47Z</dcterms:created>
  <dcterms:modified xsi:type="dcterms:W3CDTF">2018-05-24T00:43:04Z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(3)vKrUNq2IxPo7GNPqdUk6j/aHqvLPyFtk0yuCWIgarpryYie8RoN2GABzX83ml7NZ2O60DjFr
Uv9fgJDRbOOStJyt9VJwI5iTLMuAY/Y0GuV40zhS82yXPlC44yjyTB4fDVtBRudLLim5/s1t
XdKUZDB2c9LWUp9MSrb2n/XdRQaCjkdFabb0/v1RhHLmqLiG/vEnNPRzMIdXlN/dyZRTqD10
Lr/pqor5k52DYMQcvm</vt:lpwstr>
  </property>
  <property fmtid="{D5CDD505-2E9C-101B-9397-08002B2CF9AE}" pid="3" name="_2015_ms_pID_7253431">
    <vt:lpwstr>A+GDzvyohJfcHPAqZWCa8oByJ7IUqN8z09JkmFJ82sFbdqZzAY6rXt
sgeh088JMKazybLfVLDoqob7ojBoJdoLU0NYkQRb62DnASTN1+qSBDVATTwY2xDrW99abrfx
0PcbEYlpYFNrY/hGXeCbYSYph5SSufdbdLohyZk6QsYVFi96210C3rTkLLf4Van+IM9qG8Sr
gkGUuhqjqTCSJUIsWk0tyUHR6/3V/hYSidp2</vt:lpwstr>
  </property>
  <property fmtid="{D5CDD505-2E9C-101B-9397-08002B2CF9AE}" pid="4" name="_2015_ms_pID_7253432">
    <vt:lpwstr>PEMxCuA/lWspMENrLjxmtWk+mtbXZidObR/Y
+vwZ5oK2JALNlMUD8Zyor0UMRrnXJGHsCOO2k5X+0BEqrvXHua8=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1527122569</vt:lpwstr>
  </property>
</Properties>
</file>