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9"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9037" autoAdjust="0"/>
    <p:restoredTop sz="94660"/>
  </p:normalViewPr>
  <p:slideViewPr>
    <p:cSldViewPr>
      <p:cViewPr varScale="1">
        <p:scale>
          <a:sx n="103" d="100"/>
          <a:sy n="103" d="100"/>
        </p:scale>
        <p:origin x="1059"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t>12/1/2017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2497130-609E-44AC-A63A-5224976C0B11}"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497130-609E-44AC-A63A-5224976C0B11}"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2497130-609E-44AC-A63A-5224976C0B11}" type="datetimeFigureOut">
              <a:rPr lang="en-US" smtClean="0"/>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2497130-609E-44AC-A63A-5224976C0B11}" type="datetimeFigureOut">
              <a:rPr lang="en-US" smtClean="0"/>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t>12/1/2017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015663"/>
          </a:xfrm>
          <a:prstGeom prst="rect">
            <a:avLst/>
          </a:prstGeom>
        </p:spPr>
        <p:txBody>
          <a:bodyPr wrap="square">
            <a:spAutoFit/>
          </a:bodyPr>
          <a:lstStyle/>
          <a:p>
            <a:r>
              <a:rPr lang="en-GB" sz="2000" b="1" dirty="0"/>
              <a:t>3GPP TSG RAN WG1 #91		                	    	        R1-</a:t>
            </a:r>
            <a:r>
              <a:rPr lang="en-US" sz="2000" b="1" dirty="0"/>
              <a:t>1721673</a:t>
            </a:r>
            <a:endParaRPr lang="en-US" sz="2000" dirty="0"/>
          </a:p>
          <a:p>
            <a:r>
              <a:rPr lang="en-US" sz="2000" b="1" dirty="0"/>
              <a:t>Reno, USA, November 27th – December 1st, 2017</a:t>
            </a:r>
          </a:p>
          <a:p>
            <a:r>
              <a:rPr kumimoji="1" lang="en-US" altLang="ja-JP" sz="2000" b="1" dirty="0"/>
              <a:t>Agenda item: 7.2.2.4</a:t>
            </a:r>
            <a:endParaRPr kumimoji="1" lang="ja-JP" altLang="en-US" sz="2000" b="1" dirty="0"/>
          </a:p>
        </p:txBody>
      </p:sp>
      <p:sp>
        <p:nvSpPr>
          <p:cNvPr id="2" name="TextBox 1"/>
          <p:cNvSpPr txBox="1"/>
          <p:nvPr/>
        </p:nvSpPr>
        <p:spPr>
          <a:xfrm>
            <a:off x="381000" y="2209800"/>
            <a:ext cx="8382000" cy="707886"/>
          </a:xfrm>
          <a:prstGeom prst="rect">
            <a:avLst/>
          </a:prstGeom>
          <a:noFill/>
        </p:spPr>
        <p:txBody>
          <a:bodyPr wrap="square" rtlCol="0">
            <a:spAutoFit/>
          </a:bodyPr>
          <a:lstStyle/>
          <a:p>
            <a:pPr algn="ctr"/>
            <a:r>
              <a:rPr lang="en-US" sz="4000" dirty="0"/>
              <a:t>WF for handling </a:t>
            </a:r>
            <a:r>
              <a:rPr lang="en-US" altLang="zh-CN" sz="4000" dirty="0"/>
              <a:t>partial beam failure</a:t>
            </a:r>
            <a:endParaRPr lang="en-US" sz="4000" dirty="0"/>
          </a:p>
        </p:txBody>
      </p:sp>
      <p:sp>
        <p:nvSpPr>
          <p:cNvPr id="3" name="TextBox 2"/>
          <p:cNvSpPr txBox="1"/>
          <p:nvPr/>
        </p:nvSpPr>
        <p:spPr>
          <a:xfrm>
            <a:off x="266700" y="4148792"/>
            <a:ext cx="8686800" cy="1384995"/>
          </a:xfrm>
          <a:prstGeom prst="rect">
            <a:avLst/>
          </a:prstGeom>
          <a:noFill/>
        </p:spPr>
        <p:txBody>
          <a:bodyPr wrap="square" rtlCol="0">
            <a:spAutoFit/>
          </a:bodyPr>
          <a:lstStyle/>
          <a:p>
            <a:pPr algn="ctr"/>
            <a:r>
              <a:rPr lang="en-US" sz="2800" dirty="0"/>
              <a:t>NTT DOCOMO, Intel, Huawei, NEC, </a:t>
            </a:r>
            <a:r>
              <a:rPr lang="en-US" altLang="zh-CN" sz="2800" dirty="0" err="1"/>
              <a:t>Spreadtrum</a:t>
            </a:r>
            <a:r>
              <a:rPr lang="en-US" altLang="zh-CN" sz="2800" dirty="0"/>
              <a:t>,</a:t>
            </a:r>
            <a:r>
              <a:rPr lang="en-US" sz="2800" dirty="0"/>
              <a:t> </a:t>
            </a:r>
            <a:r>
              <a:rPr lang="en-US" altLang="zh-CN" sz="2800" dirty="0"/>
              <a:t>MediaTek, China Telecom, AT&amp;T, </a:t>
            </a:r>
            <a:r>
              <a:rPr lang="en-US" altLang="zh-CN" sz="2800" dirty="0">
                <a:solidFill>
                  <a:schemeClr val="bg1">
                    <a:lumMod val="75000"/>
                  </a:schemeClr>
                </a:solidFill>
              </a:rPr>
              <a:t>[Samsung], [ZTE], </a:t>
            </a:r>
            <a:r>
              <a:rPr lang="en-US" sz="2800" dirty="0">
                <a:solidFill>
                  <a:schemeClr val="bg1">
                    <a:lumMod val="75000"/>
                  </a:schemeClr>
                </a:solidFill>
              </a:rPr>
              <a:t>[CATT], [Qualcomm], [Fujitsu], [Nokia], </a:t>
            </a:r>
            <a:r>
              <a:rPr lang="en-US" sz="2800" dirty="0"/>
              <a:t>…</a:t>
            </a:r>
          </a:p>
        </p:txBody>
      </p:sp>
    </p:spTree>
    <p:extLst>
      <p:ext uri="{BB962C8B-B14F-4D97-AF65-F5344CB8AC3E}">
        <p14:creationId xmlns:p14="http://schemas.microsoft.com/office/powerpoint/2010/main" val="1057811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ru-RU" dirty="0"/>
          </a:p>
        </p:txBody>
      </p:sp>
      <p:sp>
        <p:nvSpPr>
          <p:cNvPr id="3" name="Content Placeholder 2"/>
          <p:cNvSpPr>
            <a:spLocks noGrp="1"/>
          </p:cNvSpPr>
          <p:nvPr>
            <p:ph idx="1"/>
          </p:nvPr>
        </p:nvSpPr>
        <p:spPr>
          <a:xfrm>
            <a:off x="457200" y="1646237"/>
            <a:ext cx="8229600" cy="4525963"/>
          </a:xfrm>
        </p:spPr>
        <p:txBody>
          <a:bodyPr>
            <a:noAutofit/>
          </a:bodyPr>
          <a:lstStyle/>
          <a:p>
            <a:pPr marL="0" lvl="0" indent="0">
              <a:spcBef>
                <a:spcPts val="0"/>
              </a:spcBef>
              <a:buNone/>
            </a:pPr>
            <a:r>
              <a:rPr lang="en-US" altLang="zh-CN" sz="2400" dirty="0">
                <a:solidFill>
                  <a:prstClr val="black"/>
                </a:solidFill>
                <a:ea typeface="Batang" panose="02030600000101010101" pitchFamily="18" charset="-127"/>
                <a:cs typeface="Arial" panose="020B0604020202020204" pitchFamily="34" charset="0"/>
              </a:rPr>
              <a:t>Email discussion in [NR-90b-18]</a:t>
            </a:r>
          </a:p>
          <a:p>
            <a:r>
              <a:rPr lang="en-GB" altLang="zh-CN" sz="2000" dirty="0">
                <a:solidFill>
                  <a:prstClr val="black"/>
                </a:solidFill>
                <a:ea typeface="Batang" panose="02030600000101010101" pitchFamily="18" charset="-127"/>
                <a:cs typeface="Arial" panose="020B0604020202020204" pitchFamily="34" charset="0"/>
              </a:rPr>
              <a:t>NR supports reusing existing periodic PUCCH-based beam report resources for reporting beam pair link failure</a:t>
            </a:r>
            <a:endParaRPr lang="en-US" altLang="zh-CN" sz="2000" dirty="0">
              <a:solidFill>
                <a:prstClr val="black"/>
              </a:solidFill>
              <a:ea typeface="Batang" panose="02030600000101010101" pitchFamily="18" charset="-127"/>
              <a:cs typeface="Arial" panose="020B0604020202020204" pitchFamily="34" charset="0"/>
            </a:endParaRPr>
          </a:p>
          <a:p>
            <a:pPr lvl="1">
              <a:buFont typeface="+mj-lt"/>
              <a:buAutoNum type="arabicPeriod"/>
            </a:pPr>
            <a:r>
              <a:rPr lang="en-GB" altLang="zh-CN" sz="1800" dirty="0">
                <a:solidFill>
                  <a:prstClr val="black"/>
                </a:solidFill>
                <a:ea typeface="Batang" panose="02030600000101010101" pitchFamily="18" charset="-127"/>
                <a:cs typeface="Arial" panose="020B0604020202020204" pitchFamily="34" charset="0"/>
              </a:rPr>
              <a:t>when a subset of PDCCH beams fails, reporting content includes the failed PDCCH beam information and/or newly identified beam information </a:t>
            </a:r>
          </a:p>
          <a:p>
            <a:pPr lvl="1">
              <a:buFont typeface="+mj-lt"/>
              <a:buAutoNum type="arabicPeriod"/>
            </a:pPr>
            <a:r>
              <a:rPr lang="en-GB" altLang="zh-CN" sz="1800" dirty="0">
                <a:solidFill>
                  <a:prstClr val="black"/>
                </a:solidFill>
                <a:ea typeface="Batang" panose="02030600000101010101" pitchFamily="18" charset="-127"/>
                <a:cs typeface="Arial" panose="020B0604020202020204" pitchFamily="34" charset="0"/>
              </a:rPr>
              <a:t>Support network configured conditions for UE to report regular beam report or failed PDCCH beam index</a:t>
            </a:r>
            <a:endParaRPr lang="en-US" altLang="zh-CN" sz="1800" dirty="0">
              <a:solidFill>
                <a:prstClr val="black"/>
              </a:solidFill>
              <a:ea typeface="Batang" panose="02030600000101010101" pitchFamily="18" charset="-127"/>
              <a:cs typeface="Arial" panose="020B0604020202020204" pitchFamily="34" charset="0"/>
            </a:endParaRPr>
          </a:p>
          <a:p>
            <a:pPr lvl="2"/>
            <a:r>
              <a:rPr lang="en-GB" altLang="zh-CN" sz="1600" dirty="0">
                <a:solidFill>
                  <a:prstClr val="black"/>
                </a:solidFill>
                <a:ea typeface="Batang" panose="02030600000101010101" pitchFamily="18" charset="-127"/>
                <a:cs typeface="Arial" panose="020B0604020202020204" pitchFamily="34" charset="0"/>
              </a:rPr>
              <a:t>Example-1: UE can only select the beam from a subset of beam preselected by </a:t>
            </a:r>
            <a:r>
              <a:rPr lang="en-GB" altLang="zh-CN" sz="1600" dirty="0" err="1">
                <a:solidFill>
                  <a:prstClr val="black"/>
                </a:solidFill>
                <a:ea typeface="Batang" panose="02030600000101010101" pitchFamily="18" charset="-127"/>
                <a:cs typeface="Arial" panose="020B0604020202020204" pitchFamily="34" charset="0"/>
              </a:rPr>
              <a:t>gNB</a:t>
            </a:r>
            <a:r>
              <a:rPr lang="en-GB" altLang="zh-CN" sz="1600" dirty="0">
                <a:solidFill>
                  <a:prstClr val="black"/>
                </a:solidFill>
                <a:ea typeface="Batang" panose="02030600000101010101" pitchFamily="18" charset="-127"/>
                <a:cs typeface="Arial" panose="020B0604020202020204" pitchFamily="34" charset="0"/>
              </a:rPr>
              <a:t>.</a:t>
            </a:r>
            <a:endParaRPr lang="en-US" altLang="zh-CN" sz="1600" dirty="0">
              <a:solidFill>
                <a:prstClr val="black"/>
              </a:solidFill>
              <a:ea typeface="Batang" panose="02030600000101010101" pitchFamily="18" charset="-127"/>
              <a:cs typeface="Arial" panose="020B0604020202020204" pitchFamily="34" charset="0"/>
            </a:endParaRPr>
          </a:p>
          <a:p>
            <a:pPr lvl="2"/>
            <a:r>
              <a:rPr lang="en-GB" altLang="zh-CN" sz="1600" dirty="0">
                <a:solidFill>
                  <a:prstClr val="black"/>
                </a:solidFill>
                <a:ea typeface="Batang" panose="02030600000101010101" pitchFamily="18" charset="-127"/>
                <a:cs typeface="Arial" panose="020B0604020202020204" pitchFamily="34" charset="0"/>
              </a:rPr>
              <a:t>Example-2: when the PDCCH beam RSRP is lower than a threshold (configured by network), UE should report failed PDCCH beam information. Otherwise, UE shall report regular beam management report.</a:t>
            </a:r>
            <a:endParaRPr lang="zh-CN" altLang="zh-CN" sz="1600" dirty="0">
              <a:solidFill>
                <a:prstClr val="black"/>
              </a:solidFill>
              <a:ea typeface="Batang" panose="02030600000101010101" pitchFamily="18" charset="-127"/>
              <a:cs typeface="Arial" panose="020B0604020202020204" pitchFamily="34" charset="0"/>
            </a:endParaRPr>
          </a:p>
          <a:p>
            <a:pPr lvl="0">
              <a:spcBef>
                <a:spcPts val="0"/>
              </a:spcBef>
              <a:buFont typeface="Symbol" panose="05050102010706020507" pitchFamily="18" charset="2"/>
              <a:buChar char=""/>
            </a:pPr>
            <a:endParaRPr lang="zh-CN" altLang="zh-CN" sz="1600" dirty="0">
              <a:solidFill>
                <a:prstClr val="black"/>
              </a:solidFill>
              <a:ea typeface="Batang" panose="02030600000101010101" pitchFamily="18" charset="-127"/>
              <a:cs typeface="Times New Roman" panose="02020603050405020304" pitchFamily="18" charset="0"/>
            </a:endParaRPr>
          </a:p>
          <a:p>
            <a:pPr marL="0" indent="0">
              <a:buNone/>
            </a:pPr>
            <a:endParaRPr lang="ru-RU" sz="1400" dirty="0"/>
          </a:p>
        </p:txBody>
      </p:sp>
    </p:spTree>
    <p:extLst>
      <p:ext uri="{BB962C8B-B14F-4D97-AF65-F5344CB8AC3E}">
        <p14:creationId xmlns:p14="http://schemas.microsoft.com/office/powerpoint/2010/main" val="342884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a:t>
            </a:r>
            <a:endParaRPr lang="ru-RU" dirty="0"/>
          </a:p>
        </p:txBody>
      </p:sp>
      <p:sp>
        <p:nvSpPr>
          <p:cNvPr id="3" name="Content Placeholder 2"/>
          <p:cNvSpPr>
            <a:spLocks noGrp="1"/>
          </p:cNvSpPr>
          <p:nvPr>
            <p:ph idx="1"/>
          </p:nvPr>
        </p:nvSpPr>
        <p:spPr>
          <a:xfrm>
            <a:off x="457200" y="1600200"/>
            <a:ext cx="8229600" cy="4953000"/>
          </a:xfrm>
        </p:spPr>
        <p:txBody>
          <a:bodyPr>
            <a:normAutofit/>
          </a:bodyPr>
          <a:lstStyle/>
          <a:p>
            <a:r>
              <a:rPr lang="en-US" altLang="zh-CN" sz="2400" dirty="0"/>
              <a:t>Support UE reporting of partial beam failure on periodic beam reporting with the same PUCCH format and payload when a subset of serving control channels fail</a:t>
            </a:r>
          </a:p>
          <a:p>
            <a:pPr lvl="1"/>
            <a:r>
              <a:rPr lang="en-US" altLang="zh-CN" sz="2000" dirty="0"/>
              <a:t>A UE shall measure beam failure detection RS, which can be </a:t>
            </a:r>
          </a:p>
          <a:p>
            <a:pPr lvl="2"/>
            <a:r>
              <a:rPr lang="en-US" altLang="zh-CN" sz="1600" dirty="0"/>
              <a:t>periodic CSI-RS or SSB spatially </a:t>
            </a:r>
            <a:r>
              <a:rPr lang="en-US" altLang="zh-CN" sz="1600" dirty="0" err="1"/>
              <a:t>QCL’ed</a:t>
            </a:r>
            <a:r>
              <a:rPr lang="en-US" altLang="zh-CN" sz="1600" dirty="0"/>
              <a:t> to PDCCH DMRS </a:t>
            </a:r>
          </a:p>
          <a:p>
            <a:pPr lvl="2"/>
            <a:r>
              <a:rPr lang="en-US" altLang="zh-CN" sz="1600" dirty="0"/>
              <a:t>or explicitly configured periodic CSI-RS for beam failure detection.</a:t>
            </a:r>
          </a:p>
          <a:p>
            <a:pPr lvl="1"/>
            <a:r>
              <a:rPr lang="en-US" altLang="zh-CN" sz="2000" dirty="0"/>
              <a:t>The status related to beams associated to beam failure detection RS shall be reported</a:t>
            </a:r>
            <a:endParaRPr lang="en-US" altLang="zh-CN" sz="2000" strike="dblStrike" dirty="0"/>
          </a:p>
          <a:p>
            <a:pPr lvl="2"/>
            <a:r>
              <a:rPr lang="en-US" altLang="zh-CN" sz="1600" dirty="0"/>
              <a:t>Down-selection from the following detailed reporting schemes:</a:t>
            </a:r>
          </a:p>
          <a:p>
            <a:pPr lvl="3"/>
            <a:r>
              <a:rPr lang="en-US" altLang="zh-CN" sz="1200" dirty="0"/>
              <a:t>Scheme 1: </a:t>
            </a:r>
            <a:r>
              <a:rPr lang="en-US" altLang="zh-CN" sz="1200" dirty="0" err="1"/>
              <a:t>unfailed</a:t>
            </a:r>
            <a:r>
              <a:rPr lang="en-US" altLang="zh-CN" sz="1200" dirty="0"/>
              <a:t> beams detected from beam failure detection RS and other beams not associated to beam failure detection RS;</a:t>
            </a:r>
          </a:p>
          <a:p>
            <a:pPr lvl="3"/>
            <a:r>
              <a:rPr lang="en-US" altLang="zh-CN" sz="1200" dirty="0"/>
              <a:t>Scheme 2: The beam index and the reserved RSRP of failed beams detected from beam failure detection RS and the beam index and the associated RSRP of other beams not associated to beam failure detection RS;</a:t>
            </a:r>
          </a:p>
          <a:p>
            <a:pPr lvl="3"/>
            <a:r>
              <a:rPr lang="en-US" altLang="zh-CN" sz="1200" dirty="0"/>
              <a:t>Scheme 3: quality of all beams associated to beam failure detection RS and other beams not associated to beam failure detection RS</a:t>
            </a:r>
            <a:endParaRPr lang="en-US" altLang="zh-CN" sz="1400" dirty="0"/>
          </a:p>
          <a:p>
            <a:pPr lvl="3"/>
            <a:r>
              <a:rPr lang="en-US" altLang="zh-CN" sz="1400" dirty="0"/>
              <a:t>Other schemes are not precluded.</a:t>
            </a:r>
          </a:p>
          <a:p>
            <a:pPr lvl="1"/>
            <a:endParaRPr lang="en-US" sz="2000" i="1" dirty="0"/>
          </a:p>
        </p:txBody>
      </p:sp>
    </p:spTree>
    <p:extLst>
      <p:ext uri="{BB962C8B-B14F-4D97-AF65-F5344CB8AC3E}">
        <p14:creationId xmlns:p14="http://schemas.microsoft.com/office/powerpoint/2010/main" val="9120582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5122</TotalTime>
  <Words>333</Words>
  <Application>Microsoft Office PowerPoint</Application>
  <PresentationFormat>全屏显示(4:3)</PresentationFormat>
  <Paragraphs>23</Paragraphs>
  <Slides>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Batang</vt:lpstr>
      <vt:lpstr>ＭＳ Ｐゴシック</vt:lpstr>
      <vt:lpstr>宋体</vt:lpstr>
      <vt:lpstr>Arial</vt:lpstr>
      <vt:lpstr>Calibri</vt:lpstr>
      <vt:lpstr>Symbol</vt:lpstr>
      <vt:lpstr>Times New Roman</vt:lpstr>
      <vt:lpstr>Office Theme</vt:lpstr>
      <vt:lpstr>PowerPoint 演示文稿</vt:lpstr>
      <vt:lpstr>Background</vt:lpstr>
      <vt:lpstr>Proposal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Eko Onggosanusi</dc:creator>
  <cp:lastModifiedBy>NA Chongning</cp:lastModifiedBy>
  <cp:revision>234</cp:revision>
  <dcterms:created xsi:type="dcterms:W3CDTF">2016-03-24T01:14:08Z</dcterms:created>
  <dcterms:modified xsi:type="dcterms:W3CDTF">2017-12-01T05:27:35Z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1512082399</vt:lpwstr>
  </property>
</Properties>
</file>