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C31D6-4778-4F31-93FC-984840D7C88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602CB-111C-4740-96AC-65B5642FD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64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5C59EA93-7EFB-41F2-8B5D-BA43F88D90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CBDB2D4-655D-484E-BF40-C127A33901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440BD389-75D4-475B-8966-53ED962DE4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0EF66D-FF86-4867-9ACF-AB493B5495E5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29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0D8E2-1291-43F2-8FA7-4F663F1A1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049FA1-95FB-40A3-B44B-5DFE644CDA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0DFD37-17D0-42D4-B2CC-BD923FB85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CCD1FE-C545-4C48-9B0E-A7B876FD0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F2E2E-C096-4A32-BBAC-5AECDF79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30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675A1-93E6-4413-9BE0-FD719E88D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ADDD9E-C674-4EA9-85D7-BE49B37F4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80A5B8-2CF6-4861-B98D-8911069B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B3BA9-4969-4097-94B6-B136CE0BC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62B49-B0FF-4B23-8E5B-EA22D2774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A82B9F-F7EF-4693-98DC-8B9951F917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3F6237-1AC1-4BF1-AD21-4D81CA4989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5787E-5066-4A66-B9BE-61CC884E5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3221F-1BB0-4592-AFFA-DDA6070CE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CCD77-A48C-4775-BBC4-C1B361AB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66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D2FC-7767-4A5C-87C5-386D97F2A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C6D30-526A-4651-9581-BC72E4E2E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E04769-A3A6-44E1-9B66-BE3FC580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CC635-DEC6-4173-B525-5B311F07F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3FDB4-E5D8-4765-A8E4-A94646220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882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E2256-2680-45AC-96DE-972A3FE0A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E4347-7F0F-4BEB-97CB-493F3B7D6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B6447-6E38-4912-B5B7-F74F36956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ECE40-5BBD-479A-87EC-C8B5931FD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9370D-8A15-40F5-BCE1-B236E3FE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98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D27A3-9E33-4D66-9B62-658D2E2CD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9B9EF-558E-44FE-BBCB-5A783D4347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56450A-2399-43B0-9722-F3A2822BC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503E0F-4635-4F18-932B-18F6DECAC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CEF4FD-6334-42A0-B8AE-162B1C0E6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720D9-CF11-4CBD-888E-5004E8B09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6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E3D25-B979-437F-9583-843F6F694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9B9C09-87AC-4166-9A5F-6C0837835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72E473-FE89-4558-8386-43F18C2EF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7F9941-051E-428D-8006-2F70CDD570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CC4FC1-233B-47E5-AA0E-07FE3219F0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9BEA60-0CBF-4356-A424-586F91A45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A2FB0-9457-41F3-8A16-DE4E84917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8737E6-2D81-4A0F-9685-E6698A837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2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3E23D-621D-4AB4-BE66-4DD04A7E5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3C0754-9004-4F20-BEBA-B791C88D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7ACC6B-A388-4BE4-8EC2-7CE4884A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F5C7E-1EA1-445E-B130-4A701056A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189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C268B4-8F5F-46E6-8AA7-DC7D59053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1A9EB3-CE30-4954-81B9-28899E04C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1FB40-7AAD-478E-B308-CA2A33496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31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AD7A8-E6C5-4233-B132-A1518BD1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AA8D34-2494-41BC-85AF-20F4C385A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D3711-8C9F-41C6-B3AC-8287AB89C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09FE0D-B2CF-49E5-839E-C8FE23DFA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74F6F3-8537-4BEC-B6DF-82D68C378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101FD-AAB8-4F92-9917-BDC476F7F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6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617C0-73FC-4B5C-BF57-09FBD03A7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5C23A6-7EAF-409C-81B1-B19A20A744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0CF457-6993-4199-875E-EA06177C6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918E48-43C6-4867-BC80-688752DB3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E972A-A3DB-48B4-9B75-2102C359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70C635-3581-4772-BAC0-F76D79F80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00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417096-915A-44CD-B15A-2FC1069FC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0AD4F-B63B-419F-8341-F9E6FE698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27B9A-43A4-4995-9B5E-0FB5DC36AC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C763B-92E8-45A8-B636-52A4CE443036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F1B0CD-78E5-4BD6-9D43-5719A1F895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72F40-C32E-4B6E-8CAD-9400285C72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803E8-BE17-4601-B779-ADEDA7A97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4919263C-30E9-4435-BACA-625504643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1958975"/>
            <a:ext cx="8839200" cy="1470025"/>
          </a:xfrm>
        </p:spPr>
        <p:txBody>
          <a:bodyPr/>
          <a:lstStyle/>
          <a:p>
            <a:pPr eaLnBrk="1" hangingPunct="1"/>
            <a:r>
              <a:rPr lang="en-US" altLang="ko-KR" sz="3600" dirty="0">
                <a:ea typeface="굴림" panose="020B0600000101010101" pitchFamily="34" charset="-127"/>
              </a:rPr>
              <a:t>WF on Length-6 and Length-24 CG sequences for DFT-s-OFDM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77EDED00-61A0-456F-882F-5795F9EEBD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8400" y="4267200"/>
            <a:ext cx="7467600" cy="1981200"/>
          </a:xfrm>
        </p:spPr>
        <p:txBody>
          <a:bodyPr/>
          <a:lstStyle/>
          <a:p>
            <a:r>
              <a:rPr lang="en-US" altLang="zh-CN" sz="2800" dirty="0">
                <a:cs typeface="Times New Roman" panose="02020603050405020304" pitchFamily="18" charset="0"/>
              </a:rPr>
              <a:t>Qualcomm, Huawei, </a:t>
            </a:r>
            <a:r>
              <a:rPr lang="en-US" sz="2800" dirty="0" err="1">
                <a:cs typeface="Times New Roman" panose="02020603050405020304" pitchFamily="18" charset="0"/>
              </a:rPr>
              <a:t>HiSilicon</a:t>
            </a:r>
            <a:endParaRPr lang="en-US" altLang="zh-CN" sz="2800" dirty="0">
              <a:cs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825DF04-59E0-4090-AD10-B29476590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7926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91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</a:t>
            </a:r>
            <a:r>
              <a:rPr lang="en-US" sz="1800" b="1" dirty="0"/>
              <a:t>R1-1721565</a:t>
            </a:r>
            <a:endParaRPr lang="en-GB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Reno, CA,  Nov. 27th – Dec. 1st 2017</a:t>
            </a:r>
            <a:endParaRPr lang="ko-KR" altLang="ko-KR" sz="1800" dirty="0"/>
          </a:p>
        </p:txBody>
      </p:sp>
      <p:sp>
        <p:nvSpPr>
          <p:cNvPr id="3077" name="TextBox 4">
            <a:extLst>
              <a:ext uri="{FF2B5EF4-FFF2-40B4-BE49-F238E27FC236}">
                <a16:creationId xmlns:a16="http://schemas.microsoft.com/office/drawing/2014/main" id="{D030275C-68B2-41D1-9106-107E17302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1" y="1085850"/>
            <a:ext cx="2130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</a:t>
            </a:r>
            <a:r>
              <a:rPr lang="en-US" altLang="en-US" sz="1800"/>
              <a:t>7.2.3.3</a:t>
            </a:r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155210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3022503-58D4-47E3-968C-1D6C98BDB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540" y="18255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868522C3-411B-4BD4-99AC-255967EB3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en-US" dirty="0"/>
              <a:t>This WF proposes a set of length-6 and a set of length-24 CG sequences</a:t>
            </a:r>
          </a:p>
          <a:p>
            <a:pPr>
              <a:defRPr/>
            </a:pPr>
            <a:r>
              <a:rPr lang="en-US" altLang="en-US" dirty="0"/>
              <a:t>Key Properties</a:t>
            </a:r>
          </a:p>
          <a:p>
            <a:pPr lvl="1">
              <a:defRPr/>
            </a:pPr>
            <a:r>
              <a:rPr lang="en-US" altLang="en-US" dirty="0"/>
              <a:t>QPSK based (same as LTE) </a:t>
            </a:r>
          </a:p>
          <a:p>
            <a:pPr lvl="1">
              <a:defRPr/>
            </a:pPr>
            <a:r>
              <a:rPr lang="en-US" altLang="en-US" dirty="0"/>
              <a:t>Lower PAPR / CM than LTE length-6 and length-24 CG sequence set</a:t>
            </a:r>
          </a:p>
          <a:p>
            <a:pPr lvl="1">
              <a:defRPr/>
            </a:pPr>
            <a:r>
              <a:rPr lang="en-US" altLang="en-US" dirty="0"/>
              <a:t>Comparable cross-correlation within new NR CGS sets to LTE length-6 and length-24 CGS set</a:t>
            </a:r>
          </a:p>
          <a:p>
            <a:pPr lvl="1">
              <a:defRPr/>
            </a:pPr>
            <a:r>
              <a:rPr lang="en-US" altLang="en-US" dirty="0"/>
              <a:t>Low cross-correlation with LTE length-6 and length-24 CGSs</a:t>
            </a:r>
          </a:p>
        </p:txBody>
      </p:sp>
    </p:spTree>
    <p:extLst>
      <p:ext uri="{BB962C8B-B14F-4D97-AF65-F5344CB8AC3E}">
        <p14:creationId xmlns:p14="http://schemas.microsoft.com/office/powerpoint/2010/main" val="145133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419F3BA-8548-4CA1-8754-F72B43AE0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908" y="75687"/>
            <a:ext cx="8229600" cy="1143000"/>
          </a:xfrm>
        </p:spPr>
        <p:txBody>
          <a:bodyPr/>
          <a:lstStyle/>
          <a:p>
            <a:r>
              <a:rPr lang="en-US" altLang="en-US" dirty="0"/>
              <a:t>Proposal: Length-6 CGSs</a:t>
            </a:r>
            <a:endParaRPr lang="ru-RU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A6B1A717-C41F-41D7-8AAA-95160B4D7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1013" y="1412670"/>
            <a:ext cx="5181600" cy="4351338"/>
          </a:xfrm>
        </p:spPr>
        <p:txBody>
          <a:bodyPr/>
          <a:lstStyle/>
          <a:p>
            <a:r>
              <a:rPr lang="en-US" altLang="en-US" dirty="0"/>
              <a:t>Proposal 1: NR support the new set of length-6 CGSs listed as in the table for DFT-S-OFDM based PUSCH.</a:t>
            </a:r>
            <a:endParaRPr lang="ru-RU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3FFA2E-DAA1-4215-A480-DD9D6CFD28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51354"/>
              </p:ext>
            </p:extLst>
          </p:nvPr>
        </p:nvGraphicFramePr>
        <p:xfrm>
          <a:off x="7167716" y="545690"/>
          <a:ext cx="3043084" cy="6029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8675">
                  <a:extLst>
                    <a:ext uri="{9D8B030D-6E8A-4147-A177-3AD203B41FA5}">
                      <a16:colId xmlns:a16="http://schemas.microsoft.com/office/drawing/2014/main" val="3061697821"/>
                    </a:ext>
                  </a:extLst>
                </a:gridCol>
                <a:gridCol w="2324409">
                  <a:extLst>
                    <a:ext uri="{9D8B030D-6E8A-4147-A177-3AD203B41FA5}">
                      <a16:colId xmlns:a16="http://schemas.microsoft.com/office/drawing/2014/main" val="1202120604"/>
                    </a:ext>
                  </a:extLst>
                </a:gridCol>
              </a:tblGrid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Index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Sequence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62074877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-1    3    3    -1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983193941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3    -1    -1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61237219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-3    -3    -3     3     1    -3 </a:t>
                      </a:r>
                      <a:endParaRPr lang="en-US" sz="1200" strike="sngStrike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10466916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3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     1    -3    -1     3     1</a:t>
                      </a:r>
                      <a:endParaRPr lang="en-US" sz="1200" strike="sngStrik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873771086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 1     1    -3     3    -1     1</a:t>
                      </a:r>
                      <a:endParaRPr lang="en-US" sz="1200" strike="sngStrik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835751373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1    -1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946298978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1    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669942807"/>
                  </a:ext>
                </a:extLst>
              </a:tr>
              <a:tr h="24562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-1    1    -3    1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975514089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-3    -1    -3    1    -3    -3</a:t>
                      </a:r>
                      <a:endParaRPr lang="en-US" sz="1200" strike="sngStrik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28138585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1    -3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932963465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1    3    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162000088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-3    -1    -3    1    1    -3 </a:t>
                      </a:r>
                      <a:endParaRPr lang="en-US" sz="1200" strike="sngStrike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603359119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     1     3    -1    -3     3</a:t>
                      </a:r>
                      <a:endParaRPr lang="en-US" sz="1200" strike="sngStrike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4161472805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3    3    -1    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829752795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1    -3    3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5187144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    1     1    -1     3    -3</a:t>
                      </a:r>
                      <a:endParaRPr lang="en-US" sz="1200" strike="sngStrike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4709654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16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-1    -1    -1    3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03861526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17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-1    1    -1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568034117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18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-3    1    -3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981856478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-3    1    1    -3    -1    -3</a:t>
                      </a:r>
                      <a:endParaRPr lang="en-US" sz="1200" strike="sngStrike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425826881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 -3    3    -3    1    1    -3</a:t>
                      </a:r>
                      <a:endParaRPr lang="en-US" sz="1200" strike="sngStrike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52536327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21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1    -3    -3    -3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76396819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SimSun" panose="02010600030101010101" pitchFamily="2" charset="-122"/>
                        </a:rPr>
                        <a:t>22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 1     1    -3     3     1     3  </a:t>
                      </a:r>
                      <a:endParaRPr lang="en-US" sz="1200" strike="sngStrike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4221062741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23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-3    -3    1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327448758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24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3    -1    3    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914575242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-3    1    3    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400372793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26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   -3    1    3    3    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6229828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27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3    -1    -3    -3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587347874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28</a:t>
                      </a:r>
                      <a:endParaRPr lang="en-US" sz="1200" b="1" strike="noStrike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3    -1    1    -1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05501405"/>
                  </a:ext>
                </a:extLst>
              </a:tr>
              <a:tr h="19278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29</a:t>
                      </a:r>
                      <a:endParaRPr lang="en-US" sz="1200" b="1" strike="noStrike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1    -1    3    1    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740284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828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7D205D-70CA-44EB-8F03-6758CD23A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707"/>
            <a:ext cx="10515600" cy="1325563"/>
          </a:xfrm>
        </p:spPr>
        <p:txBody>
          <a:bodyPr/>
          <a:lstStyle/>
          <a:p>
            <a:r>
              <a:rPr lang="en-US" altLang="en-US" dirty="0"/>
              <a:t>Performance Analysis</a:t>
            </a:r>
            <a:endParaRPr lang="ru-RU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D22E8F7-CF82-4D26-ACE5-520D4B3F4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9838"/>
            <a:ext cx="8229600" cy="4525963"/>
          </a:xfrm>
        </p:spPr>
        <p:txBody>
          <a:bodyPr/>
          <a:lstStyle/>
          <a:p>
            <a:r>
              <a:rPr lang="en-US" altLang="en-US" dirty="0"/>
              <a:t>PAPR/CM and cross-correlation performance (evaluation with 32x oversampling)</a:t>
            </a:r>
            <a:endParaRPr lang="ru-RU" altLang="en-US" dirty="0"/>
          </a:p>
        </p:txBody>
      </p:sp>
      <p:sp>
        <p:nvSpPr>
          <p:cNvPr id="7263" name="TextBox 1">
            <a:extLst>
              <a:ext uri="{FF2B5EF4-FFF2-40B4-BE49-F238E27FC236}">
                <a16:creationId xmlns:a16="http://schemas.microsoft.com/office/drawing/2014/main" id="{AF94619E-F642-4ED4-A893-4049A1976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6733" y="3429000"/>
            <a:ext cx="337706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*cross corr.: Cross correlation for a sequence set against another sequence set for all 32*6 different timing arrivals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**LTE CGSs contain 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11</a:t>
            </a:r>
            <a:r>
              <a:rPr lang="en-US" altLang="en-US" sz="1800" dirty="0">
                <a:latin typeface="Arial" panose="020B0604020202020204" pitchFamily="34" charset="0"/>
              </a:rPr>
              <a:t> pairs of sequences that are time-shifted versions of each other.</a:t>
            </a:r>
            <a:endParaRPr lang="en-US" altLang="en-US" sz="1800" strike="sngStrike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FE4D33D-859E-41EB-B49A-D5219EC7CC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316082"/>
              </p:ext>
            </p:extLst>
          </p:nvPr>
        </p:nvGraphicFramePr>
        <p:xfrm>
          <a:off x="2381604" y="2330647"/>
          <a:ext cx="3377066" cy="1574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8058">
                  <a:extLst>
                    <a:ext uri="{9D8B030D-6E8A-4147-A177-3AD203B41FA5}">
                      <a16:colId xmlns:a16="http://schemas.microsoft.com/office/drawing/2014/main" val="2399155854"/>
                    </a:ext>
                  </a:extLst>
                </a:gridCol>
                <a:gridCol w="1156800">
                  <a:extLst>
                    <a:ext uri="{9D8B030D-6E8A-4147-A177-3AD203B41FA5}">
                      <a16:colId xmlns:a16="http://schemas.microsoft.com/office/drawing/2014/main" val="2207255471"/>
                    </a:ext>
                  </a:extLst>
                </a:gridCol>
                <a:gridCol w="1152208">
                  <a:extLst>
                    <a:ext uri="{9D8B030D-6E8A-4147-A177-3AD203B41FA5}">
                      <a16:colId xmlns:a16="http://schemas.microsoft.com/office/drawing/2014/main" val="769229569"/>
                    </a:ext>
                  </a:extLst>
                </a:gridCol>
              </a:tblGrid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New CGSs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LTE CGSs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276154"/>
                  </a:ext>
                </a:extLst>
              </a:tr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Mean PAPR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3.25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3.67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1926179"/>
                  </a:ext>
                </a:extLst>
              </a:tr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Max. PAPR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3.79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4.26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3230901"/>
                  </a:ext>
                </a:extLst>
              </a:tr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Min. PAPR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2.39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2.81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5857071"/>
                  </a:ext>
                </a:extLst>
              </a:tr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Mean CM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6633817"/>
                  </a:ext>
                </a:extLst>
              </a:tr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Max. CM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1.28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421668"/>
                  </a:ext>
                </a:extLst>
              </a:tr>
              <a:tr h="22439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Min. CM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0.93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0.96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457257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AFF33C-0296-4397-835C-163D9CFED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496765"/>
              </p:ext>
            </p:extLst>
          </p:nvPr>
        </p:nvGraphicFramePr>
        <p:xfrm>
          <a:off x="1605067" y="4401810"/>
          <a:ext cx="4930140" cy="1539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8208">
                  <a:extLst>
                    <a:ext uri="{9D8B030D-6E8A-4147-A177-3AD203B41FA5}">
                      <a16:colId xmlns:a16="http://schemas.microsoft.com/office/drawing/2014/main" val="1265624345"/>
                    </a:ext>
                  </a:extLst>
                </a:gridCol>
                <a:gridCol w="1050652">
                  <a:extLst>
                    <a:ext uri="{9D8B030D-6E8A-4147-A177-3AD203B41FA5}">
                      <a16:colId xmlns:a16="http://schemas.microsoft.com/office/drawing/2014/main" val="3107350042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1823532104"/>
                    </a:ext>
                  </a:extLst>
                </a:gridCol>
                <a:gridCol w="1577340">
                  <a:extLst>
                    <a:ext uri="{9D8B030D-6E8A-4147-A177-3AD203B41FA5}">
                      <a16:colId xmlns:a16="http://schemas.microsoft.com/office/drawing/2014/main" val="2129305251"/>
                    </a:ext>
                  </a:extLst>
                </a:gridCol>
              </a:tblGrid>
              <a:tr h="53426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New CGSs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LTE CGSs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Cross corr. w/ LTE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9238911"/>
                  </a:ext>
                </a:extLst>
              </a:tr>
              <a:tr h="2513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Mean Corr.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0.36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0.36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0.36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8616223"/>
                  </a:ext>
                </a:extLst>
              </a:tr>
              <a:tr h="2513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Corr. 95%: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0.69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0.71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1275031"/>
                  </a:ext>
                </a:extLst>
              </a:tr>
              <a:tr h="2513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Corr. 99</a:t>
                      </a:r>
                      <a:r>
                        <a:rPr lang="en-US" sz="1400" dirty="0">
                          <a:effectLst/>
                        </a:rPr>
                        <a:t>.5</a:t>
                      </a:r>
                      <a:r>
                        <a:rPr lang="en-GB" sz="1400" dirty="0">
                          <a:effectLst/>
                        </a:rPr>
                        <a:t>%: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0.89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0.90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0.89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6671404"/>
                  </a:ext>
                </a:extLst>
              </a:tr>
              <a:tr h="2513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Max. Corr.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0.93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0.93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476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530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5">
            <a:extLst>
              <a:ext uri="{FF2B5EF4-FFF2-40B4-BE49-F238E27FC236}">
                <a16:creationId xmlns:a16="http://schemas.microsoft.com/office/drawing/2014/main" id="{66D78DEB-87DF-49AD-8501-659D9589D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197" name="Rectangle 7">
            <a:extLst>
              <a:ext uri="{FF2B5EF4-FFF2-40B4-BE49-F238E27FC236}">
                <a16:creationId xmlns:a16="http://schemas.microsoft.com/office/drawing/2014/main" id="{35E26100-396B-47D2-B644-CFFE28F34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198" name="Rectangle 7">
            <a:extLst>
              <a:ext uri="{FF2B5EF4-FFF2-40B4-BE49-F238E27FC236}">
                <a16:creationId xmlns:a16="http://schemas.microsoft.com/office/drawing/2014/main" id="{E44E2C01-D48D-4CED-BE35-CFAA4BF93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199" name="Rectangle 9">
            <a:extLst>
              <a:ext uri="{FF2B5EF4-FFF2-40B4-BE49-F238E27FC236}">
                <a16:creationId xmlns:a16="http://schemas.microsoft.com/office/drawing/2014/main" id="{E2034639-E722-433C-A324-4CD3BA67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0" name="Rectangle 2">
            <a:extLst>
              <a:ext uri="{FF2B5EF4-FFF2-40B4-BE49-F238E27FC236}">
                <a16:creationId xmlns:a16="http://schemas.microsoft.com/office/drawing/2014/main" id="{A9583B8D-5671-4447-87A8-0E47544C8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1" name="Rectangle 5">
            <a:extLst>
              <a:ext uri="{FF2B5EF4-FFF2-40B4-BE49-F238E27FC236}">
                <a16:creationId xmlns:a16="http://schemas.microsoft.com/office/drawing/2014/main" id="{A4582CD9-801A-4858-A737-79D63AE59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2" name="Rectangle 7">
            <a:extLst>
              <a:ext uri="{FF2B5EF4-FFF2-40B4-BE49-F238E27FC236}">
                <a16:creationId xmlns:a16="http://schemas.microsoft.com/office/drawing/2014/main" id="{7899BF9C-995D-42B2-9E22-3B10D798E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3" name="Rectangle 9">
            <a:extLst>
              <a:ext uri="{FF2B5EF4-FFF2-40B4-BE49-F238E27FC236}">
                <a16:creationId xmlns:a16="http://schemas.microsoft.com/office/drawing/2014/main" id="{7C722C99-119A-4118-BEE9-4BA593835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4" name="Rectangle 11">
            <a:extLst>
              <a:ext uri="{FF2B5EF4-FFF2-40B4-BE49-F238E27FC236}">
                <a16:creationId xmlns:a16="http://schemas.microsoft.com/office/drawing/2014/main" id="{8477CF70-9704-4C5E-BE2A-69623EE99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5" name="Rectangle 13">
            <a:extLst>
              <a:ext uri="{FF2B5EF4-FFF2-40B4-BE49-F238E27FC236}">
                <a16:creationId xmlns:a16="http://schemas.microsoft.com/office/drawing/2014/main" id="{F8745891-22AD-4222-8216-1EFA4D48B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6" name="Rectangle 8">
            <a:extLst>
              <a:ext uri="{FF2B5EF4-FFF2-40B4-BE49-F238E27FC236}">
                <a16:creationId xmlns:a16="http://schemas.microsoft.com/office/drawing/2014/main" id="{8DDC4E18-7EF2-44E8-AEDF-B3EE122C6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7" name="Rectangle 2">
            <a:extLst>
              <a:ext uri="{FF2B5EF4-FFF2-40B4-BE49-F238E27FC236}">
                <a16:creationId xmlns:a16="http://schemas.microsoft.com/office/drawing/2014/main" id="{7805D7C5-B68A-4BE5-8351-F7691B80D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8" name="Rectangle 4">
            <a:extLst>
              <a:ext uri="{FF2B5EF4-FFF2-40B4-BE49-F238E27FC236}">
                <a16:creationId xmlns:a16="http://schemas.microsoft.com/office/drawing/2014/main" id="{2783307F-C71C-45B6-BA51-3CDA76E0E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09" name="Rectangle 6">
            <a:extLst>
              <a:ext uri="{FF2B5EF4-FFF2-40B4-BE49-F238E27FC236}">
                <a16:creationId xmlns:a16="http://schemas.microsoft.com/office/drawing/2014/main" id="{F3392D69-674A-4D4C-9E35-9970F0EAD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0" name="Rectangle 8">
            <a:extLst>
              <a:ext uri="{FF2B5EF4-FFF2-40B4-BE49-F238E27FC236}">
                <a16:creationId xmlns:a16="http://schemas.microsoft.com/office/drawing/2014/main" id="{B23A4759-C2C2-4349-BC76-96203F860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1" name="Rectangle 10">
            <a:extLst>
              <a:ext uri="{FF2B5EF4-FFF2-40B4-BE49-F238E27FC236}">
                <a16:creationId xmlns:a16="http://schemas.microsoft.com/office/drawing/2014/main" id="{06BFFF20-89F9-4616-AC7D-638CFDBE3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2" name="Rectangle 12">
            <a:extLst>
              <a:ext uri="{FF2B5EF4-FFF2-40B4-BE49-F238E27FC236}">
                <a16:creationId xmlns:a16="http://schemas.microsoft.com/office/drawing/2014/main" id="{D940892D-3C36-4DAA-8F21-0516136A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3" name="Rectangle 14">
            <a:extLst>
              <a:ext uri="{FF2B5EF4-FFF2-40B4-BE49-F238E27FC236}">
                <a16:creationId xmlns:a16="http://schemas.microsoft.com/office/drawing/2014/main" id="{AFA36916-AE9F-4408-A948-65DF16E68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4" name="Rectangle 16">
            <a:extLst>
              <a:ext uri="{FF2B5EF4-FFF2-40B4-BE49-F238E27FC236}">
                <a16:creationId xmlns:a16="http://schemas.microsoft.com/office/drawing/2014/main" id="{BF425D01-FFEE-4254-8362-8CF0258DD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8215" name="Rectangle 18">
            <a:extLst>
              <a:ext uri="{FF2B5EF4-FFF2-40B4-BE49-F238E27FC236}">
                <a16:creationId xmlns:a16="http://schemas.microsoft.com/office/drawing/2014/main" id="{86F35C47-D562-4F9A-8F97-351530761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6D9209-2453-4E7D-AFA1-655C4B6DF90A}"/>
              </a:ext>
            </a:extLst>
          </p:cNvPr>
          <p:cNvSpPr txBox="1">
            <a:spLocks/>
          </p:cNvSpPr>
          <p:nvPr/>
        </p:nvSpPr>
        <p:spPr>
          <a:xfrm>
            <a:off x="1981200" y="0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/>
              <a:t>Proposal: Length-24 CGSs</a:t>
            </a:r>
            <a:endParaRPr lang="ru-RU" altLang="en-US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2921B33-5D67-4BCA-AFA0-EA5083BC7C5F}"/>
              </a:ext>
            </a:extLst>
          </p:cNvPr>
          <p:cNvSpPr txBox="1">
            <a:spLocks/>
          </p:cNvSpPr>
          <p:nvPr/>
        </p:nvSpPr>
        <p:spPr>
          <a:xfrm>
            <a:off x="624839" y="1143000"/>
            <a:ext cx="3810001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Proposal 2: NR support the new set of length-24 CGSs listed as in the table for DFT-S-OFDM based PUSCH with modulation order &gt; BPSK. </a:t>
            </a:r>
            <a:endParaRPr lang="ru-RU" altLang="en-US" dirty="0"/>
          </a:p>
        </p:txBody>
      </p:sp>
      <p:graphicFrame>
        <p:nvGraphicFramePr>
          <p:cNvPr id="28" name="Table 9">
            <a:extLst>
              <a:ext uri="{FF2B5EF4-FFF2-40B4-BE49-F238E27FC236}">
                <a16:creationId xmlns:a16="http://schemas.microsoft.com/office/drawing/2014/main" id="{BD4FFD8C-4E76-41E1-B67C-1752BFBBA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129304"/>
              </p:ext>
            </p:extLst>
          </p:nvPr>
        </p:nvGraphicFramePr>
        <p:xfrm>
          <a:off x="4634259" y="816264"/>
          <a:ext cx="7335589" cy="5511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703">
                  <a:extLst>
                    <a:ext uri="{9D8B030D-6E8A-4147-A177-3AD203B41FA5}">
                      <a16:colId xmlns:a16="http://schemas.microsoft.com/office/drawing/2014/main" val="3948967885"/>
                    </a:ext>
                  </a:extLst>
                </a:gridCol>
                <a:gridCol w="6845886">
                  <a:extLst>
                    <a:ext uri="{9D8B030D-6E8A-4147-A177-3AD203B41FA5}">
                      <a16:colId xmlns:a16="http://schemas.microsoft.com/office/drawing/2014/main" val="3403738644"/>
                    </a:ext>
                  </a:extLst>
                </a:gridCol>
              </a:tblGrid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Index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Sequence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079135651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   -3     3     1     1    -3     1    -3    -3     1    -3    -1    -1     3    -3     3     3     3    -3     1     3     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870231183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   -3     3    -1     3     1     3    -1     1    -3    -1    -3    -1     1     3    -3    -1    -3     3     3     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44164915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3     1     3    -1     1    -3     1    -3     1    -1    -3    -1    -3    -3    -3    -3    -1    -1    -1     1     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326814400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    -1     3    -1     1    -3     1     1    -3    -3     3    -3    -1    -1    -1    -1    -1    -3    -3    -1     1     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476306391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   -3      3    -1    -3    -1     3      3    1    -1    1    1      3    -3    -1    -3    -3    -3    -1    3    -3    -1    -3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701756606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    -1     1    -1     3    -3     1     1     3    -1    -3     3     1    -3     3    -1    -1    -1    -1     1    -3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132613717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3    -1     3     1    -1    -1    -1     3     3     1     1     1     3     3     1    -3    -3    -1     1    -3     1 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642781216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-1     1    -3    -3     1     1    -3     3    -1    -1    -3     1     3     1    -1    -3    -1    -3     1    -3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364269747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1    -3     1    -3    -3     1    -3     1    -3    -3    -3    -3    -3     1    -3    -3     1     1    -3     1     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927681399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   -3    -3    -1     3     3    -3    -1     3     1     1     1     3    -1     3    -3    -1     3    -1     3     1    -1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000845375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-1    -1    -1    -3     1    -1    -3    -1     3    -3     1    -3     3    -3     3     3     1    -1    -1     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4195500543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 3     3     1    -1    -1    -1     1    -3    -1     1    -1     3    -3    -1    -3    -1    -1     1    -3     3    -1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74351781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 1    -1     3     3    -3    -1     1    -1    -1     1     1    -1    -1     3    -3     1    -3     1    -1    -1    -1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656840725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1    -3     3    -1    -1    -1    -3     3     1    -1    -3    -1     1     3    -1     1    -1     1    -3    -3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679567377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-3    -3    -1     3    -3     3     1     3     1    -3    -1    -1    -3     1     1     3     1    -1    -3     3     1 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317343184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     1    -1    -3    -1     1     1    -3     1    -1     1    -3     3    -3    -3     3    -1    -3     1     3    -3     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362266804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3    -1     3    -1     3     3     1     1    -3     1     3    -3     3    -3    -3    -1     1     3    -3    -1    -1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972940949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   -3    -3     1    -1    -1    -3     1     3    -1    -3    -1    -1    -3     1     1     3     1    -3    -1    -1     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45722349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1    -3     1    -3     1     1     3     1    -3    -3    -1     1     3    -1    -3     3     1    -1    -3    -3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886635734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   -3     3    -1    -3     1     3     1    -1    -1    -3    -1     3    -3     3    -1    -1     3     3    -3    -3     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4247644630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    3    -3    -3    -1     3    -1    -1     1     3     1     3    -1    -1    -3     1     3     1    -1    -3     1    -1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233956893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1    -3    -1    -1     3     1     3    -3     1    -1     3     3    -1    -3     3    -3    -1    -1    -3    -3    -3 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4078152960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-1    -1    -3     1    -3    -3    -1    -1     3    -1     1    -1     3     1    -3    -1     3     1     1    -1    -1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701112559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395788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-3     1    -3     3    -3     1    -3     3     1    -1    -3    -1    -3    -3    -3    -3     1     3    -1     1     3     3 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676178422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24</a:t>
                      </a:r>
                      <a:endParaRPr lang="en-US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-1     1    -3    -1    -1     1     1     1    3    3    -1    1    -1     1    -1    -1    -3    -3    -3    3     1    -1 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603895775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    -3    -1     1     3    -1    -1    -3    -1     3    -1    -3    -1    -3     3    -1     3     1     1    -3     3    -3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202317548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1     3    -1     1    -1     3    -3     3    -1    -3    -1    -3     3    -1    -1    -1    -3    -1    -1    -3     3     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326125400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3    -1    -3    -1    -1    -1     3    -1    -1     3    -3    -1     3    -3     3    -3    -1     3     1     1    -1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1510931963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     1    -1    -3    -3    -1     1    -3    -1    -3     1     1    -1     1     1     3     3     3    -1     1    -1     1    -1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512681934"/>
                  </a:ext>
                </a:extLst>
              </a:tr>
              <a:tr h="14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     3    -1    -1     3     3    -1    -1    -1     3    -1    -3     1     3     1     1    -3    -3    -3    -1    -3    -1    -3    -3</a:t>
                      </a:r>
                    </a:p>
                  </a:txBody>
                  <a:tcPr marL="54141" marR="54141" marT="0" marB="0"/>
                </a:tc>
                <a:extLst>
                  <a:ext uri="{0D108BD9-81ED-4DB2-BD59-A6C34878D82A}">
                    <a16:rowId xmlns:a16="http://schemas.microsoft.com/office/drawing/2014/main" val="3967834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75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0F68C7-97D3-462C-BB49-5577A344F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115708"/>
              </p:ext>
            </p:extLst>
          </p:nvPr>
        </p:nvGraphicFramePr>
        <p:xfrm>
          <a:off x="2232176" y="2347299"/>
          <a:ext cx="3384311" cy="1591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0349">
                  <a:extLst>
                    <a:ext uri="{9D8B030D-6E8A-4147-A177-3AD203B41FA5}">
                      <a16:colId xmlns:a16="http://schemas.microsoft.com/office/drawing/2014/main" val="2034451812"/>
                    </a:ext>
                  </a:extLst>
                </a:gridCol>
                <a:gridCol w="1156981">
                  <a:extLst>
                    <a:ext uri="{9D8B030D-6E8A-4147-A177-3AD203B41FA5}">
                      <a16:colId xmlns:a16="http://schemas.microsoft.com/office/drawing/2014/main" val="4199347990"/>
                    </a:ext>
                  </a:extLst>
                </a:gridCol>
                <a:gridCol w="1156981">
                  <a:extLst>
                    <a:ext uri="{9D8B030D-6E8A-4147-A177-3AD203B41FA5}">
                      <a16:colId xmlns:a16="http://schemas.microsoft.com/office/drawing/2014/main" val="3012600373"/>
                    </a:ext>
                  </a:extLst>
                </a:gridCol>
              </a:tblGrid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New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028975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3784647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351138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Min. PAPR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1410127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0372256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9389079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Min. CM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0942848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88C47E3-F081-475E-82B6-596D18187F74}"/>
              </a:ext>
            </a:extLst>
          </p:cNvPr>
          <p:cNvSpPr txBox="1">
            <a:spLocks/>
          </p:cNvSpPr>
          <p:nvPr/>
        </p:nvSpPr>
        <p:spPr>
          <a:xfrm>
            <a:off x="838200" y="292227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/>
              <a:t>Performance Analysis</a:t>
            </a:r>
            <a:endParaRPr lang="ru-RU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DE6848-1F7A-4850-81B4-DAC01865ACDD}"/>
              </a:ext>
            </a:extLst>
          </p:cNvPr>
          <p:cNvSpPr txBox="1">
            <a:spLocks/>
          </p:cNvSpPr>
          <p:nvPr/>
        </p:nvSpPr>
        <p:spPr>
          <a:xfrm>
            <a:off x="838200" y="1249838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/>
              <a:t>PAPR/CM and cross-correlation performance (evaluation with 32x oversampling)</a:t>
            </a:r>
            <a:endParaRPr lang="ru-RU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CA17C53-CA15-450B-9A34-DF782C42A8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671722"/>
              </p:ext>
            </p:extLst>
          </p:nvPr>
        </p:nvGraphicFramePr>
        <p:xfrm>
          <a:off x="2052249" y="4510701"/>
          <a:ext cx="3597305" cy="1265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030">
                  <a:extLst>
                    <a:ext uri="{9D8B030D-6E8A-4147-A177-3AD203B41FA5}">
                      <a16:colId xmlns:a16="http://schemas.microsoft.com/office/drawing/2014/main" val="3176630144"/>
                    </a:ext>
                  </a:extLst>
                </a:gridCol>
                <a:gridCol w="680055">
                  <a:extLst>
                    <a:ext uri="{9D8B030D-6E8A-4147-A177-3AD203B41FA5}">
                      <a16:colId xmlns:a16="http://schemas.microsoft.com/office/drawing/2014/main" val="3762847972"/>
                    </a:ext>
                  </a:extLst>
                </a:gridCol>
                <a:gridCol w="698564">
                  <a:extLst>
                    <a:ext uri="{9D8B030D-6E8A-4147-A177-3AD203B41FA5}">
                      <a16:colId xmlns:a16="http://schemas.microsoft.com/office/drawing/2014/main" val="93921460"/>
                    </a:ext>
                  </a:extLst>
                </a:gridCol>
                <a:gridCol w="1289656">
                  <a:extLst>
                    <a:ext uri="{9D8B030D-6E8A-4147-A177-3AD203B41FA5}">
                      <a16:colId xmlns:a16="http://schemas.microsoft.com/office/drawing/2014/main" val="4194796546"/>
                    </a:ext>
                  </a:extLst>
                </a:gridCol>
              </a:tblGrid>
              <a:tr h="32252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New CGSs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Cross corr. with LTE CGSs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2546844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Mean Corr.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3966120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Corr. 95%: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0.35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1154339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Corr. 99.5%: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0.45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0101611"/>
                  </a:ext>
                </a:extLst>
              </a:tr>
              <a:tr h="22737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Max. Corr.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0.67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261369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0CC7019D-2AB5-4205-B68A-77596B4B3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1037" y="2378457"/>
            <a:ext cx="5302869" cy="3880973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7C73985-E97E-4DC4-B274-3EA2ACE5C874}"/>
              </a:ext>
            </a:extLst>
          </p:cNvPr>
          <p:cNvCxnSpPr>
            <a:cxnSpLocks/>
          </p:cNvCxnSpPr>
          <p:nvPr/>
        </p:nvCxnSpPr>
        <p:spPr>
          <a:xfrm>
            <a:off x="9459045" y="3143111"/>
            <a:ext cx="47858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4D81DC2-B2C9-4701-B07B-85D9EE48DA4E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8198866" y="3143111"/>
            <a:ext cx="50750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FAE6E24-A6CC-4F0C-80BD-625CEA336428}"/>
              </a:ext>
            </a:extLst>
          </p:cNvPr>
          <p:cNvSpPr txBox="1"/>
          <p:nvPr/>
        </p:nvSpPr>
        <p:spPr>
          <a:xfrm>
            <a:off x="8706372" y="2958445"/>
            <a:ext cx="1014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1.5 dB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E4DD3036-704B-4F06-A313-35E6DB0FC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3026" y="2206786"/>
            <a:ext cx="21167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PAPR comparison</a:t>
            </a:r>
            <a:endParaRPr lang="ru-RU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94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1847</Words>
  <Application>Microsoft Office PowerPoint</Application>
  <PresentationFormat>Widescreen</PresentationFormat>
  <Paragraphs>232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DengXian</vt:lpstr>
      <vt:lpstr>DengXian</vt:lpstr>
      <vt:lpstr>等线 Light</vt:lpstr>
      <vt:lpstr>굴림</vt:lpstr>
      <vt:lpstr>맑은 고딕</vt:lpstr>
      <vt:lpstr>SimSun</vt:lpstr>
      <vt:lpstr>Arial</vt:lpstr>
      <vt:lpstr>Calibri</vt:lpstr>
      <vt:lpstr>Calibri Light</vt:lpstr>
      <vt:lpstr>Times New Roman</vt:lpstr>
      <vt:lpstr>Office Theme</vt:lpstr>
      <vt:lpstr>WF on Length-6 and Length-24 CG sequences for DFT-s-OFDM</vt:lpstr>
      <vt:lpstr>Background</vt:lpstr>
      <vt:lpstr>Proposal: Length-6 CGSs</vt:lpstr>
      <vt:lpstr>Performance Analysis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Wei Yang</dc:creator>
  <cp:lastModifiedBy>Yi Huang</cp:lastModifiedBy>
  <cp:revision>37</cp:revision>
  <dcterms:created xsi:type="dcterms:W3CDTF">2017-11-29T01:59:08Z</dcterms:created>
  <dcterms:modified xsi:type="dcterms:W3CDTF">2017-11-29T20:38:17Z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(2)9LfXPoxkEKgiztJ6K4ZMsAcZcg31FL3jfJEg/2Mho5WzLpnL/Jc5Nt3u+LaL7T6jv+qfAgEQ
BEfTcOdVS7LyFwo+gPpMtYXxidLTTwugnCBcCfiC1QDOY4x/Sm9qN/61XR/XEwbl8a2OO9o0
nxEg7JPLSSUcgZ1pV82WUZlNh8vQ6KB1E53sEcy7JMNUpla2SHVWfeQv4Eb/ml+tPj4BQJ//
u2dapwIi/RyGbJ2L0U</vt:lpwstr>
  </property>
  <property fmtid="{D5CDD505-2E9C-101B-9397-08002B2CF9AE}" pid="3" name="_2015_ms_pID_7253431">
    <vt:lpwstr>MOIto1j9Z60R1weElgtbiCw7ySeRFfYCmT0WIXLmEotQaf3m7an7Cr
sEvsLwSTUDt+eW31X23/BIezSpBff8Gk48iKtWePELPl1wihHJX7SNPHGdbDkNAX6HZ3fTXM
bBLh9HUvHAzXYsa2QTz/VbJ88vKBsyTaJumZWfNjrYole3nCts34HagJu7gz82XgWFA=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1511797761</vt:lpwstr>
  </property>
</Properties>
</file>