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6" r:id="rId3"/>
    <p:sldId id="279" r:id="rId4"/>
    <p:sldId id="281" r:id="rId5"/>
    <p:sldId id="283" r:id="rId6"/>
    <p:sldId id="278" r:id="rId7"/>
    <p:sldId id="282" r:id="rId8"/>
    <p:sldId id="275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89" autoAdjust="0"/>
    <p:restoredTop sz="94660"/>
  </p:normalViewPr>
  <p:slideViewPr>
    <p:cSldViewPr>
      <p:cViewPr varScale="1">
        <p:scale>
          <a:sx n="103" d="100"/>
          <a:sy n="103" d="100"/>
        </p:scale>
        <p:origin x="-90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2017/11/23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2017/11/23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2017/11/23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2017/11/23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Summary on CA Aspects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dirty="0" smtClean="0"/>
              <a:t>R1-1721370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9024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Reno, USA, Nov. 27 – Dec. 1,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7.3.4.2</a:t>
            </a:r>
            <a:endParaRPr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CA – General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68863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Activation/deactivation: MAC vs. L1</a:t>
            </a:r>
          </a:p>
          <a:p>
            <a:pPr>
              <a:buNone/>
            </a:pPr>
            <a:endParaRPr lang="en-US" altLang="ja-JP" sz="1800" dirty="0" smtClean="0"/>
          </a:p>
          <a:p>
            <a:r>
              <a:rPr lang="en-US" altLang="ja-JP" sz="1800" dirty="0" smtClean="0"/>
              <a:t>PUCCH cell: Can PUCCH transmission be configured on a </a:t>
            </a:r>
            <a:r>
              <a:rPr lang="en-US" altLang="ja-JP" sz="1800" dirty="0" err="1" smtClean="0"/>
              <a:t>SCell</a:t>
            </a:r>
            <a:r>
              <a:rPr lang="en-US" altLang="ja-JP" sz="1800" dirty="0" smtClean="0"/>
              <a:t>?</a:t>
            </a:r>
            <a:endParaRPr lang="en-US" altLang="ja-JP" sz="1400" dirty="0" smtClean="0"/>
          </a:p>
          <a:p>
            <a:endParaRPr lang="en-US" altLang="ja-JP" sz="1800" dirty="0" smtClean="0"/>
          </a:p>
          <a:p>
            <a:r>
              <a:rPr lang="en-US" altLang="ja-JP" sz="1800" dirty="0" smtClean="0"/>
              <a:t>Cross-carrier scheduling: USS sharing in case of same DCI size?</a:t>
            </a:r>
          </a:p>
          <a:p>
            <a:endParaRPr lang="en-US" altLang="ja-JP" sz="1800" dirty="0" smtClean="0"/>
          </a:p>
          <a:p>
            <a:r>
              <a:rPr lang="en-US" altLang="ja-JP" sz="1800" dirty="0" smtClean="0"/>
              <a:t>SRS switching: Inherit RRC parameters from LTE?</a:t>
            </a:r>
          </a:p>
          <a:p>
            <a:endParaRPr lang="en-US" altLang="ja-JP" sz="1800" dirty="0" smtClean="0"/>
          </a:p>
          <a:p>
            <a:r>
              <a:rPr lang="en-US" sz="1800" dirty="0" smtClean="0"/>
              <a:t>Multiple active UL cells in intra-band CA for a UE that is not expected to transmit simultaneously on the multiple cells but can transmit on different cells at different times</a:t>
            </a:r>
          </a:p>
          <a:p>
            <a:endParaRPr lang="en-US" sz="1400" dirty="0" smtClean="0"/>
          </a:p>
          <a:p>
            <a:r>
              <a:rPr lang="en-US" sz="1800" dirty="0" smtClean="0"/>
              <a:t>Decouple DL cells and UL cells in intra-band CA to allow a single UL cell to correspond to a DL </a:t>
            </a:r>
            <a:r>
              <a:rPr lang="en-US" sz="1800" dirty="0" err="1" smtClean="0"/>
              <a:t>SCell</a:t>
            </a:r>
            <a:endParaRPr lang="en-US" sz="1800" dirty="0" smtClean="0"/>
          </a:p>
          <a:p>
            <a:endParaRPr lang="en-US" altLang="ja-JP" sz="1800" dirty="0" smtClean="0"/>
          </a:p>
          <a:p>
            <a:endParaRPr lang="en-US" altLang="ja-JP" sz="1800" dirty="0" smtClean="0"/>
          </a:p>
        </p:txBody>
      </p:sp>
    </p:spTree>
    <p:extLst>
      <p:ext uri="{BB962C8B-B14F-4D97-AF65-F5344CB8AC3E}">
        <p14:creationId xmlns=""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Semi-static HARQ-ACK Codebook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496" y="692696"/>
            <a:ext cx="9001000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Semi-static configuration for number of: cells, TBs per PDSCH, CBGs per TB</a:t>
            </a:r>
          </a:p>
          <a:p>
            <a:r>
              <a:rPr lang="en-US" altLang="ja-JP" sz="2000" dirty="0" smtClean="0"/>
              <a:t>Options for time domain configuration are:</a:t>
            </a:r>
          </a:p>
          <a:p>
            <a:pPr lvl="1"/>
            <a:r>
              <a:rPr lang="en-US" altLang="ja-JP" sz="1800" dirty="0" smtClean="0"/>
              <a:t>Option 1: Semi-static configuration</a:t>
            </a:r>
          </a:p>
          <a:p>
            <a:pPr lvl="2"/>
            <a:r>
              <a:rPr lang="en-US" altLang="ja-JP" sz="1600" dirty="0" smtClean="0"/>
              <a:t>DL association set is configured based on a maximum and minimum HARQ-ACK timing values (can be same in case of semi-static timing)</a:t>
            </a:r>
          </a:p>
          <a:p>
            <a:pPr lvl="2"/>
            <a:r>
              <a:rPr lang="en-US" altLang="ja-JP" sz="1600" dirty="0" smtClean="0"/>
              <a:t>No need for counter DAI</a:t>
            </a:r>
          </a:p>
          <a:p>
            <a:pPr lvl="2"/>
            <a:r>
              <a:rPr lang="en-GB" sz="1600" dirty="0" smtClean="0"/>
              <a:t>HARQ-ACK codebook size is largest, DL/UL DCI overhead is smallest, simplest, no error cases</a:t>
            </a:r>
            <a:endParaRPr lang="en-US" sz="1600" dirty="0" smtClean="0"/>
          </a:p>
          <a:p>
            <a:pPr lvl="1"/>
            <a:r>
              <a:rPr lang="en-US" altLang="ja-JP" sz="1800" dirty="0" smtClean="0"/>
              <a:t>Option 2: </a:t>
            </a:r>
            <a:r>
              <a:rPr lang="en-US" altLang="ja-JP" sz="1800" dirty="0" smtClean="0"/>
              <a:t>Dynamic DL association set with/out HARQ-ACK </a:t>
            </a:r>
            <a:r>
              <a:rPr lang="en-US" altLang="ja-JP" sz="1800" dirty="0" smtClean="0"/>
              <a:t>codebook quantization</a:t>
            </a:r>
          </a:p>
          <a:p>
            <a:pPr lvl="2"/>
            <a:r>
              <a:rPr lang="en-US" altLang="ja-JP" sz="1600" dirty="0" smtClean="0"/>
              <a:t>DL association set </a:t>
            </a:r>
            <a:r>
              <a:rPr lang="en-US" altLang="ja-JP" sz="1600" dirty="0" smtClean="0"/>
              <a:t>is </a:t>
            </a:r>
            <a:r>
              <a:rPr lang="en-US" altLang="ja-JP" sz="1600" dirty="0" smtClean="0"/>
              <a:t>based on a first PDCCH monitoring occasion where UE detects DL DCI until last PDCCH monitoring occasion where UE can report HARQ-ACK</a:t>
            </a:r>
          </a:p>
          <a:p>
            <a:pPr lvl="2"/>
            <a:r>
              <a:rPr lang="en-US" altLang="ja-JP" sz="1600" dirty="0" smtClean="0"/>
              <a:t>May increase counter DAI to 3 bits for robustness - gNB may inflate DAI to reduce errors</a:t>
            </a:r>
          </a:p>
          <a:p>
            <a:pPr lvl="2"/>
            <a:r>
              <a:rPr lang="en-US" altLang="ja-JP" sz="1600" dirty="0" smtClean="0"/>
              <a:t>If quantized, </a:t>
            </a:r>
            <a:r>
              <a:rPr lang="en-US" altLang="ja-JP" sz="1600" dirty="0" smtClean="0"/>
              <a:t>HARQ-ACK </a:t>
            </a:r>
            <a:r>
              <a:rPr lang="en-US" altLang="ja-JP" sz="1600" dirty="0" smtClean="0"/>
              <a:t>codebook is always a multiple of N (e.g. N=4 or N=8)</a:t>
            </a:r>
          </a:p>
          <a:p>
            <a:pPr lvl="2"/>
            <a:r>
              <a:rPr lang="en-US" altLang="ja-JP" sz="1600" dirty="0" smtClean="0"/>
              <a:t>Can reduce </a:t>
            </a:r>
            <a:r>
              <a:rPr lang="en-US" altLang="ja-JP" sz="1600" dirty="0" smtClean="0"/>
              <a:t>HARQ-ACK codebook size, error cases exist (e.g. missed last DAI=1)</a:t>
            </a:r>
          </a:p>
          <a:p>
            <a:pPr lvl="1"/>
            <a:r>
              <a:rPr lang="en-US" altLang="ja-JP" sz="1800" dirty="0" smtClean="0"/>
              <a:t>Option 3: HARQ-ACK codebook indication by PUCCH resource indicator</a:t>
            </a:r>
          </a:p>
          <a:p>
            <a:pPr lvl="2"/>
            <a:r>
              <a:rPr lang="en-US" altLang="ja-JP" sz="1600" dirty="0" smtClean="0"/>
              <a:t>gNB needs to fix HARQ-ACK codebook size from start of DL association set – else, error cases </a:t>
            </a:r>
          </a:p>
          <a:p>
            <a:pPr lvl="1"/>
            <a:r>
              <a:rPr lang="en-US" altLang="ja-JP" sz="1800" dirty="0" smtClean="0"/>
              <a:t>Option 4: Semi-static configuration of DL association set including </a:t>
            </a:r>
            <a:r>
              <a:rPr lang="en-GB" sz="1800" dirty="0" smtClean="0"/>
              <a:t>maximum number of DL assignments in DL association set</a:t>
            </a:r>
          </a:p>
          <a:p>
            <a:pPr lvl="2"/>
            <a:r>
              <a:rPr lang="en-GB" altLang="ja-JP" sz="1600" dirty="0" smtClean="0"/>
              <a:t>Can reduce HARQ-ACK codebook size if </a:t>
            </a:r>
            <a:r>
              <a:rPr lang="en-GB" altLang="ja-JP" sz="1600" dirty="0" err="1" smtClean="0"/>
              <a:t>gNB</a:t>
            </a:r>
            <a:r>
              <a:rPr lang="en-GB" altLang="ja-JP" sz="1600" dirty="0" smtClean="0"/>
              <a:t> wants to semi-statically commit on maximum number of DL DCIs in DL association set</a:t>
            </a:r>
          </a:p>
          <a:p>
            <a:pPr lvl="2"/>
            <a:r>
              <a:rPr lang="en-GB" altLang="ja-JP" sz="1600" dirty="0" smtClean="0"/>
              <a:t>Counter DAI indicates number/location of DL DCI/HARQ-ACK bit in DL association set/CB</a:t>
            </a:r>
            <a:endParaRPr lang="en-US" altLang="ja-JP" sz="1600" dirty="0" smtClean="0"/>
          </a:p>
        </p:txBody>
      </p:sp>
    </p:spTree>
    <p:extLst>
      <p:ext uri="{BB962C8B-B14F-4D97-AF65-F5344CB8AC3E}">
        <p14:creationId xmlns=""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784976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HARQ-ACK Codebook: CBGs in Some Cells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20688"/>
            <a:ext cx="8784976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Option 1</a:t>
            </a:r>
          </a:p>
          <a:p>
            <a:pPr lvl="1"/>
            <a:r>
              <a:rPr lang="en-US" altLang="ja-JP" sz="1600" dirty="0" smtClean="0"/>
              <a:t>Generate 2 HARQ-ACK </a:t>
            </a:r>
            <a:r>
              <a:rPr lang="en-US" altLang="ja-JP" sz="1600" dirty="0" smtClean="0"/>
              <a:t>sub-codebooks – </a:t>
            </a:r>
            <a:r>
              <a:rPr lang="en-US" altLang="ja-JP" sz="1600" dirty="0" smtClean="0"/>
              <a:t>one for cells with CBG-based HARQ-ACK (maximum number of CBGs/TB), one for cells with TB-based HARQ-ACK </a:t>
            </a:r>
          </a:p>
          <a:p>
            <a:pPr lvl="1"/>
            <a:r>
              <a:rPr lang="en-US" altLang="ja-JP" sz="1600" dirty="0" smtClean="0"/>
              <a:t>No CBG-based DAI</a:t>
            </a:r>
          </a:p>
          <a:p>
            <a:pPr lvl="1"/>
            <a:r>
              <a:rPr lang="en-US" altLang="ja-JP" sz="1600" dirty="0" smtClean="0"/>
              <a:t>Rather simple – </a:t>
            </a:r>
            <a:r>
              <a:rPr lang="en-US" altLang="ja-JP" sz="1600" dirty="0" smtClean="0"/>
              <a:t>FFS</a:t>
            </a:r>
            <a:r>
              <a:rPr lang="en-US" altLang="ja-JP" sz="1600" dirty="0" smtClean="0"/>
              <a:t> </a:t>
            </a:r>
            <a:r>
              <a:rPr lang="en-US" altLang="ja-JP" sz="1600" dirty="0" smtClean="0"/>
              <a:t>additional DL DCI overhead - robustness in case of </a:t>
            </a:r>
            <a:r>
              <a:rPr lang="en-US" altLang="ja-JP" sz="1600" dirty="0" smtClean="0"/>
              <a:t>1 </a:t>
            </a:r>
            <a:r>
              <a:rPr lang="en-US" altLang="ja-JP" sz="1600" dirty="0" smtClean="0"/>
              <a:t>cell for TB-based or CBG-based HARQ-ACK may be an issue – other error cases exist requiring additional handling </a:t>
            </a:r>
          </a:p>
          <a:p>
            <a:r>
              <a:rPr lang="en-US" altLang="ja-JP" sz="1800" dirty="0" smtClean="0"/>
              <a:t>Option 2</a:t>
            </a:r>
          </a:p>
          <a:p>
            <a:pPr lvl="1"/>
            <a:r>
              <a:rPr lang="en-US" altLang="ja-JP" sz="1600" dirty="0" smtClean="0"/>
              <a:t>Generate 1 HARQ-ACK codebook regardless of CBG-based or TB-based HARQ-ACK for a cell</a:t>
            </a:r>
          </a:p>
          <a:p>
            <a:pPr lvl="1"/>
            <a:r>
              <a:rPr lang="en-US" altLang="ja-JP" sz="1600" dirty="0" smtClean="0"/>
              <a:t>CBG-level DAI also in DL DCIs for cells without CBG-based HARQ-ACK feedback</a:t>
            </a:r>
          </a:p>
          <a:p>
            <a:pPr lvl="1"/>
            <a:r>
              <a:rPr lang="en-US" altLang="ja-JP" sz="1600" dirty="0" smtClean="0"/>
              <a:t>Simple – minimum HARQ-ACK payload, requires log</a:t>
            </a:r>
            <a:r>
              <a:rPr lang="en-US" altLang="ja-JP" sz="1600" baseline="-25000" dirty="0" smtClean="0"/>
              <a:t>2</a:t>
            </a:r>
            <a:r>
              <a:rPr lang="en-US" altLang="ja-JP" sz="1600" dirty="0" smtClean="0"/>
              <a:t>(N</a:t>
            </a:r>
            <a:r>
              <a:rPr lang="en-US" altLang="ja-JP" sz="1600" baseline="-25000" dirty="0" smtClean="0"/>
              <a:t>CBG</a:t>
            </a:r>
            <a:r>
              <a:rPr lang="en-US" altLang="ja-JP" sz="1600" dirty="0" smtClean="0"/>
              <a:t>) more bits in counter/total DAIs for all cells (more likely to result to same DL DCI size for all cells) – less bits for coarser granularity</a:t>
            </a:r>
          </a:p>
          <a:p>
            <a:r>
              <a:rPr lang="en-US" altLang="ja-JP" sz="1800" dirty="0" smtClean="0"/>
              <a:t>Option 3</a:t>
            </a:r>
          </a:p>
          <a:p>
            <a:pPr lvl="1"/>
            <a:r>
              <a:rPr lang="en-US" altLang="ja-JP" sz="1600" dirty="0" smtClean="0"/>
              <a:t>Generate 2 HARQ-ACK sub-codebooks (afterwards joined into a single one) – one for cells with CBG-based HARQ-ACK, one for cells with TB-based HARQ-ACK </a:t>
            </a:r>
          </a:p>
          <a:p>
            <a:pPr lvl="1"/>
            <a:r>
              <a:rPr lang="en-US" altLang="ja-JP" sz="1600" dirty="0" smtClean="0"/>
              <a:t>CBG-based DAI for cells in CBG-based HARQ-ACK codebook</a:t>
            </a:r>
          </a:p>
          <a:p>
            <a:pPr lvl="1"/>
            <a:r>
              <a:rPr lang="en-US" altLang="ja-JP" sz="1600" dirty="0" smtClean="0"/>
              <a:t>Rather simple - minimum HARQ-ACK payload, requires log</a:t>
            </a:r>
            <a:r>
              <a:rPr lang="en-US" altLang="ja-JP" sz="1600" baseline="-25000" dirty="0" smtClean="0"/>
              <a:t>2</a:t>
            </a:r>
            <a:r>
              <a:rPr lang="en-US" altLang="ja-JP" sz="1600" dirty="0" smtClean="0"/>
              <a:t>(N</a:t>
            </a:r>
            <a:r>
              <a:rPr lang="en-US" altLang="ja-JP" sz="1600" baseline="-25000" dirty="0" smtClean="0"/>
              <a:t>CBG</a:t>
            </a:r>
            <a:r>
              <a:rPr lang="en-US" altLang="ja-JP" sz="1600" dirty="0" smtClean="0"/>
              <a:t>) more bits in counter/total DAIs for cells with CBG-based HARQ-ACK (less likely to result to same DL DCI size for all cells)</a:t>
            </a:r>
          </a:p>
          <a:p>
            <a:r>
              <a:rPr lang="en-US" altLang="ja-JP" sz="1800" dirty="0" smtClean="0"/>
              <a:t>Option 4</a:t>
            </a:r>
          </a:p>
          <a:p>
            <a:pPr lvl="1"/>
            <a:r>
              <a:rPr lang="en-US" altLang="ja-JP" sz="1600" dirty="0" smtClean="0"/>
              <a:t>CBG-based HARQ-ACK for all cells (based on maximum configured number of  CBGs/TB) </a:t>
            </a:r>
          </a:p>
          <a:p>
            <a:pPr lvl="1"/>
            <a:r>
              <a:rPr lang="en-US" altLang="ja-JP" sz="1600" dirty="0" smtClean="0"/>
              <a:t>No CBG-based DAI</a:t>
            </a:r>
          </a:p>
          <a:p>
            <a:pPr lvl="1"/>
            <a:r>
              <a:rPr lang="en-US" altLang="ja-JP" sz="1600" dirty="0" smtClean="0"/>
              <a:t>Simple – largest HARQ-ACK payload, no additional DL DCI overhead</a:t>
            </a:r>
          </a:p>
        </p:txBody>
      </p:sp>
    </p:spTree>
    <p:extLst>
      <p:ext uri="{BB962C8B-B14F-4D97-AF65-F5344CB8AC3E}">
        <p14:creationId xmlns=""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HARQ-ACK Codebook - Misc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Use of UL DAI for dynamic HARQ-ACK codebook in PUSCH</a:t>
            </a:r>
          </a:p>
          <a:p>
            <a:pPr lvl="1"/>
            <a:r>
              <a:rPr lang="en-US" altLang="ja-JP" sz="1800" dirty="0" smtClean="0"/>
              <a:t>How many bits? </a:t>
            </a:r>
          </a:p>
          <a:p>
            <a:pPr lvl="2"/>
            <a:r>
              <a:rPr lang="en-US" altLang="ja-JP" sz="1600" dirty="0" smtClean="0"/>
              <a:t>Can d</a:t>
            </a:r>
            <a:r>
              <a:rPr lang="en-US" altLang="ja-JP" sz="1600" dirty="0" smtClean="0"/>
              <a:t>epend on decision for CBG-based HARQ-ACK codebook</a:t>
            </a:r>
            <a:endParaRPr lang="en-US" altLang="ja-JP" sz="1600" dirty="0" smtClean="0"/>
          </a:p>
          <a:p>
            <a:pPr lvl="1"/>
            <a:r>
              <a:rPr lang="en-US" altLang="ja-JP" sz="1800" dirty="0" smtClean="0"/>
              <a:t>Is it configurable (and is total DAI also configurable)</a:t>
            </a:r>
            <a:r>
              <a:rPr lang="en-US" altLang="ja-JP" sz="1800" dirty="0" smtClean="0"/>
              <a:t>? </a:t>
            </a:r>
          </a:p>
          <a:p>
            <a:pPr lvl="2">
              <a:buNone/>
            </a:pPr>
            <a:endParaRPr lang="en-US" altLang="ja-JP" sz="1600" dirty="0" smtClean="0"/>
          </a:p>
          <a:p>
            <a:r>
              <a:rPr lang="en-US" altLang="ja-JP" sz="2000" dirty="0" smtClean="0"/>
              <a:t>Fallback DCI</a:t>
            </a:r>
          </a:p>
          <a:p>
            <a:pPr lvl="1"/>
            <a:r>
              <a:rPr lang="en-US" altLang="ja-JP" sz="1800" dirty="0" smtClean="0"/>
              <a:t>Should it include counter/total DAIs?</a:t>
            </a:r>
          </a:p>
          <a:p>
            <a:pPr lvl="1"/>
            <a:r>
              <a:rPr lang="en-US" altLang="ja-JP" sz="1800" dirty="0" smtClean="0"/>
              <a:t>Should it include timing indicator for HARQ-ACK</a:t>
            </a:r>
            <a:r>
              <a:rPr lang="en-US" altLang="ja-JP" sz="1800" dirty="0" smtClean="0"/>
              <a:t>?</a:t>
            </a:r>
          </a:p>
          <a:p>
            <a:pPr lvl="2">
              <a:buNone/>
            </a:pPr>
            <a:endParaRPr lang="en-US" altLang="ja-JP" sz="1200" dirty="0" smtClean="0"/>
          </a:p>
          <a:p>
            <a:r>
              <a:rPr lang="en-US" altLang="ja-JP" sz="2000" dirty="0" smtClean="0"/>
              <a:t>HARQ-ACK bundling</a:t>
            </a:r>
          </a:p>
          <a:p>
            <a:pPr lvl="1"/>
            <a:r>
              <a:rPr lang="en-US" altLang="ja-JP" sz="1800" dirty="0" smtClean="0"/>
              <a:t>Separate configuration of HARQ-ACK spatial bundling for PUSCH and PUCCH?</a:t>
            </a:r>
          </a:p>
          <a:p>
            <a:pPr lvl="1"/>
            <a:r>
              <a:rPr lang="en-US" altLang="ja-JP" sz="1800" dirty="0" smtClean="0"/>
              <a:t>Across CBGs of different TBs?</a:t>
            </a:r>
          </a:p>
          <a:p>
            <a:pPr lvl="1"/>
            <a:r>
              <a:rPr lang="en-US" altLang="ja-JP" sz="1800" dirty="0" smtClean="0"/>
              <a:t>Dynamic </a:t>
            </a:r>
            <a:r>
              <a:rPr lang="en-US" altLang="ja-JP" sz="1800" dirty="0" smtClean="0"/>
              <a:t>(e.g. HARQ-ACK code rate is larger than configured one in indicated resources</a:t>
            </a:r>
            <a:r>
              <a:rPr lang="en-US" altLang="ja-JP" sz="1800" dirty="0" smtClean="0"/>
              <a:t>)?</a:t>
            </a:r>
          </a:p>
          <a:p>
            <a:pPr lvl="2"/>
            <a:r>
              <a:rPr lang="en-US" altLang="ja-JP" sz="1600" dirty="0" smtClean="0"/>
              <a:t>Across TBs of same PDSCH</a:t>
            </a:r>
          </a:p>
          <a:p>
            <a:pPr lvl="2"/>
            <a:r>
              <a:rPr lang="en-US" altLang="ja-JP" sz="1600" dirty="0" smtClean="0"/>
              <a:t>Across </a:t>
            </a:r>
            <a:r>
              <a:rPr lang="en-US" altLang="ja-JP" sz="1600" dirty="0" smtClean="0"/>
              <a:t>CBGs of same </a:t>
            </a:r>
            <a:r>
              <a:rPr lang="en-US" altLang="ja-JP" sz="1600" dirty="0" smtClean="0"/>
              <a:t>TB</a:t>
            </a:r>
          </a:p>
          <a:p>
            <a:pPr lvl="2"/>
            <a:r>
              <a:rPr lang="en-US" altLang="ja-JP" sz="1600" dirty="0" smtClean="0"/>
              <a:t>Across TBs of different PDSCHs in same cell (time domain) or different cells (cell domain)</a:t>
            </a:r>
          </a:p>
          <a:p>
            <a:pPr lvl="2"/>
            <a:r>
              <a:rPr lang="en-US" altLang="ja-JP" sz="1600" dirty="0" smtClean="0"/>
              <a:t>Etc.</a:t>
            </a:r>
            <a:endParaRPr lang="en-US" altLang="ja-JP" sz="1600" dirty="0" smtClean="0"/>
          </a:p>
          <a:p>
            <a:pPr lvl="1">
              <a:buNone/>
            </a:pPr>
            <a:endParaRPr lang="en-US" altLang="ja-JP" sz="1600" dirty="0" smtClean="0"/>
          </a:p>
          <a:p>
            <a:endParaRPr lang="en-US" altLang="ja-JP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96944" cy="576064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Different PDCCH Monitoring Periods per CG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For HARQ-ACK codebook</a:t>
            </a:r>
          </a:p>
          <a:p>
            <a:pPr lvl="1"/>
            <a:r>
              <a:rPr lang="en-US" altLang="ja-JP" sz="1800" dirty="0" smtClean="0"/>
              <a:t>Counter DAI and total DAI updated at each PDCCH monitoring </a:t>
            </a:r>
            <a:r>
              <a:rPr lang="en-US" altLang="ja-JP" sz="1800" dirty="0" smtClean="0"/>
              <a:t>occasion</a:t>
            </a:r>
          </a:p>
          <a:p>
            <a:pPr lvl="2">
              <a:buNone/>
            </a:pPr>
            <a:endParaRPr lang="en-US" altLang="ja-JP" sz="1400" dirty="0" smtClean="0"/>
          </a:p>
          <a:p>
            <a:r>
              <a:rPr lang="en-US" altLang="ja-JP" sz="2000" dirty="0" smtClean="0"/>
              <a:t>How is DL association set determined (for semi-static and dynamic HARQ-ACK codebooks</a:t>
            </a:r>
            <a:r>
              <a:rPr lang="en-US" altLang="ja-JP" sz="2000" dirty="0" smtClean="0"/>
              <a:t>)?</a:t>
            </a:r>
          </a:p>
          <a:p>
            <a:pPr lvl="2">
              <a:buNone/>
            </a:pPr>
            <a:endParaRPr lang="en-US" altLang="ja-JP" sz="1200" dirty="0" smtClean="0"/>
          </a:p>
          <a:p>
            <a:r>
              <a:rPr lang="en-US" altLang="ja-JP" sz="2000" dirty="0" smtClean="0"/>
              <a:t>Any limit on the different PDCCH monitoring periodicities per </a:t>
            </a:r>
            <a:r>
              <a:rPr lang="en-US" altLang="ja-JP" sz="2000" dirty="0" smtClean="0"/>
              <a:t>CG</a:t>
            </a:r>
          </a:p>
          <a:p>
            <a:pPr lvl="2">
              <a:buNone/>
            </a:pPr>
            <a:endParaRPr lang="en-US" altLang="ja-JP" sz="1200" dirty="0" smtClean="0"/>
          </a:p>
          <a:p>
            <a:r>
              <a:rPr lang="en-US" altLang="ja-JP" sz="2000" dirty="0" smtClean="0"/>
              <a:t>Is this according to RAN down-scoping?</a:t>
            </a:r>
          </a:p>
          <a:p>
            <a:pPr lvl="1"/>
            <a:r>
              <a:rPr lang="en-US" altLang="ja-JP" sz="1800" dirty="0" smtClean="0"/>
              <a:t>‘Basic NR-NR CA’ (what does this mean?)</a:t>
            </a:r>
          </a:p>
          <a:p>
            <a:pPr lvl="1"/>
            <a:r>
              <a:rPr lang="en-US" altLang="ja-JP" sz="1800" dirty="0" smtClean="0"/>
              <a:t>For scheduling/HARQ, same numerology within same PUCCH group including DL and UL (use of different numerology for SUL can be considered)</a:t>
            </a:r>
          </a:p>
        </p:txBody>
      </p:sp>
    </p:spTree>
    <p:extLst>
      <p:ext uri="{BB962C8B-B14F-4D97-AF65-F5344CB8AC3E}">
        <p14:creationId xmlns=""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SUL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US" sz="2000" dirty="0" smtClean="0"/>
              <a:t>SUL is considered to be collocated with NR carrier having DL/UL</a:t>
            </a:r>
          </a:p>
          <a:p>
            <a:pPr lvl="1"/>
            <a:r>
              <a:rPr lang="en-US" sz="1600" dirty="0" smtClean="0"/>
              <a:t>e.g. for path-loss measurement</a:t>
            </a:r>
          </a:p>
          <a:p>
            <a:pPr lvl="1">
              <a:buNone/>
            </a:pPr>
            <a:endParaRPr lang="en-US" altLang="ja-JP" sz="2000" dirty="0" smtClean="0"/>
          </a:p>
          <a:p>
            <a:r>
              <a:rPr lang="en-US" altLang="ja-JP" sz="2000" dirty="0" smtClean="0"/>
              <a:t>SUL in same TAG as UL</a:t>
            </a:r>
          </a:p>
          <a:p>
            <a:pPr lvl="1">
              <a:buNone/>
            </a:pPr>
            <a:endParaRPr lang="en-US" altLang="ja-JP" sz="1600" dirty="0" smtClean="0"/>
          </a:p>
          <a:p>
            <a:r>
              <a:rPr lang="en-US" altLang="ja-JP" sz="2000" dirty="0" smtClean="0"/>
              <a:t>If/when dynamic switch is supported between UL and SUL, DCI includes a (configurable) 1-bit index field</a:t>
            </a:r>
          </a:p>
          <a:p>
            <a:pPr lvl="1">
              <a:buNone/>
            </a:pPr>
            <a:endParaRPr lang="en-US" altLang="ja-JP" sz="1600" dirty="0" smtClean="0"/>
          </a:p>
          <a:p>
            <a:r>
              <a:rPr lang="en-US" altLang="ja-JP" sz="2000" dirty="0" smtClean="0"/>
              <a:t>Both UL and SUL of the </a:t>
            </a:r>
            <a:r>
              <a:rPr lang="en-US" altLang="ja-JP" sz="2000" dirty="0" err="1" smtClean="0"/>
              <a:t>PCell</a:t>
            </a:r>
            <a:r>
              <a:rPr lang="en-US" altLang="ja-JP" sz="2000" dirty="0" smtClean="0"/>
              <a:t> are primary CCs </a:t>
            </a:r>
          </a:p>
          <a:p>
            <a:pPr lvl="1">
              <a:buNone/>
            </a:pPr>
            <a:endParaRPr lang="en-US" altLang="ja-JP" sz="1600" dirty="0" smtClean="0"/>
          </a:p>
          <a:p>
            <a:r>
              <a:rPr lang="en-US" altLang="ja-JP" sz="2000" dirty="0" smtClean="0"/>
              <a:t>UL and SUL of a same </a:t>
            </a:r>
            <a:r>
              <a:rPr lang="en-US" altLang="ja-JP" sz="2000" dirty="0" err="1" smtClean="0"/>
              <a:t>SCell</a:t>
            </a:r>
            <a:r>
              <a:rPr lang="en-US" altLang="ja-JP" sz="2000" dirty="0" smtClean="0"/>
              <a:t> are simultaneously activated/deactivated</a:t>
            </a:r>
          </a:p>
          <a:p>
            <a:pPr lvl="1">
              <a:buNone/>
            </a:pPr>
            <a:endParaRPr lang="en-US" altLang="ja-JP" sz="1600" dirty="0" smtClean="0"/>
          </a:p>
          <a:p>
            <a:r>
              <a:rPr lang="en-US" altLang="ja-JP" sz="2000" dirty="0" smtClean="0"/>
              <a:t>UE can be configured two locations for TPC bits in DCI with TPC-PUSCH-RNTI; one for UL and one for SUL</a:t>
            </a:r>
          </a:p>
        </p:txBody>
      </p:sp>
    </p:spTree>
    <p:extLst>
      <p:ext uri="{BB962C8B-B14F-4D97-AF65-F5344CB8AC3E}">
        <p14:creationId xmlns=""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1403648" y="639680"/>
          <a:ext cx="6111577" cy="6101688"/>
        </p:xfrm>
        <a:graphic>
          <a:graphicData uri="http://schemas.openxmlformats.org/presentationml/2006/ole">
            <p:oleObj spid="_x0000_s1034" name="Worksheet" r:id="rId3" imgW="5886531" imgH="5876787" progId="Excel.Shee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11324</TotalTime>
  <Words>883</Words>
  <Application>Microsoft Office PowerPoint</Application>
  <PresentationFormat>On-screen Show (4:3)</PresentationFormat>
  <Paragraphs>96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​​テーマ</vt:lpstr>
      <vt:lpstr>Worksheet</vt:lpstr>
      <vt:lpstr>Summary on CA Aspects</vt:lpstr>
      <vt:lpstr>CA – General</vt:lpstr>
      <vt:lpstr>Semi-static HARQ-ACK Codebook</vt:lpstr>
      <vt:lpstr>HARQ-ACK Codebook: CBGs in Some Cells </vt:lpstr>
      <vt:lpstr>HARQ-ACK Codebook - Misc</vt:lpstr>
      <vt:lpstr>Different PDCCH Monitoring Periods per CG</vt:lpstr>
      <vt:lpstr>SUL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Aris Papasakellariou</cp:lastModifiedBy>
  <cp:revision>397</cp:revision>
  <dcterms:created xsi:type="dcterms:W3CDTF">2017-01-16T18:53:25Z</dcterms:created>
  <dcterms:modified xsi:type="dcterms:W3CDTF">2017-11-26T15:40:02Z</dcterms:modified>
</cp:coreProperties>
</file>