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95" r:id="rId4"/>
    <p:sldId id="297" r:id="rId5"/>
    <p:sldId id="309" r:id="rId6"/>
    <p:sldId id="313" r:id="rId7"/>
    <p:sldId id="308" r:id="rId8"/>
    <p:sldId id="311" r:id="rId9"/>
    <p:sldId id="312" r:id="rId10"/>
    <p:sldId id="314" r:id="rId11"/>
    <p:sldId id="299" r:id="rId12"/>
    <p:sldId id="302" r:id="rId13"/>
    <p:sldId id="301" r:id="rId14"/>
    <p:sldId id="304" r:id="rId15"/>
    <p:sldId id="305" r:id="rId16"/>
    <p:sldId id="306" r:id="rId17"/>
    <p:sldId id="307" r:id="rId18"/>
    <p:sldId id="31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09" autoAdjust="0"/>
    <p:restoredTop sz="94660"/>
  </p:normalViewPr>
  <p:slideViewPr>
    <p:cSldViewPr>
      <p:cViewPr varScale="1">
        <p:scale>
          <a:sx n="72" d="100"/>
          <a:sy n="72" d="100"/>
        </p:scale>
        <p:origin x="1002"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10/10/2017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baseline results</a:t>
            </a:r>
            <a:endParaRPr lang="en-US" dirty="0"/>
          </a:p>
        </p:txBody>
      </p:sp>
      <p:sp>
        <p:nvSpPr>
          <p:cNvPr id="3" name="Subtitle 2"/>
          <p:cNvSpPr>
            <a:spLocks noGrp="1"/>
          </p:cNvSpPr>
          <p:nvPr>
            <p:ph type="subTitle" idx="1"/>
          </p:nvPr>
        </p:nvSpPr>
        <p:spPr>
          <a:xfrm>
            <a:off x="1631504" y="4149080"/>
            <a:ext cx="8745016" cy="1489720"/>
          </a:xfrm>
        </p:spPr>
        <p:txBody>
          <a:bodyPr>
            <a:normAutofit/>
          </a:bodyPr>
          <a:lstStyle/>
          <a:p>
            <a:r>
              <a:rPr lang="en-US" dirty="0">
                <a:solidFill>
                  <a:schemeClr val="tx1"/>
                </a:solidFill>
              </a:rPr>
              <a:t>Ericsson, Intel, Sequans</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R1-1718872</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6.2.7.1</a:t>
            </a:r>
            <a:endParaRPr lang="ja-JP" altLang="en-US"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 on </a:t>
            </a:r>
            <a:r>
              <a:rPr lang="en-GB" dirty="0"/>
              <a:t>baseline uplink throughput results</a:t>
            </a:r>
            <a:endParaRPr lang="en-US" dirty="0"/>
          </a:p>
        </p:txBody>
      </p:sp>
      <p:sp>
        <p:nvSpPr>
          <p:cNvPr id="3" name="Content Placeholder 2"/>
          <p:cNvSpPr>
            <a:spLocks noGrp="1"/>
          </p:cNvSpPr>
          <p:nvPr>
            <p:ph idx="1"/>
          </p:nvPr>
        </p:nvSpPr>
        <p:spPr>
          <a:xfrm>
            <a:off x="609600" y="1384177"/>
            <a:ext cx="10972800" cy="4853135"/>
          </a:xfrm>
        </p:spPr>
        <p:txBody>
          <a:bodyPr>
            <a:noAutofit/>
          </a:bodyPr>
          <a:lstStyle/>
          <a:p>
            <a:r>
              <a:rPr lang="en-GB" sz="2000" dirty="0"/>
              <a:t>Conclusions in </a:t>
            </a:r>
            <a:r>
              <a:rPr lang="en-GB" sz="2000" dirty="0" err="1"/>
              <a:t>UMa</a:t>
            </a:r>
            <a:r>
              <a:rPr lang="en-GB" sz="2000" dirty="0"/>
              <a:t>-AV</a:t>
            </a:r>
          </a:p>
          <a:p>
            <a:pPr lvl="1"/>
            <a:r>
              <a:rPr lang="en-US" sz="2000" dirty="0"/>
              <a:t>Due to uplink interference caused by aerial UEs, increasing the ratio of aerial UEs requires higher resource utilization level to deliver the same offered cell traffic. The uplink interference caused by aerial UEs degrades throughput performance of terrestrial UEs. The increase in resource utilization level further increases interference in the network, which in turn degrades uplink throughput performance of both aerial UEs and terrestrial UEs. The degradation of uplink throughputs is more at higher offered traffic loads.</a:t>
            </a:r>
          </a:p>
          <a:p>
            <a:pPr lvl="1"/>
            <a:endParaRPr lang="en-US" sz="2000" dirty="0"/>
          </a:p>
        </p:txBody>
      </p:sp>
    </p:spTree>
    <p:extLst>
      <p:ext uri="{BB962C8B-B14F-4D97-AF65-F5344CB8AC3E}">
        <p14:creationId xmlns:p14="http://schemas.microsoft.com/office/powerpoint/2010/main" val="505284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1-1: Updated geometry results</a:t>
            </a:r>
            <a:br>
              <a:rPr lang="en-US" dirty="0"/>
            </a:br>
            <a:r>
              <a:rPr lang="en-US" dirty="0"/>
              <a:t>(Source: ZTE, </a:t>
            </a:r>
            <a:r>
              <a:rPr lang="en-US" dirty="0" err="1"/>
              <a:t>Sanechips</a:t>
            </a:r>
            <a:r>
              <a:rPr lang="en-US" dirty="0"/>
              <a:t>)</a:t>
            </a:r>
          </a:p>
        </p:txBody>
      </p:sp>
      <p:graphicFrame>
        <p:nvGraphicFramePr>
          <p:cNvPr id="9" name="Table 8"/>
          <p:cNvGraphicFramePr>
            <a:graphicFrameLocks noGrp="1"/>
          </p:cNvGraphicFramePr>
          <p:nvPr>
            <p:extLst>
              <p:ext uri="{D42A27DB-BD31-4B8C-83A1-F6EECF244321}">
                <p14:modId xmlns:p14="http://schemas.microsoft.com/office/powerpoint/2010/main" val="3534061640"/>
              </p:ext>
            </p:extLst>
          </p:nvPr>
        </p:nvGraphicFramePr>
        <p:xfrm>
          <a:off x="597575" y="1979625"/>
          <a:ext cx="10972800" cy="2935224"/>
        </p:xfrm>
        <a:graphic>
          <a:graphicData uri="http://schemas.openxmlformats.org/drawingml/2006/table">
            <a:tbl>
              <a:tblPr firstRow="1" firstCol="1" bandRow="1">
                <a:tableStyleId>{5940675A-B579-460E-94D1-54222C63F5DA}</a:tableStyleId>
              </a:tblPr>
              <a:tblGrid>
                <a:gridCol w="2194560">
                  <a:extLst>
                    <a:ext uri="{9D8B030D-6E8A-4147-A177-3AD203B41FA5}">
                      <a16:colId xmlns:a16="http://schemas.microsoft.com/office/drawing/2014/main" val="3151086426"/>
                    </a:ext>
                  </a:extLst>
                </a:gridCol>
                <a:gridCol w="2194560">
                  <a:extLst>
                    <a:ext uri="{9D8B030D-6E8A-4147-A177-3AD203B41FA5}">
                      <a16:colId xmlns:a16="http://schemas.microsoft.com/office/drawing/2014/main" val="1114089906"/>
                    </a:ext>
                  </a:extLst>
                </a:gridCol>
                <a:gridCol w="2194560">
                  <a:extLst>
                    <a:ext uri="{9D8B030D-6E8A-4147-A177-3AD203B41FA5}">
                      <a16:colId xmlns:a16="http://schemas.microsoft.com/office/drawing/2014/main" val="4030865235"/>
                    </a:ext>
                  </a:extLst>
                </a:gridCol>
                <a:gridCol w="2194560">
                  <a:extLst>
                    <a:ext uri="{9D8B030D-6E8A-4147-A177-3AD203B41FA5}">
                      <a16:colId xmlns:a16="http://schemas.microsoft.com/office/drawing/2014/main" val="2598307374"/>
                    </a:ext>
                  </a:extLst>
                </a:gridCol>
                <a:gridCol w="2194560">
                  <a:extLst>
                    <a:ext uri="{9D8B030D-6E8A-4147-A177-3AD203B41FA5}">
                      <a16:colId xmlns:a16="http://schemas.microsoft.com/office/drawing/2014/main" val="4023184590"/>
                    </a:ext>
                  </a:extLst>
                </a:gridCol>
              </a:tblGrid>
              <a:tr h="190500">
                <a:tc rowSpan="2">
                  <a:txBody>
                    <a:bodyPr/>
                    <a:lstStyle/>
                    <a:p>
                      <a:pPr marL="0" marR="0" algn="ctr">
                        <a:lnSpc>
                          <a:spcPct val="107000"/>
                        </a:lnSpc>
                        <a:spcBef>
                          <a:spcPts val="0"/>
                        </a:spcBef>
                        <a:spcAft>
                          <a:spcPts val="800"/>
                        </a:spcAft>
                      </a:pPr>
                      <a:r>
                        <a:rPr lang="en-US" sz="2000">
                          <a:effectLst/>
                        </a:rPr>
                        <a:t>Aerial UT Ratio Case</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rowSpan="2">
                  <a:txBody>
                    <a:bodyPr/>
                    <a:lstStyle/>
                    <a:p>
                      <a:pPr marL="0" marR="0" algn="ctr">
                        <a:lnSpc>
                          <a:spcPct val="107000"/>
                        </a:lnSpc>
                        <a:spcBef>
                          <a:spcPts val="0"/>
                        </a:spcBef>
                        <a:spcAft>
                          <a:spcPts val="800"/>
                        </a:spcAft>
                      </a:pPr>
                      <a:r>
                        <a:rPr lang="en-US" sz="2000">
                          <a:effectLst/>
                        </a:rPr>
                        <a:t>UT Type</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gridSpan="3">
                  <a:txBody>
                    <a:bodyPr/>
                    <a:lstStyle/>
                    <a:p>
                      <a:pPr marL="0" marR="0" algn="ctr">
                        <a:lnSpc>
                          <a:spcPct val="107000"/>
                        </a:lnSpc>
                        <a:spcBef>
                          <a:spcPts val="0"/>
                        </a:spcBef>
                        <a:spcAft>
                          <a:spcPts val="800"/>
                        </a:spcAft>
                      </a:pPr>
                      <a:r>
                        <a:rPr lang="en-US" sz="2000">
                          <a:effectLst/>
                        </a:rPr>
                        <a:t>SINR (5%ile geometry)</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4496518"/>
                  </a:ext>
                </a:extLst>
              </a:tr>
              <a:tr h="190500">
                <a:tc vMerge="1">
                  <a:txBody>
                    <a:bodyPr/>
                    <a:lstStyle/>
                    <a:p>
                      <a:endParaRPr lang="en-US"/>
                    </a:p>
                  </a:txBody>
                  <a:tcPr/>
                </a:tc>
                <a:tc vMerge="1">
                  <a:txBody>
                    <a:bodyPr/>
                    <a:lstStyle/>
                    <a:p>
                      <a:endParaRPr lang="en-US"/>
                    </a:p>
                  </a:txBody>
                  <a:tcPr/>
                </a:tc>
                <a:tc>
                  <a:txBody>
                    <a:bodyPr/>
                    <a:lstStyle/>
                    <a:p>
                      <a:pPr marL="0" marR="0" algn="ctr">
                        <a:lnSpc>
                          <a:spcPct val="107000"/>
                        </a:lnSpc>
                        <a:spcBef>
                          <a:spcPts val="0"/>
                        </a:spcBef>
                        <a:spcAft>
                          <a:spcPts val="800"/>
                        </a:spcAft>
                      </a:pPr>
                      <a:r>
                        <a:rPr lang="en-US" sz="2000">
                          <a:effectLst/>
                        </a:rPr>
                        <a:t>UMa-AV</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UMi-AV</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RMa-AV</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67236151"/>
                  </a:ext>
                </a:extLst>
              </a:tr>
              <a:tr h="190500">
                <a:tc>
                  <a:txBody>
                    <a:bodyPr/>
                    <a:lstStyle/>
                    <a:p>
                      <a:pPr marL="0" marR="0" algn="ctr">
                        <a:lnSpc>
                          <a:spcPct val="107000"/>
                        </a:lnSpc>
                        <a:spcBef>
                          <a:spcPts val="0"/>
                        </a:spcBef>
                        <a:spcAft>
                          <a:spcPts val="800"/>
                        </a:spcAft>
                      </a:pPr>
                      <a:r>
                        <a:rPr lang="en-US" sz="2000">
                          <a:effectLst/>
                        </a:rPr>
                        <a:t>Case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All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-4.72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-2.71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-5.08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6521761"/>
                  </a:ext>
                </a:extLst>
              </a:tr>
              <a:tr h="190500">
                <a:tc>
                  <a:txBody>
                    <a:bodyPr/>
                    <a:lstStyle/>
                    <a:p>
                      <a:pPr marL="0" marR="0" algn="ctr">
                        <a:lnSpc>
                          <a:spcPct val="107000"/>
                        </a:lnSpc>
                        <a:spcBef>
                          <a:spcPts val="0"/>
                        </a:spcBef>
                        <a:spcAft>
                          <a:spcPts val="800"/>
                        </a:spcAft>
                      </a:pPr>
                      <a:r>
                        <a:rPr lang="en-US" sz="2000">
                          <a:effectLst/>
                        </a:rPr>
                        <a:t>Case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All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-2.86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8246069"/>
                  </a:ext>
                </a:extLst>
              </a:tr>
              <a:tr h="190500">
                <a:tc>
                  <a:txBody>
                    <a:bodyPr/>
                    <a:lstStyle/>
                    <a:p>
                      <a:pPr marL="0" marR="0" algn="ctr">
                        <a:lnSpc>
                          <a:spcPct val="107000"/>
                        </a:lnSpc>
                        <a:spcBef>
                          <a:spcPts val="0"/>
                        </a:spcBef>
                        <a:spcAft>
                          <a:spcPts val="800"/>
                        </a:spcAft>
                      </a:pPr>
                      <a:r>
                        <a:rPr lang="en-US" sz="2000">
                          <a:effectLst/>
                        </a:rPr>
                        <a:t>Case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All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-5.48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-2.84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-5.01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777531431"/>
                  </a:ext>
                </a:extLst>
              </a:tr>
              <a:tr h="190500">
                <a:tc>
                  <a:txBody>
                    <a:bodyPr/>
                    <a:lstStyle/>
                    <a:p>
                      <a:pPr marL="0" marR="0" algn="ctr">
                        <a:lnSpc>
                          <a:spcPct val="107000"/>
                        </a:lnSpc>
                        <a:spcBef>
                          <a:spcPts val="0"/>
                        </a:spcBef>
                        <a:spcAft>
                          <a:spcPts val="800"/>
                        </a:spcAft>
                      </a:pPr>
                      <a:r>
                        <a:rPr lang="en-US" sz="2000">
                          <a:effectLst/>
                        </a:rPr>
                        <a:t>Case 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All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-4.41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-5.82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495486067"/>
                  </a:ext>
                </a:extLst>
              </a:tr>
              <a:tr h="190500">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All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-6.28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-4.99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-5.92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00050125"/>
                  </a:ext>
                </a:extLst>
              </a:tr>
              <a:tr h="323850">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Terrestrial UTs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-4.47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-2.38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-4.98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51898596"/>
                  </a:ext>
                </a:extLst>
              </a:tr>
              <a:tr h="190500">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Aerial UTs</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-6.99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-6.05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-6.88</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14012822"/>
                  </a:ext>
                </a:extLst>
              </a:tr>
            </a:tbl>
          </a:graphicData>
        </a:graphic>
      </p:graphicFrame>
    </p:spTree>
    <p:extLst>
      <p:ext uri="{BB962C8B-B14F-4D97-AF65-F5344CB8AC3E}">
        <p14:creationId xmlns:p14="http://schemas.microsoft.com/office/powerpoint/2010/main" val="4080685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2-1: Downlink baseline throughput </a:t>
            </a:r>
            <a:br>
              <a:rPr lang="en-US" dirty="0"/>
            </a:br>
            <a:r>
              <a:rPr lang="en-US" dirty="0"/>
              <a:t>(Source 1: Ericsson)</a:t>
            </a:r>
          </a:p>
        </p:txBody>
      </p:sp>
      <p:pic>
        <p:nvPicPr>
          <p:cNvPr id="5" name="Picture 4"/>
          <p:cNvPicPr/>
          <p:nvPr/>
        </p:nvPicPr>
        <p:blipFill>
          <a:blip r:embed="rId2"/>
          <a:stretch>
            <a:fillRect/>
          </a:stretch>
        </p:blipFill>
        <p:spPr>
          <a:xfrm>
            <a:off x="2315578" y="4650990"/>
            <a:ext cx="6948774" cy="2162386"/>
          </a:xfrm>
          <a:prstGeom prst="rect">
            <a:avLst/>
          </a:prstGeom>
        </p:spPr>
      </p:pic>
      <p:sp>
        <p:nvSpPr>
          <p:cNvPr id="6" name="Content Placeholder 5"/>
          <p:cNvSpPr>
            <a:spLocks noGrp="1"/>
          </p:cNvSpPr>
          <p:nvPr>
            <p:ph idx="1"/>
          </p:nvPr>
        </p:nvSpPr>
        <p:spPr/>
        <p:txBody>
          <a:bodyPr/>
          <a:lstStyle/>
          <a:p>
            <a:r>
              <a:rPr lang="en-US" dirty="0"/>
              <a:t>Throughput statistics for </a:t>
            </a:r>
            <a:r>
              <a:rPr lang="en-US" dirty="0" err="1"/>
              <a:t>UMa</a:t>
            </a:r>
            <a:r>
              <a:rPr lang="en-US" dirty="0"/>
              <a:t>-AV downlink</a:t>
            </a:r>
          </a:p>
        </p:txBody>
      </p:sp>
      <p:pic>
        <p:nvPicPr>
          <p:cNvPr id="7" name="Picture 6"/>
          <p:cNvPicPr/>
          <p:nvPr/>
        </p:nvPicPr>
        <p:blipFill>
          <a:blip r:embed="rId3"/>
          <a:stretch>
            <a:fillRect/>
          </a:stretch>
        </p:blipFill>
        <p:spPr>
          <a:xfrm>
            <a:off x="1487488" y="2132856"/>
            <a:ext cx="8614712" cy="2482531"/>
          </a:xfrm>
          <a:prstGeom prst="rect">
            <a:avLst/>
          </a:prstGeom>
        </p:spPr>
      </p:pic>
    </p:spTree>
    <p:extLst>
      <p:ext uri="{BB962C8B-B14F-4D97-AF65-F5344CB8AC3E}">
        <p14:creationId xmlns:p14="http://schemas.microsoft.com/office/powerpoint/2010/main" val="115062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2-2: Downlink baseline throughput </a:t>
            </a:r>
            <a:br>
              <a:rPr lang="en-US" dirty="0"/>
            </a:br>
            <a:r>
              <a:rPr lang="en-US" dirty="0"/>
              <a:t>(Source 2: ZTE, </a:t>
            </a:r>
            <a:r>
              <a:rPr lang="en-US" dirty="0" err="1"/>
              <a:t>Sanechips</a:t>
            </a:r>
            <a:r>
              <a:rPr lang="en-US" dirty="0"/>
              <a:t>)</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downlink</a:t>
            </a:r>
          </a:p>
        </p:txBody>
      </p:sp>
      <p:graphicFrame>
        <p:nvGraphicFramePr>
          <p:cNvPr id="3" name="Table 2"/>
          <p:cNvGraphicFramePr>
            <a:graphicFrameLocks noGrp="1"/>
          </p:cNvGraphicFramePr>
          <p:nvPr>
            <p:extLst>
              <p:ext uri="{D42A27DB-BD31-4B8C-83A1-F6EECF244321}">
                <p14:modId xmlns:p14="http://schemas.microsoft.com/office/powerpoint/2010/main" val="1915149683"/>
              </p:ext>
            </p:extLst>
          </p:nvPr>
        </p:nvGraphicFramePr>
        <p:xfrm>
          <a:off x="609601" y="2369253"/>
          <a:ext cx="10972797" cy="3913632"/>
        </p:xfrm>
        <a:graphic>
          <a:graphicData uri="http://schemas.openxmlformats.org/drawingml/2006/table">
            <a:tbl>
              <a:tblPr firstRow="1" firstCol="1" bandRow="1">
                <a:tableStyleId>{5940675A-B579-460E-94D1-54222C63F5DA}</a:tableStyleId>
              </a:tblPr>
              <a:tblGrid>
                <a:gridCol w="997527">
                  <a:extLst>
                    <a:ext uri="{9D8B030D-6E8A-4147-A177-3AD203B41FA5}">
                      <a16:colId xmlns:a16="http://schemas.microsoft.com/office/drawing/2014/main" val="1970322331"/>
                    </a:ext>
                  </a:extLst>
                </a:gridCol>
                <a:gridCol w="997527">
                  <a:extLst>
                    <a:ext uri="{9D8B030D-6E8A-4147-A177-3AD203B41FA5}">
                      <a16:colId xmlns:a16="http://schemas.microsoft.com/office/drawing/2014/main" val="2062162697"/>
                    </a:ext>
                  </a:extLst>
                </a:gridCol>
                <a:gridCol w="997527">
                  <a:extLst>
                    <a:ext uri="{9D8B030D-6E8A-4147-A177-3AD203B41FA5}">
                      <a16:colId xmlns:a16="http://schemas.microsoft.com/office/drawing/2014/main" val="1834576228"/>
                    </a:ext>
                  </a:extLst>
                </a:gridCol>
                <a:gridCol w="997527">
                  <a:extLst>
                    <a:ext uri="{9D8B030D-6E8A-4147-A177-3AD203B41FA5}">
                      <a16:colId xmlns:a16="http://schemas.microsoft.com/office/drawing/2014/main" val="2472412240"/>
                    </a:ext>
                  </a:extLst>
                </a:gridCol>
                <a:gridCol w="997527">
                  <a:extLst>
                    <a:ext uri="{9D8B030D-6E8A-4147-A177-3AD203B41FA5}">
                      <a16:colId xmlns:a16="http://schemas.microsoft.com/office/drawing/2014/main" val="506448023"/>
                    </a:ext>
                  </a:extLst>
                </a:gridCol>
                <a:gridCol w="997527">
                  <a:extLst>
                    <a:ext uri="{9D8B030D-6E8A-4147-A177-3AD203B41FA5}">
                      <a16:colId xmlns:a16="http://schemas.microsoft.com/office/drawing/2014/main" val="2892757679"/>
                    </a:ext>
                  </a:extLst>
                </a:gridCol>
                <a:gridCol w="997527">
                  <a:extLst>
                    <a:ext uri="{9D8B030D-6E8A-4147-A177-3AD203B41FA5}">
                      <a16:colId xmlns:a16="http://schemas.microsoft.com/office/drawing/2014/main" val="3798057919"/>
                    </a:ext>
                  </a:extLst>
                </a:gridCol>
                <a:gridCol w="997527">
                  <a:extLst>
                    <a:ext uri="{9D8B030D-6E8A-4147-A177-3AD203B41FA5}">
                      <a16:colId xmlns:a16="http://schemas.microsoft.com/office/drawing/2014/main" val="365703836"/>
                    </a:ext>
                  </a:extLst>
                </a:gridCol>
                <a:gridCol w="997527">
                  <a:extLst>
                    <a:ext uri="{9D8B030D-6E8A-4147-A177-3AD203B41FA5}">
                      <a16:colId xmlns:a16="http://schemas.microsoft.com/office/drawing/2014/main" val="3512710355"/>
                    </a:ext>
                  </a:extLst>
                </a:gridCol>
                <a:gridCol w="997527">
                  <a:extLst>
                    <a:ext uri="{9D8B030D-6E8A-4147-A177-3AD203B41FA5}">
                      <a16:colId xmlns:a16="http://schemas.microsoft.com/office/drawing/2014/main" val="1344770551"/>
                    </a:ext>
                  </a:extLst>
                </a:gridCol>
                <a:gridCol w="997527">
                  <a:extLst>
                    <a:ext uri="{9D8B030D-6E8A-4147-A177-3AD203B41FA5}">
                      <a16:colId xmlns:a16="http://schemas.microsoft.com/office/drawing/2014/main" val="2259091222"/>
                    </a:ext>
                  </a:extLst>
                </a:gridCol>
              </a:tblGrid>
              <a:tr h="180975">
                <a:tc rowSpan="2">
                  <a:txBody>
                    <a:bodyPr/>
                    <a:lstStyle/>
                    <a:p>
                      <a:endParaRPr lang="en-US" sz="2000">
                        <a:effectLst/>
                        <a:latin typeface="CG Times (WN)"/>
                      </a:endParaRPr>
                    </a:p>
                  </a:txBody>
                  <a:tcPr marL="68580" marR="68580" marT="0" marB="0" anchor="ctr"/>
                </a:tc>
                <a:tc gridSpan="10">
                  <a:txBody>
                    <a:bodyPr/>
                    <a:lstStyle/>
                    <a:p>
                      <a:pPr marL="0" marR="0" algn="ctr">
                        <a:lnSpc>
                          <a:spcPct val="107000"/>
                        </a:lnSpc>
                        <a:spcBef>
                          <a:spcPts val="0"/>
                        </a:spcBef>
                        <a:spcAft>
                          <a:spcPts val="800"/>
                        </a:spcAft>
                      </a:pPr>
                      <a:r>
                        <a:rPr lang="en-US" sz="2000">
                          <a:effectLst/>
                        </a:rPr>
                        <a:t>Terrestrial UEs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97304562"/>
                  </a:ext>
                </a:extLst>
              </a:tr>
              <a:tr h="180975">
                <a:tc vMerge="1">
                  <a:txBody>
                    <a:bodyPr/>
                    <a:lstStyle/>
                    <a:p>
                      <a:endParaRPr lang="en-US"/>
                    </a:p>
                  </a:txBody>
                  <a:tcPr/>
                </a:tc>
                <a:tc gridSpan="5">
                  <a:txBody>
                    <a:bodyPr/>
                    <a:lstStyle/>
                    <a:p>
                      <a:pPr marL="0" marR="0" algn="ctr">
                        <a:lnSpc>
                          <a:spcPct val="107000"/>
                        </a:lnSpc>
                        <a:spcBef>
                          <a:spcPts val="0"/>
                        </a:spcBef>
                        <a:spcAft>
                          <a:spcPts val="800"/>
                        </a:spcAft>
                      </a:pPr>
                      <a:r>
                        <a:rPr lang="en-US" sz="2000">
                          <a:effectLst/>
                        </a:rPr>
                        <a:t>0.2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800"/>
                        </a:spcAft>
                      </a:pPr>
                      <a:r>
                        <a:rPr lang="en-US" sz="2000">
                          <a:effectLst/>
                        </a:rPr>
                        <a:t>0.5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20262192"/>
                  </a:ext>
                </a:extLst>
              </a:tr>
              <a:tr h="323850">
                <a:tc>
                  <a:txBody>
                    <a:bodyPr/>
                    <a:lstStyle/>
                    <a:p>
                      <a:pPr marL="0" marR="0" algn="ctr">
                        <a:lnSpc>
                          <a:spcPct val="107000"/>
                        </a:lnSpc>
                        <a:spcBef>
                          <a:spcPts val="0"/>
                        </a:spcBef>
                        <a:spcAft>
                          <a:spcPts val="800"/>
                        </a:spcAft>
                      </a:pPr>
                      <a:r>
                        <a:rPr lang="en-US" sz="2000">
                          <a:effectLst/>
                        </a:rPr>
                        <a:t>Throughput CDF</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25549722"/>
                  </a:ext>
                </a:extLst>
              </a:tr>
              <a:tr h="180975">
                <a:tc>
                  <a:txBody>
                    <a:bodyPr/>
                    <a:lstStyle/>
                    <a:p>
                      <a:pPr marL="0" marR="0" algn="ctr">
                        <a:lnSpc>
                          <a:spcPct val="107000"/>
                        </a:lnSpc>
                        <a:spcBef>
                          <a:spcPts val="0"/>
                        </a:spcBef>
                        <a:spcAft>
                          <a:spcPts val="800"/>
                        </a:spcAft>
                      </a:pPr>
                      <a:r>
                        <a:rPr lang="en-US" sz="2000">
                          <a:effectLst/>
                        </a:rPr>
                        <a:t>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2.29</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3.04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3.03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2.78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2.93</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2.25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2.35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1.60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36789220"/>
                  </a:ext>
                </a:extLst>
              </a:tr>
              <a:tr h="180975">
                <a:tc>
                  <a:txBody>
                    <a:bodyPr/>
                    <a:lstStyle/>
                    <a:p>
                      <a:pPr marL="0" marR="0" algn="ctr">
                        <a:lnSpc>
                          <a:spcPct val="107000"/>
                        </a:lnSpc>
                        <a:spcBef>
                          <a:spcPts val="0"/>
                        </a:spcBef>
                        <a:spcAft>
                          <a:spcPts val="800"/>
                        </a:spcAft>
                      </a:pPr>
                      <a:r>
                        <a:rPr lang="en-US" sz="2000">
                          <a:effectLst/>
                        </a:rPr>
                        <a:t>50%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16.00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19.78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20.93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21.39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16.64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15.88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16.88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13.79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14.13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12.66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62003845"/>
                  </a:ext>
                </a:extLst>
              </a:tr>
              <a:tr h="180975">
                <a:tc>
                  <a:txBody>
                    <a:bodyPr/>
                    <a:lstStyle/>
                    <a:p>
                      <a:pPr marL="0" marR="0" algn="ctr">
                        <a:lnSpc>
                          <a:spcPct val="107000"/>
                        </a:lnSpc>
                        <a:spcBef>
                          <a:spcPts val="0"/>
                        </a:spcBef>
                        <a:spcAft>
                          <a:spcPts val="800"/>
                        </a:spcAft>
                      </a:pPr>
                      <a:r>
                        <a:rPr lang="en-US" sz="2000">
                          <a:effectLst/>
                        </a:rPr>
                        <a:t>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56.34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55.56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52.41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54.79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54.02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32638280"/>
                  </a:ext>
                </a:extLst>
              </a:tr>
              <a:tr h="180975">
                <a:tc>
                  <a:txBody>
                    <a:bodyPr/>
                    <a:lstStyle/>
                    <a:p>
                      <a:endParaRPr lang="en-US" sz="2000">
                        <a:effectLst/>
                        <a:latin typeface="CG Times (WN)"/>
                      </a:endParaRPr>
                    </a:p>
                  </a:txBody>
                  <a:tcPr marL="68580" marR="68580" marT="0" marB="0" anchor="ctr"/>
                </a:tc>
                <a:tc gridSpan="10">
                  <a:txBody>
                    <a:bodyPr/>
                    <a:lstStyle/>
                    <a:p>
                      <a:pPr marL="0" marR="0" algn="ctr">
                        <a:lnSpc>
                          <a:spcPct val="107000"/>
                        </a:lnSpc>
                        <a:spcBef>
                          <a:spcPts val="0"/>
                        </a:spcBef>
                        <a:spcAft>
                          <a:spcPts val="800"/>
                        </a:spcAft>
                      </a:pPr>
                      <a:r>
                        <a:rPr lang="en-US" sz="2000">
                          <a:effectLst/>
                        </a:rPr>
                        <a:t>Aerial UEs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20516164"/>
                  </a:ext>
                </a:extLst>
              </a:tr>
              <a:tr h="180975">
                <a:tc>
                  <a:txBody>
                    <a:bodyPr/>
                    <a:lstStyle/>
                    <a:p>
                      <a:pPr marL="0" marR="0" algn="ctr">
                        <a:lnSpc>
                          <a:spcPct val="107000"/>
                        </a:lnSpc>
                        <a:spcBef>
                          <a:spcPts val="0"/>
                        </a:spcBef>
                        <a:spcAft>
                          <a:spcPts val="800"/>
                        </a:spcAft>
                      </a:pPr>
                      <a:r>
                        <a:rPr lang="en-US" sz="2000">
                          <a:effectLst/>
                        </a:rPr>
                        <a:t>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3.34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2.15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1.37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1.74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1.10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1.86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64171438"/>
                  </a:ext>
                </a:extLst>
              </a:tr>
              <a:tr h="180975">
                <a:tc>
                  <a:txBody>
                    <a:bodyPr/>
                    <a:lstStyle/>
                    <a:p>
                      <a:pPr marL="0" marR="0" indent="360045" algn="l">
                        <a:lnSpc>
                          <a:spcPct val="107000"/>
                        </a:lnSpc>
                        <a:spcBef>
                          <a:spcPts val="0"/>
                        </a:spcBef>
                        <a:spcAft>
                          <a:spcPts val="800"/>
                        </a:spcAft>
                      </a:pPr>
                      <a:r>
                        <a:rPr lang="en-US" sz="2000" dirty="0">
                          <a:effectLst/>
                        </a:rPr>
                        <a:t>50%</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8.35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5.72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5.02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8.62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4.29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4.58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89944334"/>
                  </a:ext>
                </a:extLst>
              </a:tr>
              <a:tr h="180975">
                <a:tc>
                  <a:txBody>
                    <a:bodyPr/>
                    <a:lstStyle/>
                    <a:p>
                      <a:pPr marL="0" marR="0" algn="ctr">
                        <a:lnSpc>
                          <a:spcPct val="107000"/>
                        </a:lnSpc>
                        <a:spcBef>
                          <a:spcPts val="0"/>
                        </a:spcBef>
                        <a:spcAft>
                          <a:spcPts val="800"/>
                        </a:spcAft>
                      </a:pPr>
                      <a:r>
                        <a:rPr lang="en-US" sz="2000">
                          <a:effectLst/>
                        </a:rPr>
                        <a:t>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29.40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27.39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18.17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44.95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23.98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31.55</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98707339"/>
                  </a:ext>
                </a:extLst>
              </a:tr>
            </a:tbl>
          </a:graphicData>
        </a:graphic>
      </p:graphicFrame>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99523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2-3: Downlink baseline throughput </a:t>
            </a:r>
            <a:br>
              <a:rPr lang="en-US" dirty="0"/>
            </a:br>
            <a:r>
              <a:rPr lang="en-US" dirty="0"/>
              <a:t>(Source 3: Intel)</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downlink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7087843"/>
              </p:ext>
            </p:extLst>
          </p:nvPr>
        </p:nvGraphicFramePr>
        <p:xfrm>
          <a:off x="1307467" y="2348880"/>
          <a:ext cx="9577066" cy="2282952"/>
        </p:xfrm>
        <a:graphic>
          <a:graphicData uri="http://schemas.openxmlformats.org/drawingml/2006/table">
            <a:tbl>
              <a:tblPr firstRow="1" firstCol="1" bandRow="1">
                <a:tableStyleId>{5940675A-B579-460E-94D1-54222C63F5DA}</a:tableStyleId>
              </a:tblPr>
              <a:tblGrid>
                <a:gridCol w="1736629">
                  <a:extLst>
                    <a:ext uri="{9D8B030D-6E8A-4147-A177-3AD203B41FA5}">
                      <a16:colId xmlns:a16="http://schemas.microsoft.com/office/drawing/2014/main" val="938391342"/>
                    </a:ext>
                  </a:extLst>
                </a:gridCol>
                <a:gridCol w="1528457">
                  <a:extLst>
                    <a:ext uri="{9D8B030D-6E8A-4147-A177-3AD203B41FA5}">
                      <a16:colId xmlns:a16="http://schemas.microsoft.com/office/drawing/2014/main" val="1252611174"/>
                    </a:ext>
                  </a:extLst>
                </a:gridCol>
                <a:gridCol w="1577439">
                  <a:extLst>
                    <a:ext uri="{9D8B030D-6E8A-4147-A177-3AD203B41FA5}">
                      <a16:colId xmlns:a16="http://schemas.microsoft.com/office/drawing/2014/main" val="466977838"/>
                    </a:ext>
                  </a:extLst>
                </a:gridCol>
                <a:gridCol w="1577439">
                  <a:extLst>
                    <a:ext uri="{9D8B030D-6E8A-4147-A177-3AD203B41FA5}">
                      <a16:colId xmlns:a16="http://schemas.microsoft.com/office/drawing/2014/main" val="2678313803"/>
                    </a:ext>
                  </a:extLst>
                </a:gridCol>
                <a:gridCol w="1578551">
                  <a:extLst>
                    <a:ext uri="{9D8B030D-6E8A-4147-A177-3AD203B41FA5}">
                      <a16:colId xmlns:a16="http://schemas.microsoft.com/office/drawing/2014/main" val="2647754353"/>
                    </a:ext>
                  </a:extLst>
                </a:gridCol>
                <a:gridCol w="1578551">
                  <a:extLst>
                    <a:ext uri="{9D8B030D-6E8A-4147-A177-3AD203B41FA5}">
                      <a16:colId xmlns:a16="http://schemas.microsoft.com/office/drawing/2014/main" val="1734196970"/>
                    </a:ext>
                  </a:extLst>
                </a:gridCol>
              </a:tblGrid>
              <a:tr h="190500">
                <a:tc gridSpan="2">
                  <a:txBody>
                    <a:bodyPr/>
                    <a:lstStyle/>
                    <a:p>
                      <a:pPr marL="0" marR="0" algn="ctr">
                        <a:lnSpc>
                          <a:spcPct val="107000"/>
                        </a:lnSpc>
                        <a:spcBef>
                          <a:spcPts val="0"/>
                        </a:spcBef>
                        <a:spcAft>
                          <a:spcPts val="0"/>
                        </a:spcAft>
                      </a:pPr>
                      <a:r>
                        <a:rPr lang="ru-RU" sz="2000">
                          <a:effectLst/>
                        </a:rPr>
                        <a:t>Traffic load (λ)</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2000">
                          <a:effectLst/>
                        </a:rPr>
                        <a:t>low (</a:t>
                      </a:r>
                      <a:r>
                        <a:rPr lang="ru-RU" sz="2000">
                          <a:effectLst/>
                        </a:rPr>
                        <a:t>0.04</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2000">
                          <a:effectLst/>
                        </a:rPr>
                        <a:t>high (</a:t>
                      </a:r>
                      <a:r>
                        <a:rPr lang="ru-RU" sz="2000">
                          <a:effectLst/>
                        </a:rPr>
                        <a:t>0.07</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1011427420"/>
                  </a:ext>
                </a:extLst>
              </a:tr>
              <a:tr h="190500">
                <a:tc gridSpan="2">
                  <a:txBody>
                    <a:bodyPr/>
                    <a:lstStyle/>
                    <a:p>
                      <a:pPr marL="0" marR="0" algn="ctr">
                        <a:lnSpc>
                          <a:spcPct val="107000"/>
                        </a:lnSpc>
                        <a:spcBef>
                          <a:spcPts val="0"/>
                        </a:spcBef>
                        <a:spcAft>
                          <a:spcPts val="0"/>
                        </a:spcAft>
                      </a:pPr>
                      <a:r>
                        <a:rPr lang="ru-RU" sz="2000">
                          <a:effectLst/>
                        </a:rPr>
                        <a:t>UE distribution</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2000">
                          <a:effectLst/>
                        </a:rPr>
                        <a:t>Case 1</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1</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537549179"/>
                  </a:ext>
                </a:extLst>
              </a:tr>
              <a:tr h="190500">
                <a:tc rowSpan="4">
                  <a:txBody>
                    <a:bodyPr/>
                    <a:lstStyle/>
                    <a:p>
                      <a:pPr marL="0" marR="0" algn="ctr">
                        <a:lnSpc>
                          <a:spcPct val="107000"/>
                        </a:lnSpc>
                        <a:spcBef>
                          <a:spcPts val="0"/>
                        </a:spcBef>
                        <a:spcAft>
                          <a:spcPts val="0"/>
                        </a:spcAft>
                      </a:pPr>
                      <a:r>
                        <a:rPr lang="en-US" sz="2000">
                          <a:effectLst/>
                        </a:rPr>
                        <a:t>UE average packet throughput (Mbps)</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Average</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22.06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12.03 (-45%)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12.11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4.98 (-59%)</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62503643"/>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5%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2.33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0.88 (-62%)</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0.63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0 (-100%)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471045504"/>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50%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17.83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6.45 (-64%)</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8.21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1.98 (-76%)</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4192045315"/>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95%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55.26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41.2 (-25%)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36.73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20.03 (-45%)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327799130"/>
                  </a:ext>
                </a:extLst>
              </a:tr>
              <a:tr h="200025">
                <a:tc gridSpan="2">
                  <a:txBody>
                    <a:bodyPr/>
                    <a:lstStyle/>
                    <a:p>
                      <a:pPr marL="0" marR="0" algn="ctr">
                        <a:lnSpc>
                          <a:spcPct val="107000"/>
                        </a:lnSpc>
                        <a:spcBef>
                          <a:spcPts val="0"/>
                        </a:spcBef>
                        <a:spcAft>
                          <a:spcPts val="0"/>
                        </a:spcAft>
                      </a:pPr>
                      <a:r>
                        <a:rPr lang="ru-RU" sz="2000">
                          <a:effectLst/>
                        </a:rPr>
                        <a:t>RU </a:t>
                      </a:r>
                      <a:r>
                        <a:rPr lang="en-US" sz="2000">
                          <a:effectLst/>
                        </a:rPr>
                        <a:t>(</a:t>
                      </a:r>
                      <a:r>
                        <a:rPr lang="ru-RU" sz="2000">
                          <a:effectLst/>
                        </a:rPr>
                        <a:t>%</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2000">
                          <a:effectLst/>
                        </a:rPr>
                        <a:t>22.53</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44.9</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54.43</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dirty="0">
                          <a:effectLst/>
                        </a:rPr>
                        <a:t>81.42</a:t>
                      </a:r>
                      <a:endParaRPr lang="en-US" sz="20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123685113"/>
                  </a:ext>
                </a:extLst>
              </a:tr>
            </a:tbl>
          </a:graphicData>
        </a:graphic>
      </p:graphicFrame>
    </p:spTree>
    <p:extLst>
      <p:ext uri="{BB962C8B-B14F-4D97-AF65-F5344CB8AC3E}">
        <p14:creationId xmlns:p14="http://schemas.microsoft.com/office/powerpoint/2010/main" val="892041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3-1: Uplink baseline throughput </a:t>
            </a:r>
            <a:br>
              <a:rPr lang="en-US" dirty="0"/>
            </a:br>
            <a:r>
              <a:rPr lang="en-US" dirty="0"/>
              <a:t>(Source 1: Ericsson)</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uplink</a:t>
            </a:r>
          </a:p>
        </p:txBody>
      </p:sp>
      <p:pic>
        <p:nvPicPr>
          <p:cNvPr id="8" name="Picture 7"/>
          <p:cNvPicPr/>
          <p:nvPr/>
        </p:nvPicPr>
        <p:blipFill>
          <a:blip r:embed="rId2"/>
          <a:stretch>
            <a:fillRect/>
          </a:stretch>
        </p:blipFill>
        <p:spPr>
          <a:xfrm>
            <a:off x="1883532" y="2149355"/>
            <a:ext cx="8424936" cy="2577951"/>
          </a:xfrm>
          <a:prstGeom prst="rect">
            <a:avLst/>
          </a:prstGeom>
        </p:spPr>
      </p:pic>
      <p:pic>
        <p:nvPicPr>
          <p:cNvPr id="9" name="Picture 8"/>
          <p:cNvPicPr/>
          <p:nvPr/>
        </p:nvPicPr>
        <p:blipFill>
          <a:blip r:embed="rId3"/>
          <a:stretch>
            <a:fillRect/>
          </a:stretch>
        </p:blipFill>
        <p:spPr>
          <a:xfrm>
            <a:off x="3647728" y="4818588"/>
            <a:ext cx="5788104" cy="2089816"/>
          </a:xfrm>
          <a:prstGeom prst="rect">
            <a:avLst/>
          </a:prstGeom>
        </p:spPr>
      </p:pic>
    </p:spTree>
    <p:extLst>
      <p:ext uri="{BB962C8B-B14F-4D97-AF65-F5344CB8AC3E}">
        <p14:creationId xmlns:p14="http://schemas.microsoft.com/office/powerpoint/2010/main" val="540448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3-2: Uplink baseline throughput </a:t>
            </a:r>
            <a:br>
              <a:rPr lang="en-US" dirty="0"/>
            </a:br>
            <a:r>
              <a:rPr lang="en-US" dirty="0"/>
              <a:t>(Source 2: ZTE, </a:t>
            </a:r>
            <a:r>
              <a:rPr lang="en-US" dirty="0" err="1"/>
              <a:t>Sanechips</a:t>
            </a:r>
            <a:r>
              <a:rPr lang="en-US" dirty="0"/>
              <a:t>)</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uplink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255616224"/>
              </p:ext>
            </p:extLst>
          </p:nvPr>
        </p:nvGraphicFramePr>
        <p:xfrm>
          <a:off x="609600" y="2357312"/>
          <a:ext cx="10972797" cy="3913632"/>
        </p:xfrm>
        <a:graphic>
          <a:graphicData uri="http://schemas.openxmlformats.org/drawingml/2006/table">
            <a:tbl>
              <a:tblPr firstRow="1" firstCol="1" bandRow="1">
                <a:tableStyleId>{5940675A-B579-460E-94D1-54222C63F5DA}</a:tableStyleId>
              </a:tblPr>
              <a:tblGrid>
                <a:gridCol w="997527">
                  <a:extLst>
                    <a:ext uri="{9D8B030D-6E8A-4147-A177-3AD203B41FA5}">
                      <a16:colId xmlns:a16="http://schemas.microsoft.com/office/drawing/2014/main" val="4186462695"/>
                    </a:ext>
                  </a:extLst>
                </a:gridCol>
                <a:gridCol w="997527">
                  <a:extLst>
                    <a:ext uri="{9D8B030D-6E8A-4147-A177-3AD203B41FA5}">
                      <a16:colId xmlns:a16="http://schemas.microsoft.com/office/drawing/2014/main" val="3010554010"/>
                    </a:ext>
                  </a:extLst>
                </a:gridCol>
                <a:gridCol w="997527">
                  <a:extLst>
                    <a:ext uri="{9D8B030D-6E8A-4147-A177-3AD203B41FA5}">
                      <a16:colId xmlns:a16="http://schemas.microsoft.com/office/drawing/2014/main" val="2033628778"/>
                    </a:ext>
                  </a:extLst>
                </a:gridCol>
                <a:gridCol w="997527">
                  <a:extLst>
                    <a:ext uri="{9D8B030D-6E8A-4147-A177-3AD203B41FA5}">
                      <a16:colId xmlns:a16="http://schemas.microsoft.com/office/drawing/2014/main" val="1590513828"/>
                    </a:ext>
                  </a:extLst>
                </a:gridCol>
                <a:gridCol w="997527">
                  <a:extLst>
                    <a:ext uri="{9D8B030D-6E8A-4147-A177-3AD203B41FA5}">
                      <a16:colId xmlns:a16="http://schemas.microsoft.com/office/drawing/2014/main" val="88806170"/>
                    </a:ext>
                  </a:extLst>
                </a:gridCol>
                <a:gridCol w="997527">
                  <a:extLst>
                    <a:ext uri="{9D8B030D-6E8A-4147-A177-3AD203B41FA5}">
                      <a16:colId xmlns:a16="http://schemas.microsoft.com/office/drawing/2014/main" val="2977203832"/>
                    </a:ext>
                  </a:extLst>
                </a:gridCol>
                <a:gridCol w="997527">
                  <a:extLst>
                    <a:ext uri="{9D8B030D-6E8A-4147-A177-3AD203B41FA5}">
                      <a16:colId xmlns:a16="http://schemas.microsoft.com/office/drawing/2014/main" val="2119517633"/>
                    </a:ext>
                  </a:extLst>
                </a:gridCol>
                <a:gridCol w="997527">
                  <a:extLst>
                    <a:ext uri="{9D8B030D-6E8A-4147-A177-3AD203B41FA5}">
                      <a16:colId xmlns:a16="http://schemas.microsoft.com/office/drawing/2014/main" val="3916493052"/>
                    </a:ext>
                  </a:extLst>
                </a:gridCol>
                <a:gridCol w="997527">
                  <a:extLst>
                    <a:ext uri="{9D8B030D-6E8A-4147-A177-3AD203B41FA5}">
                      <a16:colId xmlns:a16="http://schemas.microsoft.com/office/drawing/2014/main" val="3113617345"/>
                    </a:ext>
                  </a:extLst>
                </a:gridCol>
                <a:gridCol w="997527">
                  <a:extLst>
                    <a:ext uri="{9D8B030D-6E8A-4147-A177-3AD203B41FA5}">
                      <a16:colId xmlns:a16="http://schemas.microsoft.com/office/drawing/2014/main" val="1587477312"/>
                    </a:ext>
                  </a:extLst>
                </a:gridCol>
                <a:gridCol w="997527">
                  <a:extLst>
                    <a:ext uri="{9D8B030D-6E8A-4147-A177-3AD203B41FA5}">
                      <a16:colId xmlns:a16="http://schemas.microsoft.com/office/drawing/2014/main" val="4137669173"/>
                    </a:ext>
                  </a:extLst>
                </a:gridCol>
              </a:tblGrid>
              <a:tr h="180975">
                <a:tc>
                  <a:txBody>
                    <a:bodyPr/>
                    <a:lstStyle/>
                    <a:p>
                      <a:endParaRPr lang="en-US" sz="2000">
                        <a:effectLst/>
                        <a:latin typeface="CG Times (WN)"/>
                      </a:endParaRPr>
                    </a:p>
                  </a:txBody>
                  <a:tcPr marL="68580" marR="68580" marT="0" marB="0" anchor="ctr"/>
                </a:tc>
                <a:tc gridSpan="10">
                  <a:txBody>
                    <a:bodyPr/>
                    <a:lstStyle/>
                    <a:p>
                      <a:pPr marL="0" marR="0" algn="ctr">
                        <a:lnSpc>
                          <a:spcPct val="107000"/>
                        </a:lnSpc>
                        <a:spcBef>
                          <a:spcPts val="0"/>
                        </a:spcBef>
                        <a:spcAft>
                          <a:spcPts val="800"/>
                        </a:spcAft>
                      </a:pPr>
                      <a:r>
                        <a:rPr lang="en-US" sz="2000">
                          <a:effectLst/>
                        </a:rPr>
                        <a:t>Terrestrial UEs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2541350"/>
                  </a:ext>
                </a:extLst>
              </a:tr>
              <a:tr h="180975">
                <a:tc>
                  <a:txBody>
                    <a:bodyPr/>
                    <a:lstStyle/>
                    <a:p>
                      <a:pPr marL="0" marR="0" algn="ctr">
                        <a:lnSpc>
                          <a:spcPct val="107000"/>
                        </a:lnSpc>
                        <a:spcBef>
                          <a:spcPts val="0"/>
                        </a:spcBef>
                        <a:spcAft>
                          <a:spcPts val="800"/>
                        </a:spcAft>
                      </a:pPr>
                      <a:r>
                        <a:rPr lang="en-US" sz="2000">
                          <a:effectLst/>
                        </a:rPr>
                        <a:t>RU</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gridSpan="5">
                  <a:txBody>
                    <a:bodyPr/>
                    <a:lstStyle/>
                    <a:p>
                      <a:pPr marL="0" marR="0" algn="ctr">
                        <a:lnSpc>
                          <a:spcPct val="107000"/>
                        </a:lnSpc>
                        <a:spcBef>
                          <a:spcPts val="0"/>
                        </a:spcBef>
                        <a:spcAft>
                          <a:spcPts val="800"/>
                        </a:spcAft>
                      </a:pPr>
                      <a:r>
                        <a:rPr lang="en-US" sz="2000">
                          <a:effectLst/>
                        </a:rPr>
                        <a:t>0.2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marL="0" marR="0" algn="ctr">
                        <a:lnSpc>
                          <a:spcPct val="107000"/>
                        </a:lnSpc>
                        <a:spcBef>
                          <a:spcPts val="0"/>
                        </a:spcBef>
                        <a:spcAft>
                          <a:spcPts val="800"/>
                        </a:spcAft>
                      </a:pPr>
                      <a:r>
                        <a:rPr lang="en-US" sz="2000">
                          <a:effectLst/>
                        </a:rPr>
                        <a:t>0.5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2644779"/>
                  </a:ext>
                </a:extLst>
              </a:tr>
              <a:tr h="180975">
                <a:tc>
                  <a:txBody>
                    <a:bodyPr/>
                    <a:lstStyle/>
                    <a:p>
                      <a:pPr marL="0" marR="0" algn="ctr">
                        <a:lnSpc>
                          <a:spcPct val="107000"/>
                        </a:lnSpc>
                        <a:spcBef>
                          <a:spcPts val="0"/>
                        </a:spcBef>
                        <a:spcAft>
                          <a:spcPts val="800"/>
                        </a:spcAft>
                      </a:pPr>
                      <a:r>
                        <a:rPr lang="en-US" sz="2000">
                          <a:effectLst/>
                        </a:rPr>
                        <a:t>Throughput CDF</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Case 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63616242"/>
                  </a:ext>
                </a:extLst>
              </a:tr>
              <a:tr h="180975">
                <a:tc>
                  <a:txBody>
                    <a:bodyPr/>
                    <a:lstStyle/>
                    <a:p>
                      <a:pPr marL="0" marR="0" algn="ctr">
                        <a:lnSpc>
                          <a:spcPct val="107000"/>
                        </a:lnSpc>
                        <a:spcBef>
                          <a:spcPts val="0"/>
                        </a:spcBef>
                        <a:spcAft>
                          <a:spcPts val="800"/>
                        </a:spcAft>
                      </a:pPr>
                      <a:r>
                        <a:rPr lang="en-US" sz="2000">
                          <a:effectLst/>
                        </a:rPr>
                        <a:t>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2.98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4.18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2.97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2.53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1.63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1.86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1.92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1.30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1.49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19024125"/>
                  </a:ext>
                </a:extLst>
              </a:tr>
              <a:tr h="180975">
                <a:tc>
                  <a:txBody>
                    <a:bodyPr/>
                    <a:lstStyle/>
                    <a:p>
                      <a:pPr marL="0" marR="0" algn="ctr">
                        <a:lnSpc>
                          <a:spcPct val="107000"/>
                        </a:lnSpc>
                        <a:spcBef>
                          <a:spcPts val="0"/>
                        </a:spcBef>
                        <a:spcAft>
                          <a:spcPts val="800"/>
                        </a:spcAft>
                      </a:pPr>
                      <a:r>
                        <a:rPr lang="en-US" sz="2000">
                          <a:effectLst/>
                        </a:rPr>
                        <a:t>50%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14.76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14.49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12.76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9.45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6.47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6.78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6.18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5.77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3.68</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4.59</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4197695261"/>
                  </a:ext>
                </a:extLst>
              </a:tr>
              <a:tr h="180975">
                <a:tc>
                  <a:txBody>
                    <a:bodyPr/>
                    <a:lstStyle/>
                    <a:p>
                      <a:pPr marL="0" marR="0" algn="ctr">
                        <a:lnSpc>
                          <a:spcPct val="107000"/>
                        </a:lnSpc>
                        <a:spcBef>
                          <a:spcPts val="0"/>
                        </a:spcBef>
                        <a:spcAft>
                          <a:spcPts val="800"/>
                        </a:spcAft>
                      </a:pPr>
                      <a:r>
                        <a:rPr lang="en-US" sz="2000">
                          <a:effectLst/>
                        </a:rPr>
                        <a:t>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29.17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24.97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27.74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28.96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22.99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18.70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20.25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22.03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15.80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15.52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73033451"/>
                  </a:ext>
                </a:extLst>
              </a:tr>
              <a:tr h="180975">
                <a:tc>
                  <a:txBody>
                    <a:bodyPr/>
                    <a:lstStyle/>
                    <a:p>
                      <a:endParaRPr lang="en-US" sz="2000">
                        <a:effectLst/>
                        <a:latin typeface="CG Times (WN)"/>
                      </a:endParaRPr>
                    </a:p>
                  </a:txBody>
                  <a:tcPr marL="68580" marR="68580" marT="0" marB="0" anchor="ctr"/>
                </a:tc>
                <a:tc gridSpan="10">
                  <a:txBody>
                    <a:bodyPr/>
                    <a:lstStyle/>
                    <a:p>
                      <a:pPr marL="0" marR="0" algn="ctr">
                        <a:lnSpc>
                          <a:spcPct val="107000"/>
                        </a:lnSpc>
                        <a:spcBef>
                          <a:spcPts val="0"/>
                        </a:spcBef>
                        <a:spcAft>
                          <a:spcPts val="800"/>
                        </a:spcAft>
                      </a:pPr>
                      <a:r>
                        <a:rPr lang="en-US" sz="2000">
                          <a:effectLst/>
                        </a:rPr>
                        <a:t>Aerial UEs</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5161936"/>
                  </a:ext>
                </a:extLst>
              </a:tr>
              <a:tr h="180975">
                <a:tc>
                  <a:txBody>
                    <a:bodyPr/>
                    <a:lstStyle/>
                    <a:p>
                      <a:pPr marL="0" marR="0" algn="ctr">
                        <a:lnSpc>
                          <a:spcPct val="107000"/>
                        </a:lnSpc>
                        <a:spcBef>
                          <a:spcPts val="0"/>
                        </a:spcBef>
                        <a:spcAft>
                          <a:spcPts val="800"/>
                        </a:spcAft>
                      </a:pPr>
                      <a:r>
                        <a:rPr lang="en-US" sz="2000">
                          <a:effectLst/>
                        </a:rPr>
                        <a:t>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13.45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7.97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3.85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6.00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9.31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1.47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3217429"/>
                  </a:ext>
                </a:extLst>
              </a:tr>
              <a:tr h="180975">
                <a:tc>
                  <a:txBody>
                    <a:bodyPr/>
                    <a:lstStyle/>
                    <a:p>
                      <a:pPr marL="0" marR="0" algn="ctr">
                        <a:lnSpc>
                          <a:spcPct val="107000"/>
                        </a:lnSpc>
                        <a:spcBef>
                          <a:spcPts val="0"/>
                        </a:spcBef>
                        <a:spcAft>
                          <a:spcPts val="800"/>
                        </a:spcAft>
                      </a:pPr>
                      <a:r>
                        <a:rPr lang="en-US" sz="2000">
                          <a:effectLst/>
                        </a:rPr>
                        <a:t>50%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31.45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21.24</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10.18 </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12.26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15.46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8.79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2.09</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152543889"/>
                  </a:ext>
                </a:extLst>
              </a:tr>
              <a:tr h="180975">
                <a:tc>
                  <a:txBody>
                    <a:bodyPr/>
                    <a:lstStyle/>
                    <a:p>
                      <a:pPr marL="0" marR="0" algn="ctr">
                        <a:lnSpc>
                          <a:spcPct val="107000"/>
                        </a:lnSpc>
                        <a:spcBef>
                          <a:spcPts val="0"/>
                        </a:spcBef>
                        <a:spcAft>
                          <a:spcPts val="800"/>
                        </a:spcAft>
                      </a:pPr>
                      <a:r>
                        <a:rPr lang="en-US" sz="2000">
                          <a:effectLst/>
                        </a:rPr>
                        <a:t>95%</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31.70</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32.27</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23.76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27.63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25.62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a:effectLst/>
                        </a:rPr>
                        <a:t>29.06</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800"/>
                        </a:spcAft>
                      </a:pPr>
                      <a:r>
                        <a:rPr lang="en-US" sz="2000" dirty="0">
                          <a:effectLst/>
                        </a:rPr>
                        <a:t>21.39</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60628552"/>
                  </a:ext>
                </a:extLst>
              </a:tr>
            </a:tbl>
          </a:graphicData>
        </a:graphic>
      </p:graphicFrame>
    </p:spTree>
    <p:extLst>
      <p:ext uri="{BB962C8B-B14F-4D97-AF65-F5344CB8AC3E}">
        <p14:creationId xmlns:p14="http://schemas.microsoft.com/office/powerpoint/2010/main" val="393681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3-3: Uplink baseline throughput </a:t>
            </a:r>
            <a:br>
              <a:rPr lang="en-US" dirty="0"/>
            </a:br>
            <a:r>
              <a:rPr lang="en-US" dirty="0"/>
              <a:t>(Source 3: Intel)</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uplink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832800447"/>
              </p:ext>
            </p:extLst>
          </p:nvPr>
        </p:nvGraphicFramePr>
        <p:xfrm>
          <a:off x="1415480" y="2348880"/>
          <a:ext cx="9361040" cy="2282952"/>
        </p:xfrm>
        <a:graphic>
          <a:graphicData uri="http://schemas.openxmlformats.org/drawingml/2006/table">
            <a:tbl>
              <a:tblPr firstRow="1" firstCol="1" bandRow="1">
                <a:tableStyleId>{5940675A-B579-460E-94D1-54222C63F5DA}</a:tableStyleId>
              </a:tblPr>
              <a:tblGrid>
                <a:gridCol w="1592488">
                  <a:extLst>
                    <a:ext uri="{9D8B030D-6E8A-4147-A177-3AD203B41FA5}">
                      <a16:colId xmlns:a16="http://schemas.microsoft.com/office/drawing/2014/main" val="853675455"/>
                    </a:ext>
                  </a:extLst>
                </a:gridCol>
                <a:gridCol w="1592488">
                  <a:extLst>
                    <a:ext uri="{9D8B030D-6E8A-4147-A177-3AD203B41FA5}">
                      <a16:colId xmlns:a16="http://schemas.microsoft.com/office/drawing/2014/main" val="626709696"/>
                    </a:ext>
                  </a:extLst>
                </a:gridCol>
                <a:gridCol w="1544561">
                  <a:extLst>
                    <a:ext uri="{9D8B030D-6E8A-4147-A177-3AD203B41FA5}">
                      <a16:colId xmlns:a16="http://schemas.microsoft.com/office/drawing/2014/main" val="338205409"/>
                    </a:ext>
                  </a:extLst>
                </a:gridCol>
                <a:gridCol w="1544561">
                  <a:extLst>
                    <a:ext uri="{9D8B030D-6E8A-4147-A177-3AD203B41FA5}">
                      <a16:colId xmlns:a16="http://schemas.microsoft.com/office/drawing/2014/main" val="929357061"/>
                    </a:ext>
                  </a:extLst>
                </a:gridCol>
                <a:gridCol w="1543471">
                  <a:extLst>
                    <a:ext uri="{9D8B030D-6E8A-4147-A177-3AD203B41FA5}">
                      <a16:colId xmlns:a16="http://schemas.microsoft.com/office/drawing/2014/main" val="2702341908"/>
                    </a:ext>
                  </a:extLst>
                </a:gridCol>
                <a:gridCol w="1543471">
                  <a:extLst>
                    <a:ext uri="{9D8B030D-6E8A-4147-A177-3AD203B41FA5}">
                      <a16:colId xmlns:a16="http://schemas.microsoft.com/office/drawing/2014/main" val="3888594194"/>
                    </a:ext>
                  </a:extLst>
                </a:gridCol>
              </a:tblGrid>
              <a:tr h="190500">
                <a:tc gridSpan="2">
                  <a:txBody>
                    <a:bodyPr/>
                    <a:lstStyle/>
                    <a:p>
                      <a:pPr marL="0" marR="0" algn="ctr">
                        <a:lnSpc>
                          <a:spcPct val="107000"/>
                        </a:lnSpc>
                        <a:spcBef>
                          <a:spcPts val="0"/>
                        </a:spcBef>
                        <a:spcAft>
                          <a:spcPts val="0"/>
                        </a:spcAft>
                      </a:pPr>
                      <a:r>
                        <a:rPr lang="ru-RU" sz="2000">
                          <a:effectLst/>
                        </a:rPr>
                        <a:t>Traffic load (λ)</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2000">
                          <a:effectLst/>
                        </a:rPr>
                        <a:t>low (</a:t>
                      </a:r>
                      <a:r>
                        <a:rPr lang="ru-RU" sz="2000">
                          <a:effectLst/>
                        </a:rPr>
                        <a:t>0.025</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gridSpan="2">
                  <a:txBody>
                    <a:bodyPr/>
                    <a:lstStyle/>
                    <a:p>
                      <a:pPr marL="0" marR="0" algn="ctr">
                        <a:lnSpc>
                          <a:spcPct val="107000"/>
                        </a:lnSpc>
                        <a:spcBef>
                          <a:spcPts val="0"/>
                        </a:spcBef>
                        <a:spcAft>
                          <a:spcPts val="0"/>
                        </a:spcAft>
                      </a:pPr>
                      <a:r>
                        <a:rPr lang="en-US" sz="2000">
                          <a:effectLst/>
                        </a:rPr>
                        <a:t>high (</a:t>
                      </a:r>
                      <a:r>
                        <a:rPr lang="ru-RU" sz="2000">
                          <a:effectLst/>
                        </a:rPr>
                        <a:t>0.065</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extLst>
                  <a:ext uri="{0D108BD9-81ED-4DB2-BD59-A6C34878D82A}">
                    <a16:rowId xmlns:a16="http://schemas.microsoft.com/office/drawing/2014/main" val="2205200295"/>
                  </a:ext>
                </a:extLst>
              </a:tr>
              <a:tr h="190500">
                <a:tc gridSpan="2">
                  <a:txBody>
                    <a:bodyPr/>
                    <a:lstStyle/>
                    <a:p>
                      <a:pPr marL="0" marR="0" algn="ctr">
                        <a:lnSpc>
                          <a:spcPct val="107000"/>
                        </a:lnSpc>
                        <a:spcBef>
                          <a:spcPts val="0"/>
                        </a:spcBef>
                        <a:spcAft>
                          <a:spcPts val="0"/>
                        </a:spcAft>
                      </a:pPr>
                      <a:r>
                        <a:rPr lang="ru-RU" sz="2000">
                          <a:effectLst/>
                        </a:rPr>
                        <a:t>UE distribution</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ru-RU" sz="2000">
                          <a:effectLst/>
                        </a:rPr>
                        <a:t>Case 1</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1</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Case 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374819962"/>
                  </a:ext>
                </a:extLst>
              </a:tr>
              <a:tr h="190500">
                <a:tc rowSpan="4">
                  <a:txBody>
                    <a:bodyPr/>
                    <a:lstStyle/>
                    <a:p>
                      <a:pPr marL="0" marR="0" algn="ctr">
                        <a:lnSpc>
                          <a:spcPct val="107000"/>
                        </a:lnSpc>
                        <a:spcBef>
                          <a:spcPts val="0"/>
                        </a:spcBef>
                        <a:spcAft>
                          <a:spcPts val="0"/>
                        </a:spcAft>
                      </a:pPr>
                      <a:r>
                        <a:rPr lang="en-US" sz="2000">
                          <a:effectLst/>
                        </a:rPr>
                        <a:t>UE average packet throughput (Mbps)</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ru-RU" sz="2000">
                          <a:effectLst/>
                        </a:rPr>
                        <a:t>Average</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13.02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11.34 (-13%)</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8.17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3.28 (-60%)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314409182"/>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5%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1.35 (35%)</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dirty="0">
                          <a:effectLst/>
                        </a:rPr>
                        <a:t>0 (0%)</a:t>
                      </a:r>
                      <a:endParaRPr lang="en-US" sz="20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dirty="0">
                          <a:effectLst/>
                        </a:rPr>
                        <a:t>0 (0%)</a:t>
                      </a:r>
                      <a:endParaRPr lang="en-US" sz="20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523435755"/>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50%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12.52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10.92 (-13%)</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6.59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2.04 (-69%)</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3451223470"/>
                  </a:ext>
                </a:extLst>
              </a:tr>
              <a:tr h="190500">
                <a:tc vMerge="1">
                  <a:txBody>
                    <a:bodyPr/>
                    <a:lstStyle/>
                    <a:p>
                      <a:endParaRPr lang="en-US"/>
                    </a:p>
                  </a:txBody>
                  <a:tcPr/>
                </a:tc>
                <a:tc>
                  <a:txBody>
                    <a:bodyPr/>
                    <a:lstStyle/>
                    <a:p>
                      <a:pPr marL="0" marR="0" algn="ctr">
                        <a:lnSpc>
                          <a:spcPct val="107000"/>
                        </a:lnSpc>
                        <a:spcBef>
                          <a:spcPts val="0"/>
                        </a:spcBef>
                        <a:spcAft>
                          <a:spcPts val="0"/>
                        </a:spcAft>
                      </a:pPr>
                      <a:r>
                        <a:rPr lang="ru-RU" sz="2000">
                          <a:effectLst/>
                        </a:rPr>
                        <a:t>95% of CDF</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28.57 (0%)</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23.22 (-19%)</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dirty="0">
                          <a:effectLst/>
                        </a:rPr>
                        <a:t>21.3 (0%)</a:t>
                      </a:r>
                      <a:endParaRPr lang="en-US" sz="20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10.81 (-49%)</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1427472888"/>
                  </a:ext>
                </a:extLst>
              </a:tr>
              <a:tr h="200025">
                <a:tc gridSpan="2">
                  <a:txBody>
                    <a:bodyPr/>
                    <a:lstStyle/>
                    <a:p>
                      <a:pPr marL="0" marR="0" algn="ctr">
                        <a:lnSpc>
                          <a:spcPct val="107000"/>
                        </a:lnSpc>
                        <a:spcBef>
                          <a:spcPts val="0"/>
                        </a:spcBef>
                        <a:spcAft>
                          <a:spcPts val="0"/>
                        </a:spcAft>
                      </a:pPr>
                      <a:r>
                        <a:rPr lang="ru-RU" sz="2000">
                          <a:effectLst/>
                        </a:rPr>
                        <a:t>RU </a:t>
                      </a:r>
                      <a:r>
                        <a:rPr lang="en-US" sz="2000">
                          <a:effectLst/>
                        </a:rPr>
                        <a:t>(</a:t>
                      </a:r>
                      <a:r>
                        <a:rPr lang="ru-RU" sz="2000">
                          <a:effectLst/>
                        </a:rPr>
                        <a:t>%</a:t>
                      </a:r>
                      <a:r>
                        <a:rPr lang="en-US" sz="2000">
                          <a:effectLst/>
                        </a:rPr>
                        <a:t>)</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hMerge="1">
                  <a:txBody>
                    <a:bodyPr/>
                    <a:lstStyle/>
                    <a:p>
                      <a:endParaRPr lang="en-US"/>
                    </a:p>
                  </a:txBody>
                  <a:tcPr/>
                </a:tc>
                <a:tc>
                  <a:txBody>
                    <a:bodyPr/>
                    <a:lstStyle/>
                    <a:p>
                      <a:pPr marL="0" marR="0" algn="r">
                        <a:lnSpc>
                          <a:spcPct val="107000"/>
                        </a:lnSpc>
                        <a:spcBef>
                          <a:spcPts val="0"/>
                        </a:spcBef>
                        <a:spcAft>
                          <a:spcPts val="0"/>
                        </a:spcAft>
                      </a:pPr>
                      <a:r>
                        <a:rPr lang="ru-RU" sz="2000">
                          <a:effectLst/>
                        </a:rPr>
                        <a:t>26.78</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24.21</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a:effectLst/>
                        </a:rPr>
                        <a:t>63.93</a:t>
                      </a:r>
                      <a:endParaRPr lang="en-US" sz="200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tc>
                  <a:txBody>
                    <a:bodyPr/>
                    <a:lstStyle/>
                    <a:p>
                      <a:pPr marL="0" marR="0" algn="r">
                        <a:lnSpc>
                          <a:spcPct val="107000"/>
                        </a:lnSpc>
                        <a:spcBef>
                          <a:spcPts val="0"/>
                        </a:spcBef>
                        <a:spcAft>
                          <a:spcPts val="0"/>
                        </a:spcAft>
                      </a:pPr>
                      <a:r>
                        <a:rPr lang="ru-RU" sz="2000" dirty="0">
                          <a:effectLst/>
                        </a:rPr>
                        <a:t>81.16</a:t>
                      </a:r>
                      <a:endParaRPr lang="en-US" sz="20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nchor="b"/>
                </a:tc>
                <a:extLst>
                  <a:ext uri="{0D108BD9-81ED-4DB2-BD59-A6C34878D82A}">
                    <a16:rowId xmlns:a16="http://schemas.microsoft.com/office/drawing/2014/main" val="89704502"/>
                  </a:ext>
                </a:extLst>
              </a:tr>
            </a:tbl>
          </a:graphicData>
        </a:graphic>
      </p:graphicFrame>
    </p:spTree>
    <p:extLst>
      <p:ext uri="{BB962C8B-B14F-4D97-AF65-F5344CB8AC3E}">
        <p14:creationId xmlns:p14="http://schemas.microsoft.com/office/powerpoint/2010/main" val="404596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3-3: Uplink baseline throughput </a:t>
            </a:r>
            <a:br>
              <a:rPr lang="en-US" dirty="0"/>
            </a:br>
            <a:r>
              <a:rPr lang="en-US" dirty="0"/>
              <a:t>(Source 4: DCM)</a:t>
            </a:r>
          </a:p>
        </p:txBody>
      </p:sp>
      <p:sp>
        <p:nvSpPr>
          <p:cNvPr id="6" name="Content Placeholder 5"/>
          <p:cNvSpPr>
            <a:spLocks noGrp="1"/>
          </p:cNvSpPr>
          <p:nvPr>
            <p:ph idx="1"/>
          </p:nvPr>
        </p:nvSpPr>
        <p:spPr/>
        <p:txBody>
          <a:bodyPr/>
          <a:lstStyle/>
          <a:p>
            <a:r>
              <a:rPr lang="en-US" dirty="0"/>
              <a:t>Throughput statistics for </a:t>
            </a:r>
            <a:r>
              <a:rPr lang="en-US" dirty="0" err="1"/>
              <a:t>UMa</a:t>
            </a:r>
            <a:r>
              <a:rPr lang="en-US" dirty="0"/>
              <a:t>-AV uplink</a:t>
            </a:r>
          </a:p>
        </p:txBody>
      </p:sp>
      <p:sp>
        <p:nvSpPr>
          <p:cNvPr id="4" name="Rectangle 1"/>
          <p:cNvSpPr>
            <a:spLocks noChangeArrowheads="1"/>
          </p:cNvSpPr>
          <p:nvPr/>
        </p:nvSpPr>
        <p:spPr bwMode="auto">
          <a:xfrm>
            <a:off x="609600" y="28876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1" u="none" strike="noStrike" cap="none" normalizeH="0" baseline="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2956412083"/>
              </p:ext>
            </p:extLst>
          </p:nvPr>
        </p:nvGraphicFramePr>
        <p:xfrm>
          <a:off x="407368" y="2341984"/>
          <a:ext cx="11449274" cy="2743200"/>
        </p:xfrm>
        <a:graphic>
          <a:graphicData uri="http://schemas.openxmlformats.org/drawingml/2006/table">
            <a:tbl>
              <a:tblPr firstRow="1" firstCol="1" bandRow="1">
                <a:tableStyleId>{5940675A-B579-460E-94D1-54222C63F5DA}</a:tableStyleId>
              </a:tblPr>
              <a:tblGrid>
                <a:gridCol w="840012">
                  <a:extLst>
                    <a:ext uri="{9D8B030D-6E8A-4147-A177-3AD203B41FA5}">
                      <a16:colId xmlns:a16="http://schemas.microsoft.com/office/drawing/2014/main" val="2830513015"/>
                    </a:ext>
                  </a:extLst>
                </a:gridCol>
                <a:gridCol w="776512">
                  <a:extLst>
                    <a:ext uri="{9D8B030D-6E8A-4147-A177-3AD203B41FA5}">
                      <a16:colId xmlns:a16="http://schemas.microsoft.com/office/drawing/2014/main" val="3430038343"/>
                    </a:ext>
                  </a:extLst>
                </a:gridCol>
                <a:gridCol w="710371">
                  <a:extLst>
                    <a:ext uri="{9D8B030D-6E8A-4147-A177-3AD203B41FA5}">
                      <a16:colId xmlns:a16="http://schemas.microsoft.com/office/drawing/2014/main" val="1467665158"/>
                    </a:ext>
                  </a:extLst>
                </a:gridCol>
                <a:gridCol w="710371">
                  <a:extLst>
                    <a:ext uri="{9D8B030D-6E8A-4147-A177-3AD203B41FA5}">
                      <a16:colId xmlns:a16="http://schemas.microsoft.com/office/drawing/2014/main" val="1718895603"/>
                    </a:ext>
                  </a:extLst>
                </a:gridCol>
                <a:gridCol w="624387">
                  <a:extLst>
                    <a:ext uri="{9D8B030D-6E8A-4147-A177-3AD203B41FA5}">
                      <a16:colId xmlns:a16="http://schemas.microsoft.com/office/drawing/2014/main" val="3907263373"/>
                    </a:ext>
                  </a:extLst>
                </a:gridCol>
                <a:gridCol w="711693">
                  <a:extLst>
                    <a:ext uri="{9D8B030D-6E8A-4147-A177-3AD203B41FA5}">
                      <a16:colId xmlns:a16="http://schemas.microsoft.com/office/drawing/2014/main" val="2612147237"/>
                    </a:ext>
                  </a:extLst>
                </a:gridCol>
                <a:gridCol w="711693">
                  <a:extLst>
                    <a:ext uri="{9D8B030D-6E8A-4147-A177-3AD203B41FA5}">
                      <a16:colId xmlns:a16="http://schemas.microsoft.com/office/drawing/2014/main" val="287597815"/>
                    </a:ext>
                  </a:extLst>
                </a:gridCol>
                <a:gridCol w="710371">
                  <a:extLst>
                    <a:ext uri="{9D8B030D-6E8A-4147-A177-3AD203B41FA5}">
                      <a16:colId xmlns:a16="http://schemas.microsoft.com/office/drawing/2014/main" val="3075699157"/>
                    </a:ext>
                  </a:extLst>
                </a:gridCol>
                <a:gridCol w="710371">
                  <a:extLst>
                    <a:ext uri="{9D8B030D-6E8A-4147-A177-3AD203B41FA5}">
                      <a16:colId xmlns:a16="http://schemas.microsoft.com/office/drawing/2014/main" val="818800846"/>
                    </a:ext>
                  </a:extLst>
                </a:gridCol>
                <a:gridCol w="713015">
                  <a:extLst>
                    <a:ext uri="{9D8B030D-6E8A-4147-A177-3AD203B41FA5}">
                      <a16:colId xmlns:a16="http://schemas.microsoft.com/office/drawing/2014/main" val="2201841870"/>
                    </a:ext>
                  </a:extLst>
                </a:gridCol>
                <a:gridCol w="713015">
                  <a:extLst>
                    <a:ext uri="{9D8B030D-6E8A-4147-A177-3AD203B41FA5}">
                      <a16:colId xmlns:a16="http://schemas.microsoft.com/office/drawing/2014/main" val="2583002147"/>
                    </a:ext>
                  </a:extLst>
                </a:gridCol>
                <a:gridCol w="629677">
                  <a:extLst>
                    <a:ext uri="{9D8B030D-6E8A-4147-A177-3AD203B41FA5}">
                      <a16:colId xmlns:a16="http://schemas.microsoft.com/office/drawing/2014/main" val="1222096906"/>
                    </a:ext>
                  </a:extLst>
                </a:gridCol>
                <a:gridCol w="624387">
                  <a:extLst>
                    <a:ext uri="{9D8B030D-6E8A-4147-A177-3AD203B41FA5}">
                      <a16:colId xmlns:a16="http://schemas.microsoft.com/office/drawing/2014/main" val="4002174415"/>
                    </a:ext>
                  </a:extLst>
                </a:gridCol>
                <a:gridCol w="715663">
                  <a:extLst>
                    <a:ext uri="{9D8B030D-6E8A-4147-A177-3AD203B41FA5}">
                      <a16:colId xmlns:a16="http://schemas.microsoft.com/office/drawing/2014/main" val="371947237"/>
                    </a:ext>
                  </a:extLst>
                </a:gridCol>
                <a:gridCol w="773868">
                  <a:extLst>
                    <a:ext uri="{9D8B030D-6E8A-4147-A177-3AD203B41FA5}">
                      <a16:colId xmlns:a16="http://schemas.microsoft.com/office/drawing/2014/main" val="591748145"/>
                    </a:ext>
                  </a:extLst>
                </a:gridCol>
                <a:gridCol w="773868">
                  <a:extLst>
                    <a:ext uri="{9D8B030D-6E8A-4147-A177-3AD203B41FA5}">
                      <a16:colId xmlns:a16="http://schemas.microsoft.com/office/drawing/2014/main" val="1018753590"/>
                    </a:ext>
                  </a:extLst>
                </a:gridCol>
              </a:tblGrid>
              <a:tr h="57150">
                <a:tc rowSpan="2">
                  <a:txBody>
                    <a:bodyPr/>
                    <a:lstStyle/>
                    <a:p>
                      <a:pPr marL="0" marR="0" algn="ctr">
                        <a:spcBef>
                          <a:spcPts val="0"/>
                        </a:spcBef>
                        <a:spcAft>
                          <a:spcPts val="0"/>
                        </a:spcAft>
                      </a:pPr>
                      <a:r>
                        <a:rPr lang="en-US" sz="2000">
                          <a:effectLst/>
                        </a:rPr>
                        <a:t>Scenario</a:t>
                      </a:r>
                      <a:endParaRPr lang="en-US" sz="2000">
                        <a:effectLst/>
                        <a:latin typeface="Times New Roman" panose="02020603050405020304" pitchFamily="18" charset="0"/>
                        <a:ea typeface="MS Mincho" panose="02020609040205080304" pitchFamily="49" charset="-128"/>
                      </a:endParaRPr>
                    </a:p>
                  </a:txBody>
                  <a:tcPr marL="0" marR="0" marT="0" marB="0" anchor="ctr"/>
                </a:tc>
                <a:tc rowSpan="2">
                  <a:txBody>
                    <a:bodyPr/>
                    <a:lstStyle/>
                    <a:p>
                      <a:pPr marL="0" marR="0" algn="ctr">
                        <a:spcBef>
                          <a:spcPts val="0"/>
                        </a:spcBef>
                        <a:spcAft>
                          <a:spcPts val="0"/>
                        </a:spcAft>
                      </a:pPr>
                      <a:r>
                        <a:rPr lang="en-US" sz="2000">
                          <a:effectLst/>
                        </a:rPr>
                        <a:t>AV Ratio</a:t>
                      </a:r>
                      <a:endParaRPr lang="en-US" sz="2000">
                        <a:effectLst/>
                        <a:latin typeface="Times New Roman" panose="02020603050405020304" pitchFamily="18" charset="0"/>
                        <a:ea typeface="MS Mincho" panose="02020609040205080304" pitchFamily="49" charset="-128"/>
                      </a:endParaRPr>
                    </a:p>
                  </a:txBody>
                  <a:tcPr marL="0" marR="0" marT="0" marB="0" anchor="ctr"/>
                </a:tc>
                <a:tc rowSpan="2">
                  <a:txBody>
                    <a:bodyPr/>
                    <a:lstStyle/>
                    <a:p>
                      <a:pPr marL="0" marR="0" algn="ctr">
                        <a:spcBef>
                          <a:spcPts val="0"/>
                        </a:spcBef>
                        <a:spcAft>
                          <a:spcPts val="0"/>
                        </a:spcAft>
                      </a:pPr>
                      <a:r>
                        <a:rPr lang="en-US" sz="2000">
                          <a:effectLst/>
                        </a:rPr>
                        <a:t>RU</a:t>
                      </a:r>
                      <a:endParaRPr lang="en-US" sz="2000">
                        <a:effectLst/>
                        <a:latin typeface="Times New Roman" panose="02020603050405020304" pitchFamily="18" charset="0"/>
                        <a:ea typeface="MS Mincho" panose="02020609040205080304" pitchFamily="49" charset="-128"/>
                      </a:endParaRPr>
                    </a:p>
                  </a:txBody>
                  <a:tcPr marL="0" marR="0" marT="0" marB="0" anchor="ctr"/>
                </a:tc>
                <a:tc gridSpan="4">
                  <a:txBody>
                    <a:bodyPr/>
                    <a:lstStyle/>
                    <a:p>
                      <a:pPr marL="0" marR="0" algn="ctr">
                        <a:spcBef>
                          <a:spcPts val="0"/>
                        </a:spcBef>
                        <a:spcAft>
                          <a:spcPts val="0"/>
                        </a:spcAft>
                      </a:pPr>
                      <a:r>
                        <a:rPr lang="en-US" sz="2000">
                          <a:effectLst/>
                        </a:rPr>
                        <a:t>Total Throughput[Mbits/sec]</a:t>
                      </a:r>
                      <a:endParaRPr lang="en-US" sz="2000">
                        <a:effectLst/>
                        <a:latin typeface="Times New Roman" panose="02020603050405020304" pitchFamily="18" charset="0"/>
                        <a:ea typeface="MS Mincho" panose="02020609040205080304" pitchFamily="49" charset="-128"/>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spcBef>
                          <a:spcPts val="0"/>
                        </a:spcBef>
                        <a:spcAft>
                          <a:spcPts val="0"/>
                        </a:spcAft>
                      </a:pPr>
                      <a:r>
                        <a:rPr lang="en-US" sz="2000">
                          <a:effectLst/>
                        </a:rPr>
                        <a:t>Aerial UT Throughput[Mbits/sec]</a:t>
                      </a:r>
                      <a:endParaRPr lang="en-US" sz="2000">
                        <a:effectLst/>
                        <a:latin typeface="Times New Roman" panose="02020603050405020304" pitchFamily="18" charset="0"/>
                        <a:ea typeface="MS Mincho" panose="02020609040205080304" pitchFamily="49" charset="-128"/>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marL="0" marR="0" algn="ctr">
                        <a:spcBef>
                          <a:spcPts val="0"/>
                        </a:spcBef>
                        <a:spcAft>
                          <a:spcPts val="0"/>
                        </a:spcAft>
                      </a:pPr>
                      <a:r>
                        <a:rPr lang="en-US" sz="2000">
                          <a:effectLst/>
                        </a:rPr>
                        <a:t>Terrestrial UT Throughput[Mbits/sec]</a:t>
                      </a:r>
                      <a:endParaRPr lang="en-US" sz="2000">
                        <a:effectLst/>
                        <a:latin typeface="Times New Roman" panose="02020603050405020304" pitchFamily="18" charset="0"/>
                        <a:ea typeface="MS Mincho" panose="02020609040205080304" pitchFamily="49" charset="-128"/>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marL="0" marR="0" algn="ctr">
                        <a:spcBef>
                          <a:spcPts val="0"/>
                        </a:spcBef>
                        <a:spcAft>
                          <a:spcPts val="0"/>
                        </a:spcAft>
                      </a:pPr>
                      <a:r>
                        <a:rPr lang="en-US" sz="2000">
                          <a:effectLst/>
                        </a:rPr>
                        <a:t>Serving Ratio</a:t>
                      </a:r>
                      <a:endParaRPr lang="en-US" sz="2000">
                        <a:effectLst/>
                        <a:latin typeface="Times New Roman" panose="02020603050405020304" pitchFamily="18" charset="0"/>
                        <a:ea typeface="MS Mincho" panose="02020609040205080304" pitchFamily="49" charset="-128"/>
                      </a:endParaRPr>
                    </a:p>
                  </a:txBody>
                  <a:tcPr marL="0" marR="0" marT="0" marB="0" anchor="ctr"/>
                </a:tc>
                <a:extLst>
                  <a:ext uri="{0D108BD9-81ED-4DB2-BD59-A6C34878D82A}">
                    <a16:rowId xmlns:a16="http://schemas.microsoft.com/office/drawing/2014/main" val="1080619556"/>
                  </a:ext>
                </a:extLst>
              </a:tr>
              <a:tr h="571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US" sz="2000">
                          <a:effectLst/>
                        </a:rPr>
                        <a:t>Mean</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50%</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95%</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Mean</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50%</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95%</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Mean</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50%</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95%</a:t>
                      </a:r>
                      <a:endParaRPr lang="en-US" sz="2000">
                        <a:effectLst/>
                        <a:latin typeface="Times New Roman" panose="02020603050405020304" pitchFamily="18" charset="0"/>
                        <a:ea typeface="MS Mincho" panose="02020609040205080304" pitchFamily="49" charset="-128"/>
                      </a:endParaRPr>
                    </a:p>
                  </a:txBody>
                  <a:tcPr marL="0" marR="0" marT="0" marB="0" anchor="ctr"/>
                </a:tc>
                <a:tc vMerge="1">
                  <a:txBody>
                    <a:bodyPr/>
                    <a:lstStyle/>
                    <a:p>
                      <a:endParaRPr lang="en-US"/>
                    </a:p>
                  </a:txBody>
                  <a:tcPr/>
                </a:tc>
                <a:extLst>
                  <a:ext uri="{0D108BD9-81ED-4DB2-BD59-A6C34878D82A}">
                    <a16:rowId xmlns:a16="http://schemas.microsoft.com/office/drawing/2014/main" val="2450749776"/>
                  </a:ext>
                </a:extLst>
              </a:tr>
              <a:tr h="96520">
                <a:tc rowSpan="5">
                  <a:txBody>
                    <a:bodyPr/>
                    <a:lstStyle/>
                    <a:p>
                      <a:pPr marL="0" marR="0" algn="ctr">
                        <a:spcBef>
                          <a:spcPts val="0"/>
                        </a:spcBef>
                        <a:spcAft>
                          <a:spcPts val="0"/>
                        </a:spcAft>
                      </a:pPr>
                      <a:r>
                        <a:rPr lang="en-US" sz="2000">
                          <a:effectLst/>
                        </a:rPr>
                        <a:t>UMA</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0 AV / Sector</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US" sz="2000">
                          <a:effectLst/>
                        </a:rPr>
                        <a:t>0.18</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GB" sz="2000">
                          <a:effectLst/>
                        </a:rPr>
                        <a:t>9.382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0.742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7.598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26.214</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9.382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0.742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7.598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26.214</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US" sz="2000">
                          <a:effectLst/>
                        </a:rPr>
                        <a:t>0.94</a:t>
                      </a:r>
                      <a:endParaRPr lang="en-US" sz="2000">
                        <a:effectLst/>
                        <a:latin typeface="Times New Roman" panose="02020603050405020304" pitchFamily="18" charset="0"/>
                        <a:ea typeface="MS Mincho" panose="02020609040205080304" pitchFamily="49" charset="-128"/>
                      </a:endParaRPr>
                    </a:p>
                  </a:txBody>
                  <a:tcPr marL="0" marR="0" marT="0" marB="0" anchor="ctr"/>
                </a:tc>
                <a:extLst>
                  <a:ext uri="{0D108BD9-81ED-4DB2-BD59-A6C34878D82A}">
                    <a16:rowId xmlns:a16="http://schemas.microsoft.com/office/drawing/2014/main" val="193550619"/>
                  </a:ext>
                </a:extLst>
              </a:tr>
              <a:tr h="57150">
                <a:tc vMerge="1">
                  <a:txBody>
                    <a:bodyPr/>
                    <a:lstStyle/>
                    <a:p>
                      <a:endParaRPr lang="en-US"/>
                    </a:p>
                  </a:txBody>
                  <a:tcPr/>
                </a:tc>
                <a:tc rowSpan="2">
                  <a:txBody>
                    <a:bodyPr/>
                    <a:lstStyle/>
                    <a:p>
                      <a:pPr marL="0" marR="0" algn="ctr">
                        <a:spcBef>
                          <a:spcPts val="0"/>
                        </a:spcBef>
                        <a:spcAft>
                          <a:spcPts val="0"/>
                        </a:spcAft>
                      </a:pPr>
                      <a:r>
                        <a:rPr lang="en-US" sz="2000">
                          <a:effectLst/>
                        </a:rPr>
                        <a:t>1 AV / Sector</a:t>
                      </a:r>
                      <a:endParaRPr lang="en-US" sz="2000">
                        <a:effectLst/>
                        <a:latin typeface="Times New Roman" panose="02020603050405020304" pitchFamily="18" charset="0"/>
                        <a:ea typeface="MS Mincho" panose="02020609040205080304" pitchFamily="49" charset="-128"/>
                      </a:endParaRPr>
                    </a:p>
                  </a:txBody>
                  <a:tcPr marL="0" marR="0" marT="0" marB="0" anchor="ctr"/>
                </a:tc>
                <a:tc rowSpan="2">
                  <a:txBody>
                    <a:bodyPr/>
                    <a:lstStyle/>
                    <a:p>
                      <a:pPr marL="0" marR="0" algn="ctr">
                        <a:spcBef>
                          <a:spcPts val="0"/>
                        </a:spcBef>
                        <a:spcAft>
                          <a:spcPts val="0"/>
                        </a:spcAft>
                      </a:pPr>
                      <a:r>
                        <a:rPr lang="en-US" sz="2000">
                          <a:effectLst/>
                        </a:rPr>
                        <a:t>0.19</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GB" sz="2000">
                          <a:effectLst/>
                        </a:rPr>
                        <a:t>9.112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0.750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7.371</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24.672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11.960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4.415</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10.356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24.385</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8.874</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0.731</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6.967</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24.672</a:t>
                      </a:r>
                      <a:endParaRPr lang="en-US" sz="2000">
                        <a:effectLst/>
                        <a:latin typeface="Times New Roman" panose="02020603050405020304" pitchFamily="18" charset="0"/>
                        <a:ea typeface="MS Mincho" panose="02020609040205080304" pitchFamily="49" charset="-128"/>
                      </a:endParaRPr>
                    </a:p>
                  </a:txBody>
                  <a:tcPr marL="0" marR="0" marT="0" marB="0"/>
                </a:tc>
                <a:tc rowSpan="2">
                  <a:txBody>
                    <a:bodyPr/>
                    <a:lstStyle/>
                    <a:p>
                      <a:pPr marL="0" marR="0" algn="ctr">
                        <a:spcBef>
                          <a:spcPts val="0"/>
                        </a:spcBef>
                        <a:spcAft>
                          <a:spcPts val="0"/>
                        </a:spcAft>
                      </a:pPr>
                      <a:r>
                        <a:rPr lang="en-US" sz="2000">
                          <a:effectLst/>
                        </a:rPr>
                        <a:t>0.93</a:t>
                      </a:r>
                      <a:endParaRPr lang="en-US" sz="2000">
                        <a:effectLst/>
                        <a:latin typeface="Times New Roman" panose="02020603050405020304" pitchFamily="18" charset="0"/>
                        <a:ea typeface="MS Mincho" panose="02020609040205080304" pitchFamily="49" charset="-128"/>
                      </a:endParaRPr>
                    </a:p>
                  </a:txBody>
                  <a:tcPr marL="0" marR="0" marT="0" marB="0" anchor="ctr"/>
                </a:tc>
                <a:extLst>
                  <a:ext uri="{0D108BD9-81ED-4DB2-BD59-A6C34878D82A}">
                    <a16:rowId xmlns:a16="http://schemas.microsoft.com/office/drawing/2014/main" val="1358866500"/>
                  </a:ext>
                </a:extLst>
              </a:tr>
              <a:tr h="571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2000">
                          <a:effectLst/>
                        </a:rPr>
                        <a:t>-3%</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-3%</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NA</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-5%</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-6%</a:t>
                      </a:r>
                      <a:endParaRPr lang="en-US" sz="2000">
                        <a:effectLst/>
                        <a:latin typeface="Times New Roman" panose="02020603050405020304" pitchFamily="18" charset="0"/>
                        <a:ea typeface="MS Mincho" panose="02020609040205080304" pitchFamily="49" charset="-128"/>
                      </a:endParaRPr>
                    </a:p>
                  </a:txBody>
                  <a:tcPr marL="0" marR="0" marT="0" marB="0"/>
                </a:tc>
                <a:tc vMerge="1">
                  <a:txBody>
                    <a:bodyPr/>
                    <a:lstStyle/>
                    <a:p>
                      <a:endParaRPr lang="en-US"/>
                    </a:p>
                  </a:txBody>
                  <a:tcPr/>
                </a:tc>
                <a:extLst>
                  <a:ext uri="{0D108BD9-81ED-4DB2-BD59-A6C34878D82A}">
                    <a16:rowId xmlns:a16="http://schemas.microsoft.com/office/drawing/2014/main" val="2096385910"/>
                  </a:ext>
                </a:extLst>
              </a:tr>
              <a:tr h="57150">
                <a:tc vMerge="1">
                  <a:txBody>
                    <a:bodyPr/>
                    <a:lstStyle/>
                    <a:p>
                      <a:endParaRPr lang="en-US"/>
                    </a:p>
                  </a:txBody>
                  <a:tcPr/>
                </a:tc>
                <a:tc rowSpan="2">
                  <a:txBody>
                    <a:bodyPr/>
                    <a:lstStyle/>
                    <a:p>
                      <a:pPr marL="0" marR="0" algn="ctr">
                        <a:spcBef>
                          <a:spcPts val="0"/>
                        </a:spcBef>
                        <a:spcAft>
                          <a:spcPts val="0"/>
                        </a:spcAft>
                      </a:pPr>
                      <a:r>
                        <a:rPr lang="en-US" sz="2000">
                          <a:effectLst/>
                        </a:rPr>
                        <a:t>5 AV / Sector</a:t>
                      </a:r>
                      <a:endParaRPr lang="en-US" sz="2000">
                        <a:effectLst/>
                        <a:latin typeface="Times New Roman" panose="02020603050405020304" pitchFamily="18" charset="0"/>
                        <a:ea typeface="MS Mincho" panose="02020609040205080304" pitchFamily="49" charset="-128"/>
                      </a:endParaRPr>
                    </a:p>
                  </a:txBody>
                  <a:tcPr marL="0" marR="0" marT="0" marB="0" anchor="ctr"/>
                </a:tc>
                <a:tc rowSpan="2">
                  <a:txBody>
                    <a:bodyPr/>
                    <a:lstStyle/>
                    <a:p>
                      <a:pPr marL="0" marR="0" algn="ctr">
                        <a:spcBef>
                          <a:spcPts val="0"/>
                        </a:spcBef>
                        <a:spcAft>
                          <a:spcPts val="0"/>
                        </a:spcAft>
                      </a:pPr>
                      <a:r>
                        <a:rPr lang="en-US" sz="2000">
                          <a:effectLst/>
                        </a:rPr>
                        <a:t>0.37</a:t>
                      </a:r>
                      <a:endParaRPr lang="en-US" sz="2000">
                        <a:effectLst/>
                        <a:latin typeface="Times New Roman" panose="02020603050405020304" pitchFamily="18" charset="0"/>
                        <a:ea typeface="MS Mincho" panose="02020609040205080304" pitchFamily="49" charset="-128"/>
                      </a:endParaRPr>
                    </a:p>
                  </a:txBody>
                  <a:tcPr marL="0" marR="0" marT="0" marB="0" anchor="ctr"/>
                </a:tc>
                <a:tc>
                  <a:txBody>
                    <a:bodyPr/>
                    <a:lstStyle/>
                    <a:p>
                      <a:pPr marL="0" marR="0" algn="ctr">
                        <a:spcBef>
                          <a:spcPts val="0"/>
                        </a:spcBef>
                        <a:spcAft>
                          <a:spcPts val="0"/>
                        </a:spcAft>
                      </a:pPr>
                      <a:r>
                        <a:rPr lang="en-GB" sz="2000">
                          <a:effectLst/>
                        </a:rPr>
                        <a:t>5.685</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0.572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2.400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19.418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2.300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0.552</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1.376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7.724</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7.699</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0.596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5.660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21.960</a:t>
                      </a:r>
                      <a:endParaRPr lang="en-US" sz="2000">
                        <a:effectLst/>
                        <a:latin typeface="Times New Roman" panose="02020603050405020304" pitchFamily="18" charset="0"/>
                        <a:ea typeface="MS Mincho" panose="02020609040205080304" pitchFamily="49" charset="-128"/>
                      </a:endParaRPr>
                    </a:p>
                  </a:txBody>
                  <a:tcPr marL="0" marR="0" marT="0" marB="0"/>
                </a:tc>
                <a:tc rowSpan="2">
                  <a:txBody>
                    <a:bodyPr/>
                    <a:lstStyle/>
                    <a:p>
                      <a:pPr marL="0" marR="0" algn="ctr">
                        <a:spcBef>
                          <a:spcPts val="0"/>
                        </a:spcBef>
                        <a:spcAft>
                          <a:spcPts val="0"/>
                        </a:spcAft>
                      </a:pPr>
                      <a:r>
                        <a:rPr lang="en-US" sz="2000">
                          <a:effectLst/>
                        </a:rPr>
                        <a:t>0.79</a:t>
                      </a:r>
                      <a:endParaRPr lang="en-US" sz="2000">
                        <a:effectLst/>
                        <a:latin typeface="Times New Roman" panose="02020603050405020304" pitchFamily="18" charset="0"/>
                        <a:ea typeface="MS Mincho" panose="02020609040205080304" pitchFamily="49" charset="-128"/>
                      </a:endParaRPr>
                    </a:p>
                  </a:txBody>
                  <a:tcPr marL="0" marR="0" marT="0" marB="0" anchor="ctr"/>
                </a:tc>
                <a:extLst>
                  <a:ext uri="{0D108BD9-81ED-4DB2-BD59-A6C34878D82A}">
                    <a16:rowId xmlns:a16="http://schemas.microsoft.com/office/drawing/2014/main" val="75467337"/>
                  </a:ext>
                </a:extLst>
              </a:tr>
              <a:tr h="5715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a:spcBef>
                          <a:spcPts val="0"/>
                        </a:spcBef>
                        <a:spcAft>
                          <a:spcPts val="0"/>
                        </a:spcAft>
                      </a:pPr>
                      <a:r>
                        <a:rPr lang="en-GB" sz="2000">
                          <a:effectLst/>
                        </a:rPr>
                        <a:t>-39%</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-23%</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-68%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-81%</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-88%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-87%</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-68%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-18%</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-20%</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a:effectLst/>
                        </a:rPr>
                        <a:t>-26%</a:t>
                      </a:r>
                      <a:endParaRPr lang="en-US" sz="2000">
                        <a:effectLst/>
                        <a:latin typeface="Times New Roman" panose="02020603050405020304" pitchFamily="18" charset="0"/>
                        <a:ea typeface="MS Mincho" panose="02020609040205080304" pitchFamily="49" charset="-128"/>
                      </a:endParaRPr>
                    </a:p>
                  </a:txBody>
                  <a:tcPr marL="0" marR="0" marT="0" marB="0"/>
                </a:tc>
                <a:tc>
                  <a:txBody>
                    <a:bodyPr/>
                    <a:lstStyle/>
                    <a:p>
                      <a:pPr marL="0" marR="0" algn="ctr">
                        <a:spcBef>
                          <a:spcPts val="0"/>
                        </a:spcBef>
                        <a:spcAft>
                          <a:spcPts val="0"/>
                        </a:spcAft>
                      </a:pPr>
                      <a:r>
                        <a:rPr lang="en-GB" sz="2000" dirty="0">
                          <a:effectLst/>
                        </a:rPr>
                        <a:t>-16%</a:t>
                      </a:r>
                      <a:endParaRPr lang="en-US" sz="2000" dirty="0">
                        <a:effectLst/>
                        <a:latin typeface="Times New Roman" panose="02020603050405020304" pitchFamily="18" charset="0"/>
                        <a:ea typeface="MS Mincho" panose="02020609040205080304" pitchFamily="49" charset="-128"/>
                      </a:endParaRPr>
                    </a:p>
                  </a:txBody>
                  <a:tcPr marL="0" marR="0" marT="0" marB="0"/>
                </a:tc>
                <a:tc vMerge="1">
                  <a:txBody>
                    <a:bodyPr/>
                    <a:lstStyle/>
                    <a:p>
                      <a:endParaRPr lang="en-US"/>
                    </a:p>
                  </a:txBody>
                  <a:tcPr/>
                </a:tc>
                <a:extLst>
                  <a:ext uri="{0D108BD9-81ED-4DB2-BD59-A6C34878D82A}">
                    <a16:rowId xmlns:a16="http://schemas.microsoft.com/office/drawing/2014/main" val="709619605"/>
                  </a:ext>
                </a:extLst>
              </a:tr>
            </a:tbl>
          </a:graphicData>
        </a:graphic>
      </p:graphicFrame>
      <p:sp>
        <p:nvSpPr>
          <p:cNvPr id="7" name="Rectangle 1"/>
          <p:cNvSpPr>
            <a:spLocks noChangeArrowheads="1"/>
          </p:cNvSpPr>
          <p:nvPr/>
        </p:nvSpPr>
        <p:spPr bwMode="auto">
          <a:xfrm>
            <a:off x="3463925" y="33147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000" b="0" i="0" u="none" strike="noStrike" cap="none" normalizeH="0" baseline="0">
                <a:ln>
                  <a:noFill/>
                </a:ln>
                <a:solidFill>
                  <a:schemeClr val="tx1"/>
                </a:solidFill>
                <a:effectLst/>
                <a:latin typeface="Times New Roman" panose="02020603050405020304" pitchFamily="18" charset="0"/>
                <a:ea typeface="MS Mincho" panose="02020609040205080304" pitchFamily="49" charset="-128"/>
                <a:cs typeface="Times New Roman" panose="02020603050405020304" pitchFamily="18" charset="0"/>
              </a:rPr>
              <a:t> </a:t>
            </a:r>
            <a:endParaRPr kumimoji="0" lang="en-GB"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4381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GB" sz="2000" dirty="0"/>
              <a:t>Based on geometry results submitted to RAN1#90, </a:t>
            </a:r>
            <a:r>
              <a:rPr lang="en-US" sz="2000" dirty="0"/>
              <a:t>downlink interference problem was concluded</a:t>
            </a:r>
            <a:endParaRPr lang="en-GB" sz="2000" dirty="0"/>
          </a:p>
          <a:p>
            <a:pPr hangingPunct="0">
              <a:spcBef>
                <a:spcPts val="2000"/>
              </a:spcBef>
            </a:pPr>
            <a:r>
              <a:rPr lang="en-GB" sz="2000" dirty="0"/>
              <a:t>Some geometry results captured in RAN1#90 did not include the effect of fast fading because fast fading discussion was still ongoing during RAN1#90</a:t>
            </a:r>
          </a:p>
          <a:p>
            <a:pPr hangingPunct="0">
              <a:spcBef>
                <a:spcPts val="2000"/>
              </a:spcBef>
            </a:pPr>
            <a:r>
              <a:rPr lang="en-US" sz="2000" dirty="0"/>
              <a:t>For baseline evaluation scenario (2Tx-2Rx at the base station, 1/2 Tx-2Rx at the UE), RAN1 confirmed working assumption on fast fading in RAN1#90</a:t>
            </a:r>
            <a:endParaRPr lang="en-GB" sz="2000" dirty="0"/>
          </a:p>
          <a:p>
            <a:pPr hangingPunct="0">
              <a:spcBef>
                <a:spcPts val="2000"/>
              </a:spcBef>
            </a:pPr>
            <a:r>
              <a:rPr lang="en-GB" sz="2000" dirty="0"/>
              <a:t>Some companies submitted updated geometry results and new results including the effect of fast fading to RAN1#90bis</a:t>
            </a:r>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on </a:t>
            </a:r>
            <a:r>
              <a:rPr lang="en-GB" dirty="0"/>
              <a:t>geometry results</a:t>
            </a:r>
            <a:endParaRPr lang="en-US" dirty="0"/>
          </a:p>
        </p:txBody>
      </p:sp>
      <p:sp>
        <p:nvSpPr>
          <p:cNvPr id="3" name="Content Placeholder 2"/>
          <p:cNvSpPr>
            <a:spLocks noGrp="1"/>
          </p:cNvSpPr>
          <p:nvPr>
            <p:ph idx="1"/>
          </p:nvPr>
        </p:nvSpPr>
        <p:spPr>
          <a:xfrm>
            <a:off x="609600" y="1384177"/>
            <a:ext cx="10972800" cy="4853135"/>
          </a:xfrm>
        </p:spPr>
        <p:txBody>
          <a:bodyPr>
            <a:noAutofit/>
          </a:bodyPr>
          <a:lstStyle/>
          <a:p>
            <a:r>
              <a:rPr lang="en-GB" sz="2400" dirty="0"/>
              <a:t>Update geometry results </a:t>
            </a:r>
          </a:p>
          <a:p>
            <a:pPr lvl="1"/>
            <a:r>
              <a:rPr lang="en-GB" sz="2000" dirty="0"/>
              <a:t>ZTE, </a:t>
            </a:r>
            <a:r>
              <a:rPr lang="en-GB" sz="2000" dirty="0" err="1"/>
              <a:t>Sanechips</a:t>
            </a:r>
            <a:r>
              <a:rPr lang="en-GB" sz="2000" dirty="0"/>
              <a:t> that use fast fading option 2: Appendix 1-1</a:t>
            </a:r>
          </a:p>
          <a:p>
            <a:r>
              <a:rPr lang="en-GB" sz="2400" dirty="0"/>
              <a:t>It is encouraged that more companies update their results including the effect of fast fading</a:t>
            </a:r>
            <a:endParaRPr lang="en-US" sz="2400" dirty="0"/>
          </a:p>
          <a:p>
            <a:endParaRPr lang="en-US" sz="2400" dirty="0"/>
          </a:p>
        </p:txBody>
      </p:sp>
    </p:spTree>
    <p:extLst>
      <p:ext uri="{BB962C8B-B14F-4D97-AF65-F5344CB8AC3E}">
        <p14:creationId xmlns:p14="http://schemas.microsoft.com/office/powerpoint/2010/main" val="1629765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on </a:t>
            </a:r>
            <a:r>
              <a:rPr lang="en-GB" dirty="0"/>
              <a:t>baseline downlink throughput results</a:t>
            </a:r>
            <a:endParaRPr lang="en-US" dirty="0"/>
          </a:p>
        </p:txBody>
      </p:sp>
      <p:sp>
        <p:nvSpPr>
          <p:cNvPr id="3" name="Content Placeholder 2"/>
          <p:cNvSpPr>
            <a:spLocks noGrp="1"/>
          </p:cNvSpPr>
          <p:nvPr>
            <p:ph idx="1"/>
          </p:nvPr>
        </p:nvSpPr>
        <p:spPr>
          <a:xfrm>
            <a:off x="609600" y="1384177"/>
            <a:ext cx="10972800" cy="4853135"/>
          </a:xfrm>
        </p:spPr>
        <p:txBody>
          <a:bodyPr>
            <a:normAutofit fontScale="92500" lnSpcReduction="10000"/>
          </a:bodyPr>
          <a:lstStyle/>
          <a:p>
            <a:r>
              <a:rPr lang="en-GB" sz="2000" dirty="0"/>
              <a:t>Capture baseline downlink throughput results in the TR</a:t>
            </a:r>
          </a:p>
          <a:p>
            <a:pPr lvl="1"/>
            <a:r>
              <a:rPr lang="en-GB" sz="2000" dirty="0"/>
              <a:t>Source 1 (Ericsson): Appendix 2-1</a:t>
            </a:r>
          </a:p>
          <a:p>
            <a:pPr lvl="1"/>
            <a:r>
              <a:rPr lang="en-GB" sz="2000" dirty="0"/>
              <a:t>Source 2 (ZTE, </a:t>
            </a:r>
            <a:r>
              <a:rPr lang="en-GB" sz="2000" dirty="0" err="1"/>
              <a:t>Sanechips</a:t>
            </a:r>
            <a:r>
              <a:rPr lang="en-GB" sz="2000" dirty="0"/>
              <a:t>): Appendix 2-2</a:t>
            </a:r>
          </a:p>
          <a:p>
            <a:pPr lvl="1"/>
            <a:r>
              <a:rPr lang="en-GB" sz="2000" dirty="0"/>
              <a:t>Source 3 (Intel): Appendix 2-3</a:t>
            </a:r>
          </a:p>
          <a:p>
            <a:r>
              <a:rPr lang="en-GB" sz="2000" dirty="0"/>
              <a:t>Observations in </a:t>
            </a:r>
            <a:r>
              <a:rPr lang="en-GB" sz="2000" dirty="0" err="1"/>
              <a:t>UMa</a:t>
            </a:r>
            <a:r>
              <a:rPr lang="en-GB" sz="2000" dirty="0"/>
              <a:t>-AV</a:t>
            </a:r>
          </a:p>
          <a:p>
            <a:pPr lvl="1"/>
            <a:r>
              <a:rPr lang="en-US" sz="2000" dirty="0"/>
              <a:t>Increasing the ratio of aerial UEs in general leads to decreased downlink throughputs for terrestrial UEs</a:t>
            </a:r>
          </a:p>
          <a:p>
            <a:pPr lvl="2"/>
            <a:r>
              <a:rPr lang="en-US" sz="2000" dirty="0"/>
              <a:t>At 20% RU, compared to baseline Case 1</a:t>
            </a:r>
          </a:p>
          <a:p>
            <a:pPr lvl="3"/>
            <a:r>
              <a:rPr lang="en-US" dirty="0"/>
              <a:t>Source 1 shows [6.04%] mean throughput loss and [14.82%] five percentile throughput loss in Case 5</a:t>
            </a:r>
          </a:p>
          <a:p>
            <a:pPr lvl="2"/>
            <a:r>
              <a:rPr lang="en-US" sz="2000" dirty="0"/>
              <a:t>At 50% RU, compared to baseline Case 1</a:t>
            </a:r>
          </a:p>
          <a:p>
            <a:pPr lvl="3"/>
            <a:r>
              <a:rPr lang="en-US" dirty="0"/>
              <a:t>Source 1 shows [30.89%] mean throughput loss and [57.98%] five percentile throughput loss in Case 5</a:t>
            </a:r>
          </a:p>
          <a:p>
            <a:pPr lvl="3"/>
            <a:r>
              <a:rPr lang="en-US" dirty="0"/>
              <a:t>Source 2 shows [20.28%] fifty percentile throughput loss and [28.89%] five percentile throughput loss in Case 5</a:t>
            </a:r>
          </a:p>
        </p:txBody>
      </p:sp>
    </p:spTree>
    <p:extLst>
      <p:ext uri="{BB962C8B-B14F-4D97-AF65-F5344CB8AC3E}">
        <p14:creationId xmlns:p14="http://schemas.microsoft.com/office/powerpoint/2010/main" val="27318015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on </a:t>
            </a:r>
            <a:r>
              <a:rPr lang="en-GB" dirty="0"/>
              <a:t>baseline downlink throughput results</a:t>
            </a:r>
            <a:endParaRPr lang="en-US" dirty="0"/>
          </a:p>
        </p:txBody>
      </p:sp>
      <p:sp>
        <p:nvSpPr>
          <p:cNvPr id="3" name="Content Placeholder 2"/>
          <p:cNvSpPr>
            <a:spLocks noGrp="1"/>
          </p:cNvSpPr>
          <p:nvPr>
            <p:ph idx="1"/>
          </p:nvPr>
        </p:nvSpPr>
        <p:spPr>
          <a:xfrm>
            <a:off x="609600" y="1384177"/>
            <a:ext cx="10972800" cy="4853135"/>
          </a:xfrm>
        </p:spPr>
        <p:txBody>
          <a:bodyPr>
            <a:noAutofit/>
          </a:bodyPr>
          <a:lstStyle/>
          <a:p>
            <a:r>
              <a:rPr lang="en-GB" sz="2000" dirty="0"/>
              <a:t>Observations in </a:t>
            </a:r>
            <a:r>
              <a:rPr lang="en-GB" sz="2000" dirty="0" err="1"/>
              <a:t>UMa</a:t>
            </a:r>
            <a:r>
              <a:rPr lang="en-GB" sz="2000" dirty="0"/>
              <a:t>-AV (cont’d)</a:t>
            </a:r>
          </a:p>
          <a:p>
            <a:pPr lvl="1"/>
            <a:r>
              <a:rPr lang="en-US" sz="2000" dirty="0"/>
              <a:t>Increasing the ratio of aerial UEs in general leads to decreased downlink throughputs for aerial UEs</a:t>
            </a:r>
          </a:p>
          <a:p>
            <a:pPr lvl="2"/>
            <a:r>
              <a:rPr lang="en-US" sz="2000" dirty="0"/>
              <a:t>At 20% RU, compared to baseline Case 3</a:t>
            </a:r>
          </a:p>
          <a:p>
            <a:pPr lvl="3"/>
            <a:r>
              <a:rPr lang="en-US" dirty="0"/>
              <a:t>Source 1 shows [15.67%] mean throughput loss and [25.28%] five percentile throughput loss in Case 5</a:t>
            </a:r>
          </a:p>
          <a:p>
            <a:pPr lvl="3"/>
            <a:r>
              <a:rPr lang="en-US" dirty="0"/>
              <a:t>Source 2 shows [39.88%] fifty percentile throughput loss and [58.98%] five percentile throughput loss in Case 5 in Case 5</a:t>
            </a:r>
          </a:p>
          <a:p>
            <a:pPr lvl="2"/>
            <a:r>
              <a:rPr lang="en-US" sz="2000" dirty="0"/>
              <a:t>At 50% RU, compared to baseline Case 3</a:t>
            </a:r>
          </a:p>
          <a:p>
            <a:pPr lvl="3"/>
            <a:r>
              <a:rPr lang="en-US" dirty="0"/>
              <a:t>Source 1 shows [33.9%] mean throughput loss and [74.81%] five percentile throughput loss in Case 5</a:t>
            </a:r>
          </a:p>
          <a:p>
            <a:pPr lvl="3"/>
            <a:r>
              <a:rPr lang="en-US" dirty="0"/>
              <a:t>Source 2 shows [46.87%] fifty percentile throughput loss in Case 5</a:t>
            </a:r>
          </a:p>
          <a:p>
            <a:pPr lvl="1"/>
            <a:r>
              <a:rPr lang="en-US" sz="2000" dirty="0"/>
              <a:t>The degradation of downlink throughputs is more at higher resource utilization</a:t>
            </a:r>
          </a:p>
        </p:txBody>
      </p:sp>
    </p:spTree>
    <p:extLst>
      <p:ext uri="{BB962C8B-B14F-4D97-AF65-F5344CB8AC3E}">
        <p14:creationId xmlns:p14="http://schemas.microsoft.com/office/powerpoint/2010/main" val="1838852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on </a:t>
            </a:r>
            <a:r>
              <a:rPr lang="en-GB" dirty="0"/>
              <a:t>baseline downlink throughput results</a:t>
            </a:r>
            <a:endParaRPr lang="en-US" dirty="0"/>
          </a:p>
        </p:txBody>
      </p:sp>
      <p:sp>
        <p:nvSpPr>
          <p:cNvPr id="3" name="Content Placeholder 2"/>
          <p:cNvSpPr>
            <a:spLocks noGrp="1"/>
          </p:cNvSpPr>
          <p:nvPr>
            <p:ph idx="1"/>
          </p:nvPr>
        </p:nvSpPr>
        <p:spPr>
          <a:xfrm>
            <a:off x="609600" y="1384177"/>
            <a:ext cx="10972800" cy="4853135"/>
          </a:xfrm>
        </p:spPr>
        <p:txBody>
          <a:bodyPr>
            <a:noAutofit/>
          </a:bodyPr>
          <a:lstStyle/>
          <a:p>
            <a:r>
              <a:rPr lang="en-GB" sz="2000" dirty="0"/>
              <a:t>Conclusions in </a:t>
            </a:r>
            <a:r>
              <a:rPr lang="en-GB" sz="2000" dirty="0" err="1"/>
              <a:t>UMa</a:t>
            </a:r>
            <a:r>
              <a:rPr lang="en-GB" sz="2000" dirty="0"/>
              <a:t>-AV</a:t>
            </a:r>
          </a:p>
          <a:p>
            <a:pPr lvl="1"/>
            <a:r>
              <a:rPr lang="en-US" sz="2000" dirty="0"/>
              <a:t>Due to downlink interference from multiple cells received at aerial UEs, increasing the ratio of aerial UEs requires higher resource utilization level to deliver the same offered cell traffic. The increase in resource utilization level further decreases the spectral efficiency in the network, which in turn degrades downlink throughput performance of both aerial UEs and terrestrial UEs. The degradation of downlink throughputs is more at higher offered traffic loads.</a:t>
            </a:r>
          </a:p>
          <a:p>
            <a:pPr lvl="1"/>
            <a:endParaRPr lang="en-US" sz="2000" dirty="0"/>
          </a:p>
        </p:txBody>
      </p:sp>
    </p:spTree>
    <p:extLst>
      <p:ext uri="{BB962C8B-B14F-4D97-AF65-F5344CB8AC3E}">
        <p14:creationId xmlns:p14="http://schemas.microsoft.com/office/powerpoint/2010/main" val="1506351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 on </a:t>
            </a:r>
            <a:r>
              <a:rPr lang="en-GB" dirty="0"/>
              <a:t>baseline uplink throughput results</a:t>
            </a:r>
            <a:endParaRPr lang="en-US" dirty="0"/>
          </a:p>
        </p:txBody>
      </p:sp>
      <p:sp>
        <p:nvSpPr>
          <p:cNvPr id="3" name="Content Placeholder 2"/>
          <p:cNvSpPr>
            <a:spLocks noGrp="1"/>
          </p:cNvSpPr>
          <p:nvPr>
            <p:ph idx="1"/>
          </p:nvPr>
        </p:nvSpPr>
        <p:spPr>
          <a:xfrm>
            <a:off x="609600" y="1384177"/>
            <a:ext cx="10972800" cy="4853135"/>
          </a:xfrm>
        </p:spPr>
        <p:txBody>
          <a:bodyPr>
            <a:normAutofit/>
          </a:bodyPr>
          <a:lstStyle/>
          <a:p>
            <a:r>
              <a:rPr lang="en-GB" sz="2000" dirty="0"/>
              <a:t>Capture baseline uplink throughput results in the TR</a:t>
            </a:r>
          </a:p>
          <a:p>
            <a:pPr lvl="1"/>
            <a:r>
              <a:rPr lang="en-GB" sz="2000" dirty="0"/>
              <a:t>Source 1 (Ericsson): Appendix 3-1</a:t>
            </a:r>
          </a:p>
          <a:p>
            <a:pPr lvl="1"/>
            <a:r>
              <a:rPr lang="en-GB" sz="2000" dirty="0"/>
              <a:t>Source 2 (ZTE, </a:t>
            </a:r>
            <a:r>
              <a:rPr lang="en-GB" sz="2000" dirty="0" err="1"/>
              <a:t>Sanechips</a:t>
            </a:r>
            <a:r>
              <a:rPr lang="en-GB" sz="2000" dirty="0"/>
              <a:t>): Appendix 3-2</a:t>
            </a:r>
          </a:p>
          <a:p>
            <a:pPr lvl="1"/>
            <a:r>
              <a:rPr lang="en-GB" sz="2000" dirty="0"/>
              <a:t>Source 3 (Intel): Appendix 3-3</a:t>
            </a:r>
          </a:p>
          <a:p>
            <a:pPr lvl="1"/>
            <a:r>
              <a:rPr lang="en-GB" sz="2000" dirty="0"/>
              <a:t>Source 4 (DCM): Appendix 3-4</a:t>
            </a:r>
          </a:p>
          <a:p>
            <a:pPr lvl="3"/>
            <a:endParaRPr lang="en-US" dirty="0"/>
          </a:p>
        </p:txBody>
      </p:sp>
    </p:spTree>
    <p:extLst>
      <p:ext uri="{BB962C8B-B14F-4D97-AF65-F5344CB8AC3E}">
        <p14:creationId xmlns:p14="http://schemas.microsoft.com/office/powerpoint/2010/main" val="3199542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 on </a:t>
            </a:r>
            <a:r>
              <a:rPr lang="en-GB" dirty="0"/>
              <a:t>baseline uplink throughput results</a:t>
            </a:r>
            <a:endParaRPr lang="en-US" dirty="0"/>
          </a:p>
        </p:txBody>
      </p:sp>
      <p:sp>
        <p:nvSpPr>
          <p:cNvPr id="3" name="Content Placeholder 2"/>
          <p:cNvSpPr>
            <a:spLocks noGrp="1"/>
          </p:cNvSpPr>
          <p:nvPr>
            <p:ph idx="1"/>
          </p:nvPr>
        </p:nvSpPr>
        <p:spPr>
          <a:xfrm>
            <a:off x="609600" y="1384177"/>
            <a:ext cx="10972800" cy="4853135"/>
          </a:xfrm>
        </p:spPr>
        <p:txBody>
          <a:bodyPr>
            <a:normAutofit lnSpcReduction="10000"/>
          </a:bodyPr>
          <a:lstStyle/>
          <a:p>
            <a:r>
              <a:rPr lang="en-GB" sz="2000" dirty="0"/>
              <a:t>Observations in </a:t>
            </a:r>
            <a:r>
              <a:rPr lang="en-GB" sz="2000" dirty="0" err="1"/>
              <a:t>UMa</a:t>
            </a:r>
            <a:r>
              <a:rPr lang="en-GB" sz="2000" dirty="0"/>
              <a:t>-AV</a:t>
            </a:r>
          </a:p>
          <a:p>
            <a:pPr lvl="1"/>
            <a:r>
              <a:rPr lang="en-US" sz="2000" dirty="0"/>
              <a:t>Increasing the ratio of aerial UEs in general leads to decreased uplink throughputs for terrestrial UEs</a:t>
            </a:r>
          </a:p>
          <a:p>
            <a:pPr lvl="2"/>
            <a:r>
              <a:rPr lang="en-US" sz="2000" dirty="0"/>
              <a:t>At 20% RU, compared to baseline Case 1</a:t>
            </a:r>
          </a:p>
          <a:p>
            <a:pPr lvl="3"/>
            <a:r>
              <a:rPr lang="en-US" dirty="0"/>
              <a:t>Source 1 shows [8.14%] mean throughput loss and [15.18%] five percentile throughput loss in Case 5</a:t>
            </a:r>
          </a:p>
          <a:p>
            <a:pPr lvl="3"/>
            <a:r>
              <a:rPr lang="en-US" dirty="0"/>
              <a:t>Source 2 shows [56.17%] fifty percentile throughput loss and [45.30%] five percentile throughput loss in Case 5</a:t>
            </a:r>
          </a:p>
          <a:p>
            <a:pPr lvl="3"/>
            <a:r>
              <a:rPr lang="en-US" dirty="0"/>
              <a:t>Source 4 shows [18%] mean throughput loss and [20%] five percentile throughput loss in Case 5</a:t>
            </a:r>
          </a:p>
          <a:p>
            <a:pPr lvl="2"/>
            <a:r>
              <a:rPr lang="en-US" sz="2000" dirty="0"/>
              <a:t>At 50% RU, compared to baseline Case 1</a:t>
            </a:r>
          </a:p>
          <a:p>
            <a:pPr lvl="3"/>
            <a:r>
              <a:rPr lang="en-US" dirty="0"/>
              <a:t>Source 1 shows [22.27%] mean throughput loss and [42.40%] five percentile throughput loss in Case 5</a:t>
            </a:r>
          </a:p>
          <a:p>
            <a:pPr lvl="3"/>
            <a:r>
              <a:rPr lang="en-US" dirty="0"/>
              <a:t>Source 2 shows [32.30%] fifty percentile throughput loss and [19.89%] five percentile throughput loss in Case 5</a:t>
            </a:r>
          </a:p>
          <a:p>
            <a:pPr lvl="3"/>
            <a:endParaRPr lang="en-US" dirty="0"/>
          </a:p>
        </p:txBody>
      </p:sp>
    </p:spTree>
    <p:extLst>
      <p:ext uri="{BB962C8B-B14F-4D97-AF65-F5344CB8AC3E}">
        <p14:creationId xmlns:p14="http://schemas.microsoft.com/office/powerpoint/2010/main" val="4166052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Proposal on </a:t>
            </a:r>
            <a:r>
              <a:rPr lang="en-GB" dirty="0"/>
              <a:t>baseline uplink throughput results</a:t>
            </a:r>
            <a:endParaRPr lang="en-US" dirty="0"/>
          </a:p>
        </p:txBody>
      </p:sp>
      <p:sp>
        <p:nvSpPr>
          <p:cNvPr id="3" name="Content Placeholder 2"/>
          <p:cNvSpPr>
            <a:spLocks noGrp="1"/>
          </p:cNvSpPr>
          <p:nvPr>
            <p:ph idx="1"/>
          </p:nvPr>
        </p:nvSpPr>
        <p:spPr>
          <a:xfrm>
            <a:off x="609600" y="1384177"/>
            <a:ext cx="10972800" cy="4853135"/>
          </a:xfrm>
        </p:spPr>
        <p:txBody>
          <a:bodyPr>
            <a:normAutofit/>
          </a:bodyPr>
          <a:lstStyle/>
          <a:p>
            <a:r>
              <a:rPr lang="en-GB" sz="2000" dirty="0"/>
              <a:t>Observations in </a:t>
            </a:r>
            <a:r>
              <a:rPr lang="en-GB" sz="2000" dirty="0" err="1"/>
              <a:t>UMa</a:t>
            </a:r>
            <a:r>
              <a:rPr lang="en-GB" sz="2000" dirty="0"/>
              <a:t>-AV</a:t>
            </a:r>
          </a:p>
          <a:p>
            <a:pPr lvl="1"/>
            <a:r>
              <a:rPr lang="en-US" sz="2000" dirty="0"/>
              <a:t>Increasing the ratio of aerial UEs in general leads to decreased uplink throughputs for aerial UEs</a:t>
            </a:r>
          </a:p>
          <a:p>
            <a:pPr lvl="2"/>
            <a:r>
              <a:rPr lang="en-US" sz="2000" dirty="0"/>
              <a:t>At 20% RU, compared to baseline Case 3</a:t>
            </a:r>
          </a:p>
          <a:p>
            <a:pPr lvl="3"/>
            <a:r>
              <a:rPr lang="en-US" dirty="0"/>
              <a:t>Source 1 shows [7.37%] mean throughput loss and [24.28%] five percentile throughput loss in Case 5</a:t>
            </a:r>
          </a:p>
          <a:p>
            <a:pPr lvl="3"/>
            <a:r>
              <a:rPr lang="en-US" dirty="0"/>
              <a:t>Source 2 shows [67.63%] fifty percentile throughput loss and [71.37%] five percentile throughput loss in Case 5</a:t>
            </a:r>
          </a:p>
          <a:p>
            <a:pPr lvl="2"/>
            <a:r>
              <a:rPr lang="en-US" sz="2000" dirty="0"/>
              <a:t>At 50% RU, compared to baseline Case 3</a:t>
            </a:r>
          </a:p>
          <a:p>
            <a:pPr lvl="3"/>
            <a:r>
              <a:rPr lang="en-US" dirty="0"/>
              <a:t>Source 1 shows [16.85%] mean throughput loss and [38.15%] five percentile throughput loss in Case 5</a:t>
            </a:r>
          </a:p>
          <a:p>
            <a:pPr lvl="3"/>
            <a:r>
              <a:rPr lang="en-US" dirty="0"/>
              <a:t>Source 2 shows [82.95%] fifty percentile throughput loss and [75.50%] five percentile throughput loss in Case 5</a:t>
            </a:r>
          </a:p>
          <a:p>
            <a:pPr lvl="2"/>
            <a:endParaRPr lang="en-US" dirty="0"/>
          </a:p>
          <a:p>
            <a:pPr lvl="3"/>
            <a:endParaRPr lang="en-US" dirty="0"/>
          </a:p>
        </p:txBody>
      </p:sp>
    </p:spTree>
    <p:extLst>
      <p:ext uri="{BB962C8B-B14F-4D97-AF65-F5344CB8AC3E}">
        <p14:creationId xmlns:p14="http://schemas.microsoft.com/office/powerpoint/2010/main" val="3864521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14761</TotalTime>
  <Words>1721</Words>
  <Application>Microsoft Office PowerPoint</Application>
  <PresentationFormat>Widescreen</PresentationFormat>
  <Paragraphs>451</Paragraphs>
  <Slides>18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CG Times (WN)</vt:lpstr>
      <vt:lpstr>Malgun Gothic</vt:lpstr>
      <vt:lpstr>MS Mincho</vt:lpstr>
      <vt:lpstr>ＭＳ Ｐゴシック</vt:lpstr>
      <vt:lpstr>SimSun</vt:lpstr>
      <vt:lpstr>Arial</vt:lpstr>
      <vt:lpstr>Calibri</vt:lpstr>
      <vt:lpstr>Times New Roman</vt:lpstr>
      <vt:lpstr>Office Theme</vt:lpstr>
      <vt:lpstr>WF on baseline results</vt:lpstr>
      <vt:lpstr>Background</vt:lpstr>
      <vt:lpstr>Proposal on geometry results</vt:lpstr>
      <vt:lpstr>Proposal on baseline downlink throughput results</vt:lpstr>
      <vt:lpstr>Proposal on baseline downlink throughput results</vt:lpstr>
      <vt:lpstr>Proposal on baseline downlink throughput results</vt:lpstr>
      <vt:lpstr>Proposal on baseline uplink throughput results</vt:lpstr>
      <vt:lpstr>Proposal on baseline uplink throughput results</vt:lpstr>
      <vt:lpstr>Proposal on baseline uplink throughput results</vt:lpstr>
      <vt:lpstr>Proposal on baseline uplink throughput results</vt:lpstr>
      <vt:lpstr>Appendix 1-1: Updated geometry results (Source: ZTE, Sanechips)</vt:lpstr>
      <vt:lpstr>Appendix 2-1: Downlink baseline throughput  (Source 1: Ericsson)</vt:lpstr>
      <vt:lpstr>Appendix 2-2: Downlink baseline throughput  (Source 2: ZTE, Sanechips)</vt:lpstr>
      <vt:lpstr>Appendix 2-3: Downlink baseline throughput  (Source 3: Intel)</vt:lpstr>
      <vt:lpstr>Appendix 3-1: Uplink baseline throughput  (Source 1: Ericsson)</vt:lpstr>
      <vt:lpstr>Appendix 3-2: Uplink baseline throughput  (Source 2: ZTE, Sanechips)</vt:lpstr>
      <vt:lpstr>Appendix 3-3: Uplink baseline throughput  (Source 3: Intel)</vt:lpstr>
      <vt:lpstr>Appendix 3-3: Uplink baseline throughput  (Source 4: DCM)</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1663</cp:revision>
  <dcterms:created xsi:type="dcterms:W3CDTF">2015-04-22T00:12:23Z</dcterms:created>
  <dcterms:modified xsi:type="dcterms:W3CDTF">2017-10-10T06:15:39Z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