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  <p:sldId id="264" r:id="rId4"/>
    <p:sldId id="263" r:id="rId5"/>
    <p:sldId id="265" r:id="rId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71C2B-F91F-42D1-9B2E-C07F1C24798B}" type="datetimeFigureOut">
              <a:rPr lang="en-GB" altLang="zh-CN"/>
              <a:pPr>
                <a:defRPr/>
              </a:pPr>
              <a:t>19/05/2017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3F19E-84B4-479D-B877-E504F13FA36D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4262915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9ECC3-FA13-44FF-8236-E155306C98A6}" type="datetimeFigureOut">
              <a:rPr lang="en-GB" altLang="zh-CN"/>
              <a:pPr>
                <a:defRPr/>
              </a:pPr>
              <a:t>19/05/2017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7F96F-7374-45B4-AC09-19D19896CD19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4275698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B21FD4-A638-4865-A537-C4683D9435DE}" type="datetimeFigureOut">
              <a:rPr lang="en-GB" altLang="zh-CN"/>
              <a:pPr>
                <a:defRPr/>
              </a:pPr>
              <a:t>19/05/2017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70817-E8EF-477D-BC09-A0B120C8D292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215240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BD9D0-8013-413D-884D-1B1BAFB6A517}" type="datetimeFigureOut">
              <a:rPr lang="en-GB" altLang="zh-CN"/>
              <a:pPr>
                <a:defRPr/>
              </a:pPr>
              <a:t>19/05/2017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3366D-6487-42E5-9DB9-06961E7A60C7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052795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CAD3A-35CC-4AD2-9056-EF69AD27931D}" type="datetimeFigureOut">
              <a:rPr lang="en-GB" altLang="zh-CN"/>
              <a:pPr>
                <a:defRPr/>
              </a:pPr>
              <a:t>19/05/2017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E3DFD-6ADE-4EB3-8D82-4399334FE5C4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281208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D00F2-0F42-496C-A201-5EB6FEE53DE2}" type="datetimeFigureOut">
              <a:rPr lang="en-GB" altLang="zh-CN"/>
              <a:pPr>
                <a:defRPr/>
              </a:pPr>
              <a:t>19/05/2017</a:t>
            </a:fld>
            <a:endParaRPr lang="en-GB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EC0EC-0E80-4AE5-9ED7-9D1CB4EDA97F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354536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74BB4-CD00-4B7F-BE19-3DD9692B7449}" type="datetimeFigureOut">
              <a:rPr lang="en-GB" altLang="zh-CN"/>
              <a:pPr>
                <a:defRPr/>
              </a:pPr>
              <a:t>19/05/2017</a:t>
            </a:fld>
            <a:endParaRPr lang="en-GB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02079-3991-4D0F-9D08-C3E03E9C2BA2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059752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245D7-B9E5-4647-917C-B5E84E5649E8}" type="datetimeFigureOut">
              <a:rPr lang="en-GB" altLang="zh-CN"/>
              <a:pPr>
                <a:defRPr/>
              </a:pPr>
              <a:t>19/05/2017</a:t>
            </a:fld>
            <a:endParaRPr lang="en-GB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3A6DD-FFFE-4C66-8706-57EC7F844D8B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79156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4FC43-2468-4BA4-827F-A61A09A897B0}" type="datetimeFigureOut">
              <a:rPr lang="en-GB" altLang="zh-CN"/>
              <a:pPr>
                <a:defRPr/>
              </a:pPr>
              <a:t>19/05/2017</a:t>
            </a:fld>
            <a:endParaRPr lang="en-GB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E7633-A212-4BDC-8DA3-D57D533D8E05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964900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D729F-6EC0-4345-BE4D-50CFA1122996}" type="datetimeFigureOut">
              <a:rPr lang="en-GB" altLang="zh-CN"/>
              <a:pPr>
                <a:defRPr/>
              </a:pPr>
              <a:t>19/05/2017</a:t>
            </a:fld>
            <a:endParaRPr lang="en-GB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88634-B31E-460B-B107-7BFB1405DE37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121818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2F0C1-B550-4F8A-B87B-A742527C1F09}" type="datetimeFigureOut">
              <a:rPr lang="en-GB" altLang="zh-CN"/>
              <a:pPr>
                <a:defRPr/>
              </a:pPr>
              <a:t>19/05/2017</a:t>
            </a:fld>
            <a:endParaRPr lang="en-GB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AC57C-294D-4BD4-83BD-63E948FF941F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801846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  <a:endParaRPr lang="en-GB" altLang="zh-CN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GB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39C4B82-B12A-488E-8CA8-7B810FB160B2}" type="datetimeFigureOut">
              <a:rPr lang="en-GB" altLang="zh-CN"/>
              <a:pPr>
                <a:defRPr/>
              </a:pPr>
              <a:t>19/05/2017</a:t>
            </a:fld>
            <a:endParaRPr lang="en-GB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367E032-4E74-47A5-B331-11D7DF2093EE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fi-FI" altLang="zh-CN">
                <a:ea typeface="宋体" panose="02010600030101010101" pitchFamily="2" charset="-122"/>
              </a:rPr>
              <a:t>Way Forward on Spectral Utilization </a:t>
            </a:r>
            <a:endParaRPr lang="en-GB" altLang="zh-CN">
              <a:ea typeface="宋体" panose="02010600030101010101" pitchFamily="2" charset="-122"/>
            </a:endParaRPr>
          </a:p>
        </p:txBody>
      </p:sp>
      <p:sp>
        <p:nvSpPr>
          <p:cNvPr id="2051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zh-CN" dirty="0">
                <a:ea typeface="宋体" panose="02010600030101010101" pitchFamily="2" charset="-122"/>
              </a:rPr>
              <a:t>Huawei, Qualcomm </a:t>
            </a: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557213" y="365125"/>
            <a:ext cx="94179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zh-CN" sz="1800" b="1" dirty="0"/>
              <a:t>3GPP TSG-RAN WG4#83						R4-1706060 	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zh-CN" sz="1800" b="1" dirty="0"/>
              <a:t>Hangzhou, CHINA, 15 - 19 May, 2017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zh-CN" sz="1800" b="1" dirty="0"/>
              <a:t>Agenda: 10.3.3</a:t>
            </a:r>
            <a:endParaRPr lang="en-GB" altLang="zh-CN" sz="1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5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120438" cy="1325563"/>
          </a:xfrm>
        </p:spPr>
        <p:txBody>
          <a:bodyPr/>
          <a:lstStyle/>
          <a:p>
            <a:pPr eaLnBrk="1" hangingPunct="1"/>
            <a:r>
              <a:rPr lang="fi-FI" altLang="zh-CN" sz="3600">
                <a:ea typeface="宋体" panose="02010600030101010101" pitchFamily="2" charset="-122"/>
              </a:rPr>
              <a:t>WF on spectral utilization(forward compatibility)</a:t>
            </a:r>
            <a:endParaRPr lang="en-GB" altLang="zh-CN" sz="36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075" name="Content Placeholder 6"/>
          <p:cNvSpPr>
            <a:spLocks noGrp="1"/>
          </p:cNvSpPr>
          <p:nvPr>
            <p:ph sz="half" idx="1"/>
          </p:nvPr>
        </p:nvSpPr>
        <p:spPr>
          <a:xfrm>
            <a:off x="838200" y="1557338"/>
            <a:ext cx="11120438" cy="4276725"/>
          </a:xfrm>
        </p:spPr>
        <p:txBody>
          <a:bodyPr/>
          <a:lstStyle/>
          <a:p>
            <a:pPr marL="228600" lvl="1" eaLnBrk="1" hangingPunct="1">
              <a:spcBef>
                <a:spcPts val="1000"/>
              </a:spcBef>
            </a:pPr>
            <a:r>
              <a:rPr lang="en-US" altLang="zh-CN" dirty="0">
                <a:cs typeface="Calibri" panose="020F0502020204030204" pitchFamily="34" charset="0"/>
              </a:rPr>
              <a:t>The following agreements assume continuous operation of a single numerology. Multi numerology is FFS</a:t>
            </a:r>
          </a:p>
          <a:p>
            <a:pPr marL="228600" lvl="1" eaLnBrk="1" hangingPunct="1">
              <a:spcBef>
                <a:spcPts val="1000"/>
              </a:spcBef>
            </a:pPr>
            <a:r>
              <a:rPr lang="en-US" altLang="zh-CN" dirty="0">
                <a:cs typeface="Calibri" panose="020F0502020204030204" pitchFamily="34" charset="0"/>
              </a:rPr>
              <a:t>RAN4 defines a single set spectrum utilization values in Rel-15 for </a:t>
            </a:r>
          </a:p>
          <a:p>
            <a:pPr marL="800100" lvl="2" indent="-342900" eaLnBrk="1" hangingPunct="1">
              <a:spcBef>
                <a:spcPts val="1000"/>
              </a:spcBef>
              <a:buFont typeface="Calibri" panose="020F0502020204030204" pitchFamily="34" charset="0"/>
              <a:buChar char="-"/>
            </a:pPr>
            <a:r>
              <a:rPr lang="en-US" altLang="zh-CN" dirty="0">
                <a:cs typeface="Calibri" panose="020F0502020204030204" pitchFamily="34" charset="0"/>
              </a:rPr>
              <a:t>Both UL and DL</a:t>
            </a:r>
          </a:p>
          <a:p>
            <a:pPr marL="228600" lvl="1" eaLnBrk="1" hangingPunct="1">
              <a:spcBef>
                <a:spcPts val="1000"/>
              </a:spcBef>
            </a:pPr>
            <a:r>
              <a:rPr lang="en-US" altLang="zh-CN" dirty="0">
                <a:cs typeface="Calibri" panose="020F0502020204030204" pitchFamily="34" charset="0"/>
              </a:rPr>
              <a:t>More details are given in the following slides on what forward compatibility entails. </a:t>
            </a:r>
          </a:p>
          <a:p>
            <a:pPr marL="0" indent="0" eaLnBrk="1" hangingPunct="1">
              <a:buFont typeface="Arial" panose="020B0604020202020204" pitchFamily="34" charset="0"/>
              <a:buNone/>
            </a:pPr>
            <a:endParaRPr lang="fi-FI" altLang="zh-CN" sz="2400" dirty="0"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5"/>
          <p:cNvSpPr>
            <a:spLocks noGrp="1"/>
          </p:cNvSpPr>
          <p:nvPr>
            <p:ph type="title"/>
          </p:nvPr>
        </p:nvSpPr>
        <p:spPr>
          <a:xfrm>
            <a:off x="838200" y="161925"/>
            <a:ext cx="11120438" cy="1325563"/>
          </a:xfrm>
        </p:spPr>
        <p:txBody>
          <a:bodyPr/>
          <a:lstStyle/>
          <a:p>
            <a:pPr eaLnBrk="1" hangingPunct="1"/>
            <a:r>
              <a:rPr lang="fi-FI" altLang="zh-CN" sz="3600">
                <a:ea typeface="宋体" panose="02010600030101010101" pitchFamily="2" charset="-122"/>
              </a:rPr>
              <a:t>WF on spectral utilization(forward compatibility)</a:t>
            </a:r>
            <a:endParaRPr lang="en-GB" altLang="zh-CN" sz="36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4099" name="组合 54"/>
          <p:cNvGrpSpPr>
            <a:grpSpLocks/>
          </p:cNvGrpSpPr>
          <p:nvPr/>
        </p:nvGrpSpPr>
        <p:grpSpPr bwMode="auto">
          <a:xfrm>
            <a:off x="2808288" y="2073275"/>
            <a:ext cx="5980112" cy="2613025"/>
            <a:chOff x="2396932" y="3041792"/>
            <a:chExt cx="5281745" cy="2613780"/>
          </a:xfrm>
        </p:grpSpPr>
        <p:grpSp>
          <p:nvGrpSpPr>
            <p:cNvPr id="4105" name="组合 4"/>
            <p:cNvGrpSpPr>
              <a:grpSpLocks/>
            </p:cNvGrpSpPr>
            <p:nvPr/>
          </p:nvGrpSpPr>
          <p:grpSpPr bwMode="auto">
            <a:xfrm>
              <a:off x="2396932" y="3243199"/>
              <a:ext cx="5228980" cy="1038819"/>
              <a:chOff x="0" y="0"/>
              <a:chExt cx="2522710" cy="493133"/>
            </a:xfrm>
          </p:grpSpPr>
          <p:sp>
            <p:nvSpPr>
              <p:cNvPr id="39" name="文本框 14"/>
              <p:cNvSpPr txBox="1"/>
              <p:nvPr/>
            </p:nvSpPr>
            <p:spPr>
              <a:xfrm>
                <a:off x="1298097" y="60430"/>
                <a:ext cx="420072" cy="297002"/>
              </a:xfrm>
              <a:prstGeom prst="rect">
                <a:avLst/>
              </a:prstGeom>
              <a:solidFill>
                <a:sysClr val="window" lastClr="FFFFFF"/>
              </a:solidFill>
              <a:ln w="6350">
                <a:noFill/>
              </a:ln>
              <a:effectLst/>
            </p:spPr>
            <p:txBody>
              <a:bodyPr wrap="none"/>
              <a:lstStyle/>
              <a:p>
                <a:pPr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kern="1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X%</a:t>
                </a:r>
                <a:endParaRPr lang="zh-CN" sz="1600" kern="1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140" name="组合 39"/>
              <p:cNvGrpSpPr>
                <a:grpSpLocks/>
              </p:cNvGrpSpPr>
              <p:nvPr/>
            </p:nvGrpSpPr>
            <p:grpSpPr bwMode="auto">
              <a:xfrm>
                <a:off x="0" y="0"/>
                <a:ext cx="2522710" cy="493133"/>
                <a:chOff x="0" y="0"/>
                <a:chExt cx="2522710" cy="493133"/>
              </a:xfrm>
            </p:grpSpPr>
            <p:sp>
              <p:nvSpPr>
                <p:cNvPr id="41" name="文本框 12"/>
                <p:cNvSpPr txBox="1"/>
                <p:nvPr/>
              </p:nvSpPr>
              <p:spPr>
                <a:xfrm>
                  <a:off x="2057068" y="196870"/>
                  <a:ext cx="465394" cy="296249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wrap="none"/>
                <a:lstStyle/>
                <a:p>
                  <a:pPr algn="just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600" kern="100" dirty="0"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Freq.</a:t>
                  </a:r>
                  <a:endParaRPr lang="zh-CN" sz="1600" kern="100" dirty="0"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4142" name="组合 4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2054431" cy="356736"/>
                  <a:chOff x="0" y="0"/>
                  <a:chExt cx="2054431" cy="356736"/>
                </a:xfrm>
              </p:grpSpPr>
              <p:sp>
                <p:nvSpPr>
                  <p:cNvPr id="43" name="文本框 13"/>
                  <p:cNvSpPr txBox="1"/>
                  <p:nvPr/>
                </p:nvSpPr>
                <p:spPr>
                  <a:xfrm>
                    <a:off x="407896" y="60430"/>
                    <a:ext cx="420072" cy="296248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6350">
                    <a:noFill/>
                  </a:ln>
                  <a:effectLst/>
                </p:spPr>
                <p:txBody>
                  <a:bodyPr wrap="none"/>
                  <a:lstStyle/>
                  <a:p>
                    <a:pPr algn="just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600" kern="100" dirty="0">
                        <a:latin typeface="Calibri" panose="020F0502020204030204" pitchFamily="34" charset="0"/>
                        <a:cs typeface="Times New Roman" panose="02020603050405020304" pitchFamily="18" charset="0"/>
                      </a:rPr>
                      <a:t>X% </a:t>
                    </a:r>
                    <a:endParaRPr lang="zh-CN" sz="1600" kern="100" dirty="0">
                      <a:latin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44" name="直接连接符 43"/>
                  <p:cNvCxnSpPr/>
                  <p:nvPr/>
                </p:nvCxnSpPr>
                <p:spPr>
                  <a:xfrm>
                    <a:off x="0" y="273006"/>
                    <a:ext cx="2054362" cy="0"/>
                  </a:xfrm>
                  <a:prstGeom prst="line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4145" name="组合 44"/>
                  <p:cNvGrpSpPr>
                    <a:grpSpLocks/>
                  </p:cNvGrpSpPr>
                  <p:nvPr/>
                </p:nvGrpSpPr>
                <p:grpSpPr bwMode="auto">
                  <a:xfrm>
                    <a:off x="95003" y="5937"/>
                    <a:ext cx="897198" cy="279071"/>
                    <a:chOff x="0" y="0"/>
                    <a:chExt cx="897198" cy="279071"/>
                  </a:xfrm>
                </p:grpSpPr>
                <p:cxnSp>
                  <p:nvCxnSpPr>
                    <p:cNvPr id="50" name="直接连接符 49"/>
                    <p:cNvCxnSpPr/>
                    <p:nvPr/>
                  </p:nvCxnSpPr>
                  <p:spPr>
                    <a:xfrm>
                      <a:off x="106577" y="219"/>
                      <a:ext cx="695385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" name="直接连接符 50"/>
                    <p:cNvCxnSpPr/>
                    <p:nvPr/>
                  </p:nvCxnSpPr>
                  <p:spPr>
                    <a:xfrm flipH="1">
                      <a:off x="-301" y="6249"/>
                      <a:ext cx="100790" cy="27288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52" name="直接连接符 51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807522" y="5938"/>
                      <a:ext cx="89676" cy="261257"/>
                    </a:xfrm>
                    <a:prstGeom prst="line">
                      <a:avLst/>
                    </a:prstGeom>
                    <a:noFill/>
                    <a:ln w="6350" algn="ctr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4146" name="组合 45"/>
                  <p:cNvGrpSpPr>
                    <a:grpSpLocks/>
                  </p:cNvGrpSpPr>
                  <p:nvPr/>
                </p:nvGrpSpPr>
                <p:grpSpPr bwMode="auto">
                  <a:xfrm>
                    <a:off x="997527" y="0"/>
                    <a:ext cx="866899" cy="279071"/>
                    <a:chOff x="0" y="0"/>
                    <a:chExt cx="866899" cy="279071"/>
                  </a:xfrm>
                </p:grpSpPr>
                <p:cxnSp>
                  <p:nvCxnSpPr>
                    <p:cNvPr id="4147" name="直接连接符 46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06878" y="0"/>
                      <a:ext cx="694706" cy="0"/>
                    </a:xfrm>
                    <a:prstGeom prst="line">
                      <a:avLst/>
                    </a:prstGeom>
                    <a:noFill/>
                    <a:ln w="6350" algn="ctr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4148" name="直接连接符 47"/>
                    <p:cNvCxnSpPr>
                      <a:cxnSpLocks noChangeShapeType="1"/>
                    </p:cNvCxnSpPr>
                    <p:nvPr/>
                  </p:nvCxnSpPr>
                  <p:spPr bwMode="auto">
                    <a:xfrm flipH="1">
                      <a:off x="0" y="5938"/>
                      <a:ext cx="100940" cy="273133"/>
                    </a:xfrm>
                    <a:prstGeom prst="line">
                      <a:avLst/>
                    </a:prstGeom>
                    <a:noFill/>
                    <a:ln w="6350" algn="ctr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4149" name="直接连接符 48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806479" y="5924"/>
                      <a:ext cx="60420" cy="267208"/>
                    </a:xfrm>
                    <a:prstGeom prst="line">
                      <a:avLst/>
                    </a:prstGeom>
                    <a:noFill/>
                    <a:ln w="6350" algn="ctr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</p:grpSp>
          </p:grpSp>
        </p:grpSp>
        <p:grpSp>
          <p:nvGrpSpPr>
            <p:cNvPr id="4106" name="组合 7"/>
            <p:cNvGrpSpPr>
              <a:grpSpLocks/>
            </p:cNvGrpSpPr>
            <p:nvPr/>
          </p:nvGrpSpPr>
          <p:grpSpPr bwMode="auto">
            <a:xfrm>
              <a:off x="2421062" y="3932621"/>
              <a:ext cx="5257615" cy="1036038"/>
              <a:chOff x="0" y="0"/>
              <a:chExt cx="2536429" cy="491686"/>
            </a:xfrm>
          </p:grpSpPr>
          <p:sp>
            <p:nvSpPr>
              <p:cNvPr id="25" name="文本框 30"/>
              <p:cNvSpPr txBox="1"/>
              <p:nvPr/>
            </p:nvSpPr>
            <p:spPr>
              <a:xfrm>
                <a:off x="1305346" y="68587"/>
                <a:ext cx="420056" cy="296172"/>
              </a:xfrm>
              <a:prstGeom prst="rect">
                <a:avLst/>
              </a:prstGeom>
              <a:solidFill>
                <a:sysClr val="window" lastClr="FFFFFF"/>
              </a:solidFill>
              <a:ln w="6350">
                <a:noFill/>
              </a:ln>
              <a:effectLst/>
            </p:spPr>
            <p:txBody>
              <a:bodyPr wrap="none"/>
              <a:lstStyle/>
              <a:p>
                <a:pPr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kern="1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Y%</a:t>
                </a:r>
                <a:endParaRPr lang="zh-CN" sz="1600" kern="1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126" name="组合 25"/>
              <p:cNvGrpSpPr>
                <a:grpSpLocks/>
              </p:cNvGrpSpPr>
              <p:nvPr/>
            </p:nvGrpSpPr>
            <p:grpSpPr bwMode="auto">
              <a:xfrm>
                <a:off x="0" y="0"/>
                <a:ext cx="2536429" cy="491686"/>
                <a:chOff x="0" y="5937"/>
                <a:chExt cx="2536527" cy="492437"/>
              </a:xfrm>
            </p:grpSpPr>
            <p:sp>
              <p:nvSpPr>
                <p:cNvPr id="27" name="文本框 18"/>
                <p:cNvSpPr txBox="1"/>
                <p:nvPr/>
              </p:nvSpPr>
              <p:spPr>
                <a:xfrm>
                  <a:off x="2071133" y="201430"/>
                  <a:ext cx="465394" cy="296624"/>
                </a:xfrm>
                <a:prstGeom prst="rect">
                  <a:avLst/>
                </a:prstGeom>
                <a:solidFill>
                  <a:sysClr val="window" lastClr="FFFFFF"/>
                </a:solidFill>
                <a:ln w="6350">
                  <a:noFill/>
                </a:ln>
                <a:effectLst/>
              </p:spPr>
              <p:txBody>
                <a:bodyPr wrap="none"/>
                <a:lstStyle/>
                <a:p>
                  <a:pPr algn="just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600" kern="100" dirty="0">
                      <a:latin typeface="Calibri" panose="020F0502020204030204" pitchFamily="34" charset="0"/>
                      <a:cs typeface="Times New Roman" panose="02020603050405020304" pitchFamily="18" charset="0"/>
                    </a:rPr>
                    <a:t>Freq.</a:t>
                  </a:r>
                  <a:endParaRPr lang="zh-CN" sz="1600" kern="100" dirty="0">
                    <a:latin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4128" name="组合 27"/>
                <p:cNvGrpSpPr>
                  <a:grpSpLocks/>
                </p:cNvGrpSpPr>
                <p:nvPr/>
              </p:nvGrpSpPr>
              <p:grpSpPr bwMode="auto">
                <a:xfrm>
                  <a:off x="0" y="5937"/>
                  <a:ext cx="2054431" cy="357742"/>
                  <a:chOff x="0" y="5937"/>
                  <a:chExt cx="2054431" cy="357742"/>
                </a:xfrm>
              </p:grpSpPr>
              <p:sp>
                <p:nvSpPr>
                  <p:cNvPr id="29" name="文本框 20"/>
                  <p:cNvSpPr txBox="1"/>
                  <p:nvPr/>
                </p:nvSpPr>
                <p:spPr>
                  <a:xfrm>
                    <a:off x="413842" y="67081"/>
                    <a:ext cx="420073" cy="295115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6350">
                    <a:noFill/>
                  </a:ln>
                  <a:effectLst/>
                </p:spPr>
                <p:txBody>
                  <a:bodyPr wrap="none"/>
                  <a:lstStyle/>
                  <a:p>
                    <a:pPr algn="just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600" kern="100" dirty="0">
                        <a:latin typeface="Calibri" panose="020F0502020204030204" pitchFamily="34" charset="0"/>
                        <a:cs typeface="Times New Roman" panose="02020603050405020304" pitchFamily="18" charset="0"/>
                      </a:rPr>
                      <a:t>X%</a:t>
                    </a:r>
                    <a:endParaRPr lang="zh-CN" sz="1600" kern="100" dirty="0">
                      <a:latin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4130" name="直接连接符 29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0" y="273132"/>
                    <a:ext cx="2054431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miter lim="800000"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grpSp>
                <p:nvGrpSpPr>
                  <p:cNvPr id="4131" name="组合 30"/>
                  <p:cNvGrpSpPr>
                    <a:grpSpLocks/>
                  </p:cNvGrpSpPr>
                  <p:nvPr/>
                </p:nvGrpSpPr>
                <p:grpSpPr bwMode="auto">
                  <a:xfrm>
                    <a:off x="95003" y="5937"/>
                    <a:ext cx="897198" cy="279071"/>
                    <a:chOff x="0" y="0"/>
                    <a:chExt cx="897198" cy="279071"/>
                  </a:xfrm>
                </p:grpSpPr>
                <p:cxnSp>
                  <p:nvCxnSpPr>
                    <p:cNvPr id="4136" name="直接连接符 35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06878" y="0"/>
                      <a:ext cx="694706" cy="0"/>
                    </a:xfrm>
                    <a:prstGeom prst="line">
                      <a:avLst/>
                    </a:prstGeom>
                    <a:noFill/>
                    <a:ln w="6350" algn="ctr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4137" name="直接连接符 36"/>
                    <p:cNvCxnSpPr>
                      <a:cxnSpLocks noChangeShapeType="1"/>
                    </p:cNvCxnSpPr>
                    <p:nvPr/>
                  </p:nvCxnSpPr>
                  <p:spPr bwMode="auto">
                    <a:xfrm flipH="1">
                      <a:off x="0" y="5938"/>
                      <a:ext cx="100940" cy="273133"/>
                    </a:xfrm>
                    <a:prstGeom prst="line">
                      <a:avLst/>
                    </a:prstGeom>
                    <a:noFill/>
                    <a:ln w="6350" algn="ctr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4138" name="直接连接符 37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807522" y="5938"/>
                      <a:ext cx="89676" cy="261257"/>
                    </a:xfrm>
                    <a:prstGeom prst="line">
                      <a:avLst/>
                    </a:prstGeom>
                    <a:noFill/>
                    <a:ln w="6350" algn="ctr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4132" name="组合 31"/>
                  <p:cNvGrpSpPr>
                    <a:grpSpLocks/>
                  </p:cNvGrpSpPr>
                  <p:nvPr/>
                </p:nvGrpSpPr>
                <p:grpSpPr bwMode="auto">
                  <a:xfrm>
                    <a:off x="997491" y="11874"/>
                    <a:ext cx="866935" cy="266550"/>
                    <a:chOff x="-36" y="11874"/>
                    <a:chExt cx="866935" cy="266550"/>
                  </a:xfrm>
                </p:grpSpPr>
                <p:cxnSp>
                  <p:nvCxnSpPr>
                    <p:cNvPr id="4133" name="直接连接符 32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35665" y="11874"/>
                      <a:ext cx="813491" cy="5"/>
                    </a:xfrm>
                    <a:prstGeom prst="line">
                      <a:avLst/>
                    </a:prstGeom>
                    <a:noFill/>
                    <a:ln w="6350" algn="ctr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4134" name="直接连接符 33"/>
                    <p:cNvCxnSpPr>
                      <a:cxnSpLocks noChangeShapeType="1"/>
                    </p:cNvCxnSpPr>
                    <p:nvPr/>
                  </p:nvCxnSpPr>
                  <p:spPr bwMode="auto">
                    <a:xfrm flipH="1">
                      <a:off x="-36" y="11879"/>
                      <a:ext cx="35701" cy="266545"/>
                    </a:xfrm>
                    <a:prstGeom prst="line">
                      <a:avLst/>
                    </a:prstGeom>
                    <a:noFill/>
                    <a:ln w="6350" algn="ctr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4135" name="直接连接符 34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843147" y="11874"/>
                      <a:ext cx="23752" cy="261030"/>
                    </a:xfrm>
                    <a:prstGeom prst="line">
                      <a:avLst/>
                    </a:prstGeom>
                    <a:noFill/>
                    <a:ln w="6350" algn="ctr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</p:grpSp>
          </p:grpSp>
        </p:grpSp>
        <p:grpSp>
          <p:nvGrpSpPr>
            <p:cNvPr id="4107" name="组合 9"/>
            <p:cNvGrpSpPr>
              <a:grpSpLocks/>
            </p:cNvGrpSpPr>
            <p:nvPr/>
          </p:nvGrpSpPr>
          <p:grpSpPr bwMode="auto">
            <a:xfrm>
              <a:off x="2421062" y="4656709"/>
              <a:ext cx="5237648" cy="998863"/>
              <a:chOff x="0" y="0"/>
              <a:chExt cx="2526796" cy="473836"/>
            </a:xfrm>
          </p:grpSpPr>
          <p:sp>
            <p:nvSpPr>
              <p:cNvPr id="11" name="文本框 44"/>
              <p:cNvSpPr txBox="1"/>
              <p:nvPr/>
            </p:nvSpPr>
            <p:spPr>
              <a:xfrm>
                <a:off x="1309405" y="54254"/>
                <a:ext cx="420056" cy="296796"/>
              </a:xfrm>
              <a:prstGeom prst="rect">
                <a:avLst/>
              </a:prstGeom>
              <a:solidFill>
                <a:sysClr val="window" lastClr="FFFFFF"/>
              </a:solidFill>
              <a:ln w="6350">
                <a:noFill/>
              </a:ln>
              <a:effectLst/>
            </p:spPr>
            <p:txBody>
              <a:bodyPr wrap="none"/>
              <a:lstStyle/>
              <a:p>
                <a:pPr algn="just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600" kern="100" dirty="0">
                    <a:latin typeface="Calibri" panose="020F0502020204030204" pitchFamily="34" charset="0"/>
                    <a:cs typeface="Times New Roman" panose="02020603050405020304" pitchFamily="18" charset="0"/>
                  </a:rPr>
                  <a:t>Y%</a:t>
                </a:r>
                <a:endParaRPr lang="zh-CN" sz="1600" kern="100" dirty="0">
                  <a:latin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112" name="组合 11"/>
              <p:cNvGrpSpPr>
                <a:grpSpLocks/>
              </p:cNvGrpSpPr>
              <p:nvPr/>
            </p:nvGrpSpPr>
            <p:grpSpPr bwMode="auto">
              <a:xfrm>
                <a:off x="0" y="0"/>
                <a:ext cx="2526796" cy="473836"/>
                <a:chOff x="0" y="5937"/>
                <a:chExt cx="2526894" cy="474560"/>
              </a:xfrm>
            </p:grpSpPr>
            <p:sp>
              <p:nvSpPr>
                <p:cNvPr id="13" name="文本框 32"/>
                <p:cNvSpPr txBox="1"/>
                <p:nvPr/>
              </p:nvSpPr>
              <p:spPr>
                <a:xfrm>
                  <a:off x="2061663" y="184002"/>
                  <a:ext cx="465394" cy="296495"/>
                </a:xfrm>
                <a:prstGeom prst="rect">
                  <a:avLst/>
                </a:prstGeom>
                <a:solidFill>
                  <a:sysClr val="window" lastClr="FFFFFF"/>
                </a:solidFill>
                <a:ln w="6350">
                  <a:noFill/>
                </a:ln>
                <a:effectLst/>
              </p:spPr>
              <p:txBody>
                <a:bodyPr wrap="none"/>
                <a:lstStyle/>
                <a:p>
                  <a:pPr algn="just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600" kern="100" dirty="0">
                      <a:latin typeface="Calibri" panose="020F0502020204030204" pitchFamily="34" charset="0"/>
                      <a:cs typeface="Times New Roman" panose="02020603050405020304" pitchFamily="18" charset="0"/>
                    </a:rPr>
                    <a:t>Freq.</a:t>
                  </a:r>
                  <a:endParaRPr lang="zh-CN" sz="1600" kern="100" dirty="0">
                    <a:latin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4114" name="组合 13"/>
                <p:cNvGrpSpPr>
                  <a:grpSpLocks/>
                </p:cNvGrpSpPr>
                <p:nvPr/>
              </p:nvGrpSpPr>
              <p:grpSpPr bwMode="auto">
                <a:xfrm>
                  <a:off x="0" y="5937"/>
                  <a:ext cx="2054431" cy="358167"/>
                  <a:chOff x="0" y="5937"/>
                  <a:chExt cx="2054431" cy="358167"/>
                </a:xfrm>
              </p:grpSpPr>
              <p:sp>
                <p:nvSpPr>
                  <p:cNvPr id="15" name="文本框 34"/>
                  <p:cNvSpPr txBox="1"/>
                  <p:nvPr/>
                </p:nvSpPr>
                <p:spPr>
                  <a:xfrm>
                    <a:off x="422636" y="67064"/>
                    <a:ext cx="420072" cy="297249"/>
                  </a:xfrm>
                  <a:prstGeom prst="rect">
                    <a:avLst/>
                  </a:prstGeom>
                  <a:solidFill>
                    <a:sysClr val="window" lastClr="FFFFFF"/>
                  </a:solidFill>
                  <a:ln w="6350">
                    <a:noFill/>
                  </a:ln>
                  <a:effectLst/>
                </p:spPr>
                <p:txBody>
                  <a:bodyPr wrap="none"/>
                  <a:lstStyle/>
                  <a:p>
                    <a:pPr algn="just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US" sz="1600" kern="100" dirty="0">
                        <a:latin typeface="Calibri" panose="020F0502020204030204" pitchFamily="34" charset="0"/>
                        <a:cs typeface="Times New Roman" panose="02020603050405020304" pitchFamily="18" charset="0"/>
                      </a:rPr>
                      <a:t>Y%</a:t>
                    </a:r>
                    <a:endParaRPr lang="zh-CN" sz="1600" kern="100" dirty="0">
                      <a:latin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4116" name="直接连接符 15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0" y="273132"/>
                    <a:ext cx="2054431" cy="0"/>
                  </a:xfrm>
                  <a:prstGeom prst="line">
                    <a:avLst/>
                  </a:prstGeom>
                  <a:noFill/>
                  <a:ln w="6350" algn="ctr">
                    <a:solidFill>
                      <a:srgbClr val="000000"/>
                    </a:solidFill>
                    <a:miter lim="800000"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grpSp>
                <p:nvGrpSpPr>
                  <p:cNvPr id="4117" name="组合 16"/>
                  <p:cNvGrpSpPr>
                    <a:grpSpLocks/>
                  </p:cNvGrpSpPr>
                  <p:nvPr/>
                </p:nvGrpSpPr>
                <p:grpSpPr bwMode="auto">
                  <a:xfrm>
                    <a:off x="95004" y="5937"/>
                    <a:ext cx="897197" cy="278840"/>
                    <a:chOff x="1" y="0"/>
                    <a:chExt cx="897197" cy="278840"/>
                  </a:xfrm>
                </p:grpSpPr>
                <p:cxnSp>
                  <p:nvCxnSpPr>
                    <p:cNvPr id="4122" name="直接连接符 21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35630" y="0"/>
                      <a:ext cx="837817" cy="0"/>
                    </a:xfrm>
                    <a:prstGeom prst="line">
                      <a:avLst/>
                    </a:prstGeom>
                    <a:noFill/>
                    <a:ln w="6350" algn="ctr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4123" name="直接连接符 22"/>
                    <p:cNvCxnSpPr>
                      <a:cxnSpLocks noChangeShapeType="1"/>
                    </p:cNvCxnSpPr>
                    <p:nvPr/>
                  </p:nvCxnSpPr>
                  <p:spPr bwMode="auto">
                    <a:xfrm flipH="1">
                      <a:off x="1" y="0"/>
                      <a:ext cx="35629" cy="278840"/>
                    </a:xfrm>
                    <a:prstGeom prst="line">
                      <a:avLst/>
                    </a:prstGeom>
                    <a:noFill/>
                    <a:ln w="6350" algn="ctr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4124" name="直接连接符 23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873447" y="11884"/>
                      <a:ext cx="23751" cy="254869"/>
                    </a:xfrm>
                    <a:prstGeom prst="line">
                      <a:avLst/>
                    </a:prstGeom>
                    <a:noFill/>
                    <a:ln w="6350" algn="ctr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4118" name="组合 17"/>
                  <p:cNvGrpSpPr>
                    <a:grpSpLocks/>
                  </p:cNvGrpSpPr>
                  <p:nvPr/>
                </p:nvGrpSpPr>
                <p:grpSpPr bwMode="auto">
                  <a:xfrm>
                    <a:off x="997491" y="11874"/>
                    <a:ext cx="866935" cy="266550"/>
                    <a:chOff x="-36" y="11874"/>
                    <a:chExt cx="866935" cy="266550"/>
                  </a:xfrm>
                </p:grpSpPr>
                <p:cxnSp>
                  <p:nvCxnSpPr>
                    <p:cNvPr id="4119" name="直接连接符 18"/>
                    <p:cNvCxnSpPr>
                      <a:cxnSpLocks noChangeShapeType="1"/>
                    </p:cNvCxnSpPr>
                    <p:nvPr/>
                  </p:nvCxnSpPr>
                  <p:spPr bwMode="auto">
                    <a:xfrm flipV="1">
                      <a:off x="35665" y="11874"/>
                      <a:ext cx="813491" cy="5"/>
                    </a:xfrm>
                    <a:prstGeom prst="line">
                      <a:avLst/>
                    </a:prstGeom>
                    <a:noFill/>
                    <a:ln w="6350" algn="ctr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4120" name="直接连接符 19"/>
                    <p:cNvCxnSpPr>
                      <a:cxnSpLocks noChangeShapeType="1"/>
                    </p:cNvCxnSpPr>
                    <p:nvPr/>
                  </p:nvCxnSpPr>
                  <p:spPr bwMode="auto">
                    <a:xfrm flipH="1">
                      <a:off x="-36" y="11874"/>
                      <a:ext cx="29763" cy="266550"/>
                    </a:xfrm>
                    <a:prstGeom prst="line">
                      <a:avLst/>
                    </a:prstGeom>
                    <a:noFill/>
                    <a:ln w="6350" algn="ctr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4121" name="直接连接符 20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843147" y="11874"/>
                      <a:ext cx="23752" cy="261030"/>
                    </a:xfrm>
                    <a:prstGeom prst="line">
                      <a:avLst/>
                    </a:prstGeom>
                    <a:noFill/>
                    <a:ln w="6350" algn="ctr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</p:grpSp>
          </p:grpSp>
        </p:grpSp>
        <p:cxnSp>
          <p:nvCxnSpPr>
            <p:cNvPr id="3" name="直接连接符 2"/>
            <p:cNvCxnSpPr/>
            <p:nvPr/>
          </p:nvCxnSpPr>
          <p:spPr>
            <a:xfrm>
              <a:off x="2615661" y="3041792"/>
              <a:ext cx="2804" cy="2329536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4484672" y="3068788"/>
              <a:ext cx="1403" cy="2329535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6284980" y="3062436"/>
              <a:ext cx="1403" cy="2329535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00" name="文本框 1"/>
          <p:cNvSpPr txBox="1">
            <a:spLocks noChangeArrowheads="1"/>
          </p:cNvSpPr>
          <p:nvPr/>
        </p:nvSpPr>
        <p:spPr bwMode="auto">
          <a:xfrm>
            <a:off x="1347788" y="2509838"/>
            <a:ext cx="11620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ea typeface="等线"/>
                <a:cs typeface="等线"/>
              </a:rPr>
              <a:t>Scenario 1</a:t>
            </a:r>
            <a:endParaRPr lang="zh-CN" altLang="en-US" sz="1800">
              <a:ea typeface="等线"/>
              <a:cs typeface="等线"/>
            </a:endParaRPr>
          </a:p>
        </p:txBody>
      </p:sp>
      <p:sp>
        <p:nvSpPr>
          <p:cNvPr id="4101" name="文本框 55"/>
          <p:cNvSpPr txBox="1">
            <a:spLocks noChangeArrowheads="1"/>
          </p:cNvSpPr>
          <p:nvPr/>
        </p:nvSpPr>
        <p:spPr bwMode="auto">
          <a:xfrm>
            <a:off x="1382713" y="3168650"/>
            <a:ext cx="1162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ea typeface="等线"/>
                <a:cs typeface="等线"/>
              </a:rPr>
              <a:t>Scenario 2</a:t>
            </a:r>
            <a:endParaRPr lang="zh-CN" altLang="en-US" sz="1800">
              <a:ea typeface="等线"/>
              <a:cs typeface="等线"/>
            </a:endParaRPr>
          </a:p>
        </p:txBody>
      </p:sp>
      <p:sp>
        <p:nvSpPr>
          <p:cNvPr id="4102" name="文本框 56"/>
          <p:cNvSpPr txBox="1">
            <a:spLocks noChangeArrowheads="1"/>
          </p:cNvSpPr>
          <p:nvPr/>
        </p:nvSpPr>
        <p:spPr bwMode="auto">
          <a:xfrm>
            <a:off x="1350963" y="3944938"/>
            <a:ext cx="11604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>
                <a:ea typeface="等线"/>
                <a:cs typeface="等线"/>
              </a:rPr>
              <a:t>Scenario 3</a:t>
            </a:r>
            <a:endParaRPr lang="zh-CN" altLang="en-US" sz="1800">
              <a:ea typeface="等线"/>
              <a:cs typeface="等线"/>
            </a:endParaRPr>
          </a:p>
        </p:txBody>
      </p:sp>
      <p:sp>
        <p:nvSpPr>
          <p:cNvPr id="4103" name="TextBox 3"/>
          <p:cNvSpPr txBox="1">
            <a:spLocks noChangeArrowheads="1"/>
          </p:cNvSpPr>
          <p:nvPr/>
        </p:nvSpPr>
        <p:spPr bwMode="auto">
          <a:xfrm>
            <a:off x="1084263" y="1431925"/>
            <a:ext cx="91773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X%, Y%: spectrum utilization,  90≤X (except for less than 20MHz with 30kHz or 60kHz SCS), Y &lt;100, Y is greater than X</a:t>
            </a:r>
          </a:p>
        </p:txBody>
      </p:sp>
      <p:sp>
        <p:nvSpPr>
          <p:cNvPr id="4104" name="TextBox 57"/>
          <p:cNvSpPr txBox="1">
            <a:spLocks noChangeArrowheads="1"/>
          </p:cNvSpPr>
          <p:nvPr/>
        </p:nvSpPr>
        <p:spPr bwMode="auto">
          <a:xfrm>
            <a:off x="1265238" y="5240338"/>
            <a:ext cx="91773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Coexistence scenarios for two adjacent NR channels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5"/>
          <p:cNvSpPr>
            <a:spLocks noGrp="1"/>
          </p:cNvSpPr>
          <p:nvPr>
            <p:ph type="title"/>
          </p:nvPr>
        </p:nvSpPr>
        <p:spPr>
          <a:xfrm>
            <a:off x="838200" y="161925"/>
            <a:ext cx="11120438" cy="1325563"/>
          </a:xfrm>
        </p:spPr>
        <p:txBody>
          <a:bodyPr/>
          <a:lstStyle/>
          <a:p>
            <a:pPr eaLnBrk="1" hangingPunct="1"/>
            <a:r>
              <a:rPr lang="fi-FI" altLang="zh-CN" sz="3600" dirty="0">
                <a:ea typeface="宋体" panose="02010600030101010101" pitchFamily="2" charset="-122"/>
              </a:rPr>
              <a:t>WF on spectral utilization(forward compatibility)</a:t>
            </a:r>
            <a:endParaRPr lang="en-GB" altLang="zh-CN" sz="36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728597" y="1193262"/>
            <a:ext cx="11120021" cy="5512342"/>
          </a:xfrm>
          <a:ln>
            <a:miter lim="800000"/>
            <a:headEnd/>
            <a:tailEnd/>
          </a:ln>
          <a:extLst/>
        </p:spPr>
        <p:txBody>
          <a:bodyPr rtlCol="0">
            <a:normAutofit fontScale="62500" lnSpcReduction="20000"/>
          </a:bodyPr>
          <a:lstStyle/>
          <a:p>
            <a:pPr marL="228600" lvl="1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cs typeface="Calibri" pitchFamily="34" charset="0"/>
              </a:rPr>
              <a:t>From TX side, BS/UE should always meet all TX requirements such as out-of-band emission requirements (SEM and ACLR) and spurious requirements, EVM for the Rel-15 utilization X%. From TX side, </a:t>
            </a:r>
            <a:r>
              <a:rPr lang="fi-FI" dirty="0">
                <a:cs typeface="Calibri" pitchFamily="34" charset="0"/>
              </a:rPr>
              <a:t>BS/UE TX requirements will be developed for scenario 1.</a:t>
            </a:r>
            <a:endParaRPr lang="en-US" altLang="zh-CN" dirty="0">
              <a:cs typeface="Calibri" pitchFamily="34" charset="0"/>
            </a:endParaRPr>
          </a:p>
          <a:p>
            <a:pPr marL="228600" lvl="1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cs typeface="Calibri" pitchFamily="34" charset="0"/>
              </a:rPr>
              <a:t>From RX side, </a:t>
            </a:r>
            <a:r>
              <a:rPr lang="fi-FI" dirty="0">
                <a:cs typeface="Calibri" pitchFamily="34" charset="0"/>
              </a:rPr>
              <a:t>BS/UE RX </a:t>
            </a:r>
            <a:r>
              <a:rPr lang="fi-FI" dirty="0">
                <a:solidFill>
                  <a:srgbClr val="FF0000"/>
                </a:solidFill>
                <a:cs typeface="Calibri" pitchFamily="34" charset="0"/>
              </a:rPr>
              <a:t>RAN4 minimum </a:t>
            </a:r>
            <a:r>
              <a:rPr lang="fi-FI" dirty="0">
                <a:cs typeface="Calibri" pitchFamily="34" charset="0"/>
              </a:rPr>
              <a:t>requirements will be developed for scenario 1 </a:t>
            </a:r>
            <a:r>
              <a:rPr lang="fi-FI" dirty="0">
                <a:solidFill>
                  <a:srgbClr val="FF0000"/>
                </a:solidFill>
                <a:cs typeface="Calibri" pitchFamily="34" charset="0"/>
              </a:rPr>
              <a:t>(i.e. with X% utilization)</a:t>
            </a:r>
          </a:p>
          <a:p>
            <a:pPr marL="228600" lvl="1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fi-FI" dirty="0">
                <a:solidFill>
                  <a:srgbClr val="FF0000"/>
                </a:solidFill>
                <a:cs typeface="Calibri" pitchFamily="34" charset="0"/>
              </a:rPr>
              <a:t>I</a:t>
            </a:r>
            <a:r>
              <a:rPr lang="en-GB" dirty="0">
                <a:solidFill>
                  <a:srgbClr val="FF0000"/>
                </a:solidFill>
                <a:cs typeface="Calibri" pitchFamily="34" charset="0"/>
              </a:rPr>
              <a:t>n REL-15, for a co-ordinated operator deployment, 2 and 3 </a:t>
            </a:r>
            <a:r>
              <a:rPr lang="en-GB" dirty="0">
                <a:solidFill>
                  <a:srgbClr val="00B050"/>
                </a:solidFill>
                <a:cs typeface="Calibri" pitchFamily="34" charset="0"/>
              </a:rPr>
              <a:t>would be beneficial </a:t>
            </a:r>
            <a:r>
              <a:rPr lang="en-GB" strike="sngStrike" dirty="0">
                <a:solidFill>
                  <a:srgbClr val="00B050"/>
                </a:solidFill>
                <a:cs typeface="Calibri" pitchFamily="34" charset="0"/>
              </a:rPr>
              <a:t>shall be allowed </a:t>
            </a:r>
            <a:r>
              <a:rPr lang="en-GB" dirty="0">
                <a:solidFill>
                  <a:srgbClr val="FF0000"/>
                </a:solidFill>
                <a:cs typeface="Calibri" pitchFamily="34" charset="0"/>
              </a:rPr>
              <a:t>on a “system level” (i.e. from BS perspective) with no change </a:t>
            </a:r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  <a:cs typeface="Calibri" pitchFamily="34" charset="0"/>
              </a:rPr>
              <a:t>or addition  </a:t>
            </a:r>
            <a:r>
              <a:rPr lang="en-GB" dirty="0">
                <a:solidFill>
                  <a:srgbClr val="FF0000"/>
                </a:solidFill>
                <a:cs typeface="Calibri" pitchFamily="34" charset="0"/>
              </a:rPr>
              <a:t>to RAN4 UE or </a:t>
            </a:r>
            <a:r>
              <a:rPr lang="en-GB" dirty="0">
                <a:solidFill>
                  <a:srgbClr val="C00000"/>
                </a:solidFill>
                <a:cs typeface="Calibri" pitchFamily="34" charset="0"/>
              </a:rPr>
              <a:t>BS core and conformance </a:t>
            </a:r>
            <a:r>
              <a:rPr lang="en-GB" dirty="0">
                <a:solidFill>
                  <a:srgbClr val="FF0000"/>
                </a:solidFill>
                <a:cs typeface="Calibri" pitchFamily="34" charset="0"/>
              </a:rPr>
              <a:t>requirements compared to scenario 1. However, </a:t>
            </a:r>
            <a:r>
              <a:rPr lang="en-GB" strike="sngStrike" dirty="0">
                <a:solidFill>
                  <a:srgbClr val="00B050"/>
                </a:solidFill>
                <a:cs typeface="Calibri" pitchFamily="34" charset="0"/>
              </a:rPr>
              <a:t>it is requested for </a:t>
            </a:r>
            <a:r>
              <a:rPr lang="en-GB" dirty="0">
                <a:solidFill>
                  <a:srgbClr val="00B050"/>
                </a:solidFill>
                <a:cs typeface="Calibri" pitchFamily="34" charset="0"/>
              </a:rPr>
              <a:t>It would be asked from </a:t>
            </a:r>
            <a:r>
              <a:rPr lang="en-GB" dirty="0">
                <a:solidFill>
                  <a:srgbClr val="FF0000"/>
                </a:solidFill>
                <a:cs typeface="Calibri" pitchFamily="34" charset="0"/>
              </a:rPr>
              <a:t>RAN1/2 </a:t>
            </a:r>
            <a:r>
              <a:rPr lang="en-GB" dirty="0">
                <a:solidFill>
                  <a:srgbClr val="00B050"/>
                </a:solidFill>
                <a:cs typeface="Calibri" pitchFamily="34" charset="0"/>
              </a:rPr>
              <a:t>if it is feasible </a:t>
            </a:r>
            <a:r>
              <a:rPr lang="en-GB" dirty="0">
                <a:solidFill>
                  <a:srgbClr val="FF0000"/>
                </a:solidFill>
                <a:cs typeface="Calibri" pitchFamily="34" charset="0"/>
              </a:rPr>
              <a:t>to ensure that the protocol stack design enables the BS and UE to operate in resources located outside of those corresponding to X% occupancy</a:t>
            </a:r>
          </a:p>
          <a:p>
            <a:pPr marL="685800" lvl="2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en-GB" dirty="0">
                <a:solidFill>
                  <a:srgbClr val="0070C0"/>
                </a:solidFill>
                <a:cs typeface="Calibri" pitchFamily="34" charset="0"/>
              </a:rPr>
              <a:t>Note that this does not require higher spectrum utilization from the UE perspective. More specifically, f</a:t>
            </a:r>
            <a:r>
              <a:rPr lang="en-US" dirty="0">
                <a:solidFill>
                  <a:srgbClr val="0070C0"/>
                </a:solidFill>
                <a:cs typeface="Calibri" pitchFamily="34" charset="0"/>
              </a:rPr>
              <a:t>or such scenarios UE TX / RX baseband processing capabilities are limited by the X% resource utilization and UE may not support higher utilization</a:t>
            </a:r>
          </a:p>
          <a:p>
            <a:pPr marL="685800" lvl="2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70C0"/>
                </a:solidFill>
                <a:highlight>
                  <a:srgbClr val="FFFF00"/>
                </a:highlight>
                <a:cs typeface="Calibri" pitchFamily="34" charset="0"/>
              </a:rPr>
              <a:t>The impacts to interference, blocking etc. will need to be considered and managed by the operator considering the deployment</a:t>
            </a:r>
            <a:endParaRPr lang="en-GB" dirty="0">
              <a:solidFill>
                <a:srgbClr val="0070C0"/>
              </a:solidFill>
              <a:highlight>
                <a:srgbClr val="FFFF00"/>
              </a:highlight>
              <a:cs typeface="Calibri" pitchFamily="34" charset="0"/>
            </a:endParaRPr>
          </a:p>
          <a:p>
            <a:pPr marL="228600" lvl="1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fi-FI" dirty="0">
                <a:cs typeface="Calibri" pitchFamily="34" charset="0"/>
              </a:rPr>
              <a:t>X% is defined as utilization </a:t>
            </a:r>
            <a:r>
              <a:rPr lang="fi-FI" dirty="0">
                <a:solidFill>
                  <a:srgbClr val="FF0000"/>
                </a:solidFill>
                <a:cs typeface="Calibri" pitchFamily="34" charset="0"/>
              </a:rPr>
              <a:t>required to be </a:t>
            </a:r>
            <a:r>
              <a:rPr lang="fi-FI" dirty="0">
                <a:cs typeface="Calibri" pitchFamily="34" charset="0"/>
              </a:rPr>
              <a:t>achievable with the Rel-15 requirements. Y% is defined as utilization </a:t>
            </a:r>
            <a:r>
              <a:rPr lang="fi-FI" dirty="0">
                <a:solidFill>
                  <a:srgbClr val="FF0000"/>
                </a:solidFill>
                <a:cs typeface="Calibri" pitchFamily="34" charset="0"/>
              </a:rPr>
              <a:t>not required to be </a:t>
            </a:r>
            <a:r>
              <a:rPr lang="fi-FI" dirty="0">
                <a:cs typeface="Calibri" pitchFamily="34" charset="0"/>
              </a:rPr>
              <a:t>achievable with the Rel-15 requirements</a:t>
            </a:r>
          </a:p>
          <a:p>
            <a:pPr marL="228600" lvl="1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fi-FI" dirty="0">
                <a:cs typeface="Calibri" pitchFamily="34" charset="0"/>
              </a:rPr>
              <a:t>How to accommodate </a:t>
            </a:r>
            <a:r>
              <a:rPr lang="en-GB" dirty="0">
                <a:solidFill>
                  <a:srgbClr val="FF0000"/>
                </a:solidFill>
                <a:cs typeface="Calibri" pitchFamily="34" charset="0"/>
              </a:rPr>
              <a:t>future potential RAN4 minimum requirements for Y% utilization in </a:t>
            </a:r>
            <a:r>
              <a:rPr lang="fi-FI" dirty="0">
                <a:cs typeface="Calibri" pitchFamily="34" charset="0"/>
              </a:rPr>
              <a:t>scenarios 2 and 3 can be addressed according to deployment scenario and operator arrangements.</a:t>
            </a:r>
            <a:endParaRPr lang="en-GB" dirty="0">
              <a:solidFill>
                <a:srgbClr val="FF0000"/>
              </a:solidFill>
              <a:cs typeface="Calibri" pitchFamily="34" charset="0"/>
            </a:endParaRPr>
          </a:p>
          <a:p>
            <a:pPr marL="685800" lvl="2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fi-FI" sz="2300" dirty="0">
                <a:cs typeface="Calibri" pitchFamily="34" charset="0"/>
              </a:rPr>
              <a:t>A </a:t>
            </a:r>
            <a:r>
              <a:rPr lang="fi-FI" sz="2300" dirty="0">
                <a:solidFill>
                  <a:srgbClr val="FF0000"/>
                </a:solidFill>
                <a:cs typeface="Calibri" pitchFamily="34" charset="0"/>
              </a:rPr>
              <a:t>RAN4 minimum requirement for</a:t>
            </a:r>
            <a:r>
              <a:rPr lang="fi-FI" sz="2300" dirty="0">
                <a:cs typeface="Calibri" pitchFamily="34" charset="0"/>
              </a:rPr>
              <a:t> higher spectrum utilization Y% is considered only if it can improve system and/or user throughput compared to X% . How to evaluate system and user throughput is FFS</a:t>
            </a:r>
          </a:p>
          <a:p>
            <a:pPr marL="685800" lvl="2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fi-FI" sz="2300" dirty="0">
                <a:cs typeface="Calibri" pitchFamily="34" charset="0"/>
              </a:rPr>
              <a:t>Feasibility and complexity cost also need to be considered when we evaluate </a:t>
            </a:r>
            <a:r>
              <a:rPr lang="fi-FI" sz="2300" dirty="0">
                <a:solidFill>
                  <a:srgbClr val="FF0000"/>
                </a:solidFill>
                <a:cs typeface="Calibri" pitchFamily="34" charset="0"/>
              </a:rPr>
              <a:t>RAN4 minimum requirement for </a:t>
            </a:r>
            <a:r>
              <a:rPr lang="fi-FI" sz="2300" dirty="0">
                <a:cs typeface="Calibri" pitchFamily="34" charset="0"/>
              </a:rPr>
              <a:t>higher spectrum utilisation in future release</a:t>
            </a:r>
          </a:p>
          <a:p>
            <a:pPr marL="685800" lvl="2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fi-FI" sz="2300" dirty="0">
                <a:cs typeface="Calibri" pitchFamily="34" charset="0"/>
              </a:rPr>
              <a:t>If the analyses justify the introduction of higher spectrum utilization Y% </a:t>
            </a:r>
          </a:p>
          <a:p>
            <a:pPr marL="1143000" lvl="3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fi-FI" sz="2200" dirty="0">
                <a:cs typeface="Calibri" pitchFamily="34" charset="0"/>
              </a:rPr>
              <a:t>Later release specification and requirements impact is FFS</a:t>
            </a:r>
          </a:p>
          <a:p>
            <a:pPr marL="1600200" lvl="4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sz="1900" dirty="0">
                <a:cs typeface="Calibri" pitchFamily="34" charset="0"/>
              </a:rPr>
              <a:t>The same </a:t>
            </a:r>
            <a:r>
              <a:rPr lang="en-US" altLang="zh-CN" sz="1900" dirty="0">
                <a:solidFill>
                  <a:srgbClr val="FF0000"/>
                </a:solidFill>
                <a:cs typeface="Calibri" pitchFamily="34" charset="0"/>
              </a:rPr>
              <a:t>BS/UE </a:t>
            </a:r>
            <a:r>
              <a:rPr lang="en-US" altLang="zh-CN" sz="1900" dirty="0" err="1">
                <a:solidFill>
                  <a:srgbClr val="FF0000"/>
                </a:solidFill>
                <a:cs typeface="Calibri" pitchFamily="34" charset="0"/>
              </a:rPr>
              <a:t>Tx</a:t>
            </a:r>
            <a:r>
              <a:rPr lang="en-US" altLang="zh-CN" sz="1900" dirty="0">
                <a:solidFill>
                  <a:srgbClr val="FF0000"/>
                </a:solidFill>
                <a:cs typeface="Calibri" pitchFamily="34" charset="0"/>
              </a:rPr>
              <a:t> Rel-15 </a:t>
            </a:r>
            <a:r>
              <a:rPr lang="en-US" altLang="zh-CN" sz="1900" dirty="0">
                <a:cs typeface="Calibri" pitchFamily="34" charset="0"/>
              </a:rPr>
              <a:t>requirements will be applicable. </a:t>
            </a:r>
          </a:p>
          <a:p>
            <a:pPr marL="1600200" lvl="4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fi-FI" sz="1900" dirty="0">
                <a:cs typeface="Calibri" pitchFamily="34" charset="0"/>
              </a:rPr>
              <a:t>If needed relevant BS/UE RX </a:t>
            </a:r>
            <a:r>
              <a:rPr lang="fi-FI" sz="1900" dirty="0">
                <a:solidFill>
                  <a:srgbClr val="FF0000"/>
                </a:solidFill>
                <a:cs typeface="Calibri" pitchFamily="34" charset="0"/>
              </a:rPr>
              <a:t>minimum</a:t>
            </a:r>
            <a:r>
              <a:rPr lang="fi-FI" sz="1900" dirty="0">
                <a:cs typeface="Calibri" pitchFamily="34" charset="0"/>
              </a:rPr>
              <a:t> requirements can be revised/added. </a:t>
            </a:r>
          </a:p>
          <a:p>
            <a:pPr marL="1600200" lvl="4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fi-FI" sz="1900" dirty="0">
                <a:cs typeface="Calibri" pitchFamily="34" charset="0"/>
              </a:rPr>
              <a:t>No impact on BS/UE TX and RX Rel-15 requirements defined for X% </a:t>
            </a:r>
          </a:p>
          <a:p>
            <a:pPr marL="1600200" lvl="4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fi-FI" sz="1900" dirty="0">
                <a:cs typeface="Calibri" pitchFamily="34" charset="0"/>
              </a:rPr>
              <a:t>Whether Y% is mandatory for BS/UE or not is FFS in the future release</a:t>
            </a:r>
          </a:p>
          <a:p>
            <a:pPr marL="457200" lvl="2" indent="0" eaLnBrk="1" fontAlgn="auto" hangingPunct="1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fi-FI" altLang="zh-CN" dirty="0"/>
          </a:p>
          <a:p>
            <a:pPr lvl="1" eaLnBrk="1" fontAlgn="auto" hangingPunct="1">
              <a:spcAft>
                <a:spcPts val="0"/>
              </a:spcAft>
              <a:defRPr/>
            </a:pPr>
            <a:endParaRPr lang="fi-FI" sz="2000" dirty="0"/>
          </a:p>
          <a:p>
            <a:pPr eaLnBrk="1" fontAlgn="auto" hangingPunct="1">
              <a:spcAft>
                <a:spcPts val="0"/>
              </a:spcAft>
              <a:defRPr/>
            </a:pPr>
            <a:endParaRPr lang="fi-FI" sz="2400" dirty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fi-FI" sz="2400" dirty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GB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en-US" sz="4000" dirty="0"/>
              <a:t>WF on Rel-15 spectral utilization</a:t>
            </a:r>
            <a:endParaRPr lang="en-GB" altLang="en-US" sz="4000" dirty="0">
              <a:solidFill>
                <a:srgbClr val="FF00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838200" y="1757891"/>
            <a:ext cx="9951720" cy="4761441"/>
          </a:xfrm>
          <a:extLst/>
        </p:spPr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fi-FI" dirty="0"/>
              <a:t>Companies are encouraged to propose the spectral utilization values in terms of number of RBs</a:t>
            </a:r>
          </a:p>
          <a:p>
            <a:pPr lvl="1">
              <a:defRPr/>
            </a:pPr>
            <a:r>
              <a:rPr lang="fi-FI" dirty="0"/>
              <a:t>For below 6GHz, channel BW (5, 10, 15, 20, 40, 50, 60, 80, 100MHz) and SCS (15, 30, 60kHz)</a:t>
            </a:r>
          </a:p>
          <a:p>
            <a:pPr lvl="1">
              <a:defRPr/>
            </a:pPr>
            <a:r>
              <a:rPr lang="fi-FI" dirty="0"/>
              <a:t>For above 6GHz, channel BW (50, 100, 150, 200, 400MHz) and SCS (60, 120kHz)</a:t>
            </a:r>
          </a:p>
          <a:p>
            <a:pPr>
              <a:defRPr/>
            </a:pPr>
            <a:r>
              <a:rPr lang="fi-FI" dirty="0">
                <a:solidFill>
                  <a:srgbClr val="0070C0"/>
                </a:solidFill>
              </a:rPr>
              <a:t>Evaluations must be performed with </a:t>
            </a:r>
            <a:r>
              <a:rPr lang="fi-FI" dirty="0" err="1">
                <a:solidFill>
                  <a:srgbClr val="0070C0"/>
                </a:solidFill>
              </a:rPr>
              <a:t>agreed</a:t>
            </a:r>
            <a:r>
              <a:rPr lang="fi-FI" dirty="0">
                <a:solidFill>
                  <a:srgbClr val="0070C0"/>
                </a:solidFill>
              </a:rPr>
              <a:t> </a:t>
            </a:r>
            <a:r>
              <a:rPr lang="fi-FI" dirty="0" err="1">
                <a:solidFill>
                  <a:srgbClr val="0070C0"/>
                </a:solidFill>
              </a:rPr>
              <a:t>requirements</a:t>
            </a:r>
            <a:endParaRPr lang="fi-FI" dirty="0">
              <a:solidFill>
                <a:srgbClr val="0070C0"/>
              </a:solidFill>
            </a:endParaRPr>
          </a:p>
          <a:p>
            <a:pPr lvl="1">
              <a:defRPr/>
            </a:pPr>
            <a:r>
              <a:rPr lang="pt-BR" dirty="0">
                <a:solidFill>
                  <a:srgbClr val="0070C0"/>
                </a:solidFill>
              </a:rPr>
              <a:t>R4-1706073, mmW SEM</a:t>
            </a:r>
          </a:p>
          <a:p>
            <a:pPr lvl="1">
              <a:defRPr/>
            </a:pPr>
            <a:r>
              <a:rPr lang="en-US" dirty="0">
                <a:solidFill>
                  <a:srgbClr val="0070C0"/>
                </a:solidFill>
              </a:rPr>
              <a:t>R4-1706063 WF on </a:t>
            </a:r>
            <a:r>
              <a:rPr lang="en-US" dirty="0" err="1">
                <a:solidFill>
                  <a:srgbClr val="0070C0"/>
                </a:solidFill>
              </a:rPr>
              <a:t>mmWave</a:t>
            </a:r>
            <a:r>
              <a:rPr lang="en-US" dirty="0">
                <a:solidFill>
                  <a:srgbClr val="0070C0"/>
                </a:solidFill>
              </a:rPr>
              <a:t> ACLR and ACS </a:t>
            </a:r>
          </a:p>
          <a:p>
            <a:pPr lvl="1">
              <a:defRPr/>
            </a:pPr>
            <a:r>
              <a:rPr lang="en-US" dirty="0">
                <a:solidFill>
                  <a:srgbClr val="0070C0"/>
                </a:solidFill>
              </a:rPr>
              <a:t>R4-1706316 WF on sub 6GHz ACLR and ACS</a:t>
            </a:r>
          </a:p>
          <a:p>
            <a:pPr>
              <a:defRPr/>
            </a:pPr>
            <a:r>
              <a:rPr lang="en-US" dirty="0">
                <a:solidFill>
                  <a:srgbClr val="0070C0"/>
                </a:solidFill>
              </a:rPr>
              <a:t>Also relevant receiver blocking requirements must be considered (impact on both filtering and reciprocal phase noise mixing)</a:t>
            </a:r>
          </a:p>
          <a:p>
            <a:pPr>
              <a:defRPr/>
            </a:pPr>
            <a:r>
              <a:rPr lang="en-US" dirty="0">
                <a:solidFill>
                  <a:srgbClr val="C00000"/>
                </a:solidFill>
              </a:rPr>
              <a:t>Companies are encouraged to provide info on spectral efficiency </a:t>
            </a:r>
          </a:p>
          <a:p>
            <a:pPr>
              <a:defRPr/>
            </a:pPr>
            <a:r>
              <a:rPr lang="fi-FI" dirty="0"/>
              <a:t>Companies should provide relevant information used in the evaluation including EVM and Sub-6 SEM</a:t>
            </a:r>
          </a:p>
          <a:p>
            <a:pPr>
              <a:defRPr/>
            </a:pPr>
            <a:r>
              <a:rPr lang="fi-FI" dirty="0"/>
              <a:t>Note: The BWs here are examples; a subset may be selected for the final set of BWs.</a:t>
            </a:r>
            <a:endParaRPr lang="en-GB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738</Words>
  <Application>Microsoft Office PowerPoint</Application>
  <PresentationFormat>Widescreen</PresentationFormat>
  <Paragraphs>56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宋体</vt:lpstr>
      <vt:lpstr>Arial</vt:lpstr>
      <vt:lpstr>Calibri</vt:lpstr>
      <vt:lpstr>Calibri Light</vt:lpstr>
      <vt:lpstr>等线</vt:lpstr>
      <vt:lpstr>等线 Light</vt:lpstr>
      <vt:lpstr>Times New Roman</vt:lpstr>
      <vt:lpstr>Office Theme</vt:lpstr>
      <vt:lpstr>Way Forward on Spectral Utilization </vt:lpstr>
      <vt:lpstr>WF on spectral utilization(forward compatibility)</vt:lpstr>
      <vt:lpstr>WF on spectral utilization(forward compatibility)</vt:lpstr>
      <vt:lpstr>WF on spectral utilization(forward compatibility)</vt:lpstr>
      <vt:lpstr>WF on Rel-15 spectral utilization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User</dc:creator>
  <cp:lastModifiedBy>Qualcomm User RAN4#83</cp:lastModifiedBy>
  <cp:revision>132</cp:revision>
  <dcterms:created xsi:type="dcterms:W3CDTF">2017-04-28T18:00:30Z</dcterms:created>
  <dcterms:modified xsi:type="dcterms:W3CDTF">2017-05-19T07:44:48Z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(2)LLvy+pKYUEfsu4N9z6SLTC0uV68rManWz8Fih+GsAoiwFC9FPufPuWA1mQteKnyAJ/TfPsfW_x000d_
aFyzvUR0qXMn4q/XY7RIVr/QZuejN8ShCNU1/8b4f+uxqMYB5VgFSn/n8hap9lFzCwfZ+0Bq_x000d_
g/5R8C6iqEG95iGa0vvzpq+o0epOTRLHDk1rCm+BlM04yUbE60doQh0ssm35kBbL3ndGqKLV_x000d_
RIgiA89bdCO4BCjRjp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kRki1DX52wzyvbyz8qHczqx89bcQD1ALm+4QlDeDPpfnSaosZON58y_x000d_
8y3iCamFkkqXWWaBYUH27fxLZ5STYiD6JRdBL+rMK1m5BBE2+bsA9ZtPM02KD0y1j5s7rSyN_x000d_
HEy5B3qnNW/Ttjj7GV758KzwfzgbqK3O/tY8am5LQ0Vh0Q==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1494827345</vt:lpwstr>
  </property>
  <property fmtid="{D5CDD505-2E9C-101B-9397-08002B2CF9AE}" pid="10" name="_NewReviewCycle">
    <vt:lpwstr/>
  </property>
</Properties>
</file>