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4" r:id="rId4"/>
    <p:sldId id="261"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8" d="100"/>
          <a:sy n="58" d="100"/>
        </p:scale>
        <p:origin x="7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D20EBEF8-DFBA-4C05-B057-0DA93C43D528}" type="datetimeFigureOut">
              <a:rPr lang="zh-CN" altLang="en-US" smtClean="0"/>
              <a:t>2017/5/16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2596179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20EBEF8-DFBA-4C05-B057-0DA93C43D528}" type="datetimeFigureOut">
              <a:rPr lang="zh-CN" altLang="en-US" smtClean="0"/>
              <a:t>2017/5/16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712499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20EBEF8-DFBA-4C05-B057-0DA93C43D528}" type="datetimeFigureOut">
              <a:rPr lang="zh-CN" altLang="en-US" smtClean="0"/>
              <a:t>2017/5/16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222496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20EBEF8-DFBA-4C05-B057-0DA93C43D528}" type="datetimeFigureOut">
              <a:rPr lang="zh-CN" altLang="en-US" smtClean="0"/>
              <a:t>2017/5/16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1823713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D20EBEF8-DFBA-4C05-B057-0DA93C43D528}" type="datetimeFigureOut">
              <a:rPr lang="zh-CN" altLang="en-US" smtClean="0"/>
              <a:t>2017/5/16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1150272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D20EBEF8-DFBA-4C05-B057-0DA93C43D528}" type="datetimeFigureOut">
              <a:rPr lang="zh-CN" altLang="en-US" smtClean="0"/>
              <a:t>2017/5/16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3774010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D20EBEF8-DFBA-4C05-B057-0DA93C43D528}" type="datetimeFigureOut">
              <a:rPr lang="zh-CN" altLang="en-US" smtClean="0"/>
              <a:t>2017/5/16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1035697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D20EBEF8-DFBA-4C05-B057-0DA93C43D528}" type="datetimeFigureOut">
              <a:rPr lang="zh-CN" altLang="en-US" smtClean="0"/>
              <a:t>2017/5/16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4173828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0EBEF8-DFBA-4C05-B057-0DA93C43D528}" type="datetimeFigureOut">
              <a:rPr lang="zh-CN" altLang="en-US" smtClean="0"/>
              <a:t>2017/5/16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411338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D20EBEF8-DFBA-4C05-B057-0DA93C43D528}" type="datetimeFigureOut">
              <a:rPr lang="zh-CN" altLang="en-US" smtClean="0"/>
              <a:t>2017/5/16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569515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D20EBEF8-DFBA-4C05-B057-0DA93C43D528}" type="datetimeFigureOut">
              <a:rPr lang="zh-CN" altLang="en-US" smtClean="0"/>
              <a:t>2017/5/16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633877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0EBEF8-DFBA-4C05-B057-0DA93C43D528}" type="datetimeFigureOut">
              <a:rPr lang="zh-CN" altLang="en-US" smtClean="0"/>
              <a:t>2017/5/16</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B93FD7-197A-49E4-994C-FF476E9CB7EF}" type="slidenum">
              <a:rPr lang="zh-CN" altLang="en-US" smtClean="0"/>
              <a:t>‹#›</a:t>
            </a:fld>
            <a:endParaRPr lang="zh-CN" altLang="en-US"/>
          </a:p>
        </p:txBody>
      </p:sp>
    </p:spTree>
    <p:extLst>
      <p:ext uri="{BB962C8B-B14F-4D97-AF65-F5344CB8AC3E}">
        <p14:creationId xmlns:p14="http://schemas.microsoft.com/office/powerpoint/2010/main" val="15415936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WF on Construction of Polar Codes</a:t>
            </a:r>
          </a:p>
        </p:txBody>
      </p:sp>
      <p:sp>
        <p:nvSpPr>
          <p:cNvPr id="3" name="Subtitle 2"/>
          <p:cNvSpPr>
            <a:spLocks noGrp="1"/>
          </p:cNvSpPr>
          <p:nvPr>
            <p:ph type="subTitle" idx="1"/>
          </p:nvPr>
        </p:nvSpPr>
        <p:spPr/>
        <p:txBody>
          <a:bodyPr>
            <a:normAutofit/>
          </a:bodyPr>
          <a:lstStyle/>
          <a:p>
            <a:r>
              <a:rPr lang="en-US" dirty="0">
                <a:latin typeface="+mj-lt"/>
                <a:ea typeface="+mj-ea"/>
                <a:cs typeface="+mj-cs"/>
              </a:rPr>
              <a:t>NTT DOCOMO, Qualcomm, IAESI</a:t>
            </a:r>
            <a:r>
              <a:rPr lang="en-US">
                <a:latin typeface="+mj-lt"/>
                <a:ea typeface="+mj-ea"/>
                <a:cs typeface="+mj-cs"/>
              </a:rPr>
              <a:t>, Ericsson</a:t>
            </a:r>
            <a:endParaRPr lang="en-US" dirty="0">
              <a:latin typeface="+mj-lt"/>
              <a:ea typeface="+mj-ea"/>
              <a:cs typeface="+mj-cs"/>
            </a:endParaRPr>
          </a:p>
        </p:txBody>
      </p:sp>
      <p:sp>
        <p:nvSpPr>
          <p:cNvPr id="4" name="テキスト ボックス 3"/>
          <p:cNvSpPr txBox="1">
            <a:spLocks noChangeArrowheads="1"/>
          </p:cNvSpPr>
          <p:nvPr/>
        </p:nvSpPr>
        <p:spPr bwMode="auto">
          <a:xfrm>
            <a:off x="7543800" y="188913"/>
            <a:ext cx="15969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a:latin typeface="Arial Unicode MS" pitchFamily="50" charset="-127"/>
                <a:ea typeface="Arial Unicode MS" pitchFamily="50" charset="-127"/>
                <a:cs typeface="Arial Unicode MS" pitchFamily="50" charset="-127"/>
              </a:rPr>
              <a:t>R1-1709520</a:t>
            </a:r>
            <a:endParaRPr kumimoji="0" lang="ja-JP" altLang="en-US" sz="2000" dirty="0">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424988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WG1 Meeting #89</a:t>
            </a:r>
          </a:p>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Hangzhou, China 15th – 19th May 2017</a:t>
            </a:r>
          </a:p>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Agenda item 7.1.4.2.1.1</a:t>
            </a:r>
            <a:endParaRPr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1117897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p:txBody>
          <a:bodyPr>
            <a:noAutofit/>
          </a:bodyPr>
          <a:lstStyle/>
          <a:p>
            <a:pPr marL="0" indent="0">
              <a:spcAft>
                <a:spcPts val="0"/>
              </a:spcAft>
              <a:buNone/>
            </a:pPr>
            <a:r>
              <a:rPr lang="en-US" altLang="zh-CN" sz="1400" b="1" u="sng" dirty="0">
                <a:highlight>
                  <a:srgbClr val="00FF00"/>
                </a:highlight>
                <a:latin typeface="Times" panose="02020603050405020304" pitchFamily="18" charset="0"/>
                <a:ea typeface="MS Mincho" panose="02020609040205080304" pitchFamily="49" charset="-128"/>
                <a:cs typeface="Times New Roman" panose="02020603050405020304" pitchFamily="18" charset="0"/>
              </a:rPr>
              <a:t>Conclusion:</a:t>
            </a:r>
            <a:endParaRPr lang="zh-CN" altLang="zh-CN" sz="1400" dirty="0">
              <a:latin typeface="Times" panose="02020603050405020304" pitchFamily="18" charset="0"/>
              <a:ea typeface="Batang" panose="02030600000101010101" pitchFamily="18" charset="-127"/>
              <a:cs typeface="Times New Roman" panose="02020603050405020304" pitchFamily="18" charset="0"/>
            </a:endParaRPr>
          </a:p>
          <a:p>
            <a:pPr marL="342900" lvl="0" indent="-342900">
              <a:spcAft>
                <a:spcPts val="0"/>
              </a:spcAft>
              <a:buFont typeface="Times New Roman" panose="02020603050405020304" pitchFamily="18" charset="0"/>
              <a:buChar char="-"/>
            </a:pPr>
            <a:r>
              <a:rPr lang="en-US" altLang="zh-CN" sz="1400" dirty="0">
                <a:latin typeface="Times" panose="02020603050405020304" pitchFamily="18" charset="0"/>
                <a:ea typeface="MS Mincho" panose="02020609040205080304" pitchFamily="49" charset="-128"/>
                <a:cs typeface="Times New Roman" panose="02020603050405020304" pitchFamily="18" charset="0"/>
              </a:rPr>
              <a:t>Study until RAN1#89 polar code construction techniques to facilitate early termination (i.e. before decoding all the information bits) without degrading BLER performance or latency (especially considering the time for deinterleaving the information and assistance bits) compared to purely implementation based methods such as path-metric based pruning</a:t>
            </a:r>
            <a:endParaRPr lang="zh-CN" altLang="zh-CN" sz="1400" dirty="0">
              <a:latin typeface="Times" panose="02020603050405020304" pitchFamily="18" charset="0"/>
              <a:ea typeface="MS Mincho" panose="02020609040205080304" pitchFamily="49" charset="-128"/>
              <a:cs typeface="Times New Roman" panose="02020603050405020304" pitchFamily="18" charset="0"/>
            </a:endParaRPr>
          </a:p>
          <a:p>
            <a:pPr marL="742950" lvl="1" indent="-285750">
              <a:spcAft>
                <a:spcPts val="0"/>
              </a:spcAft>
              <a:buFont typeface="Courier New" panose="02070309020205020404" pitchFamily="49" charset="0"/>
              <a:buChar char="o"/>
            </a:pPr>
            <a:r>
              <a:rPr lang="en-US" altLang="zh-CN" sz="1200" dirty="0">
                <a:latin typeface="Times" panose="02020603050405020304" pitchFamily="18" charset="0"/>
                <a:ea typeface="MS Mincho" panose="02020609040205080304" pitchFamily="49" charset="-128"/>
                <a:cs typeface="Times New Roman" panose="02020603050405020304" pitchFamily="18" charset="0"/>
              </a:rPr>
              <a:t>e.g. assistance bits distributed in the </a:t>
            </a:r>
            <a:r>
              <a:rPr lang="en-US" altLang="zh-CN" sz="1200" dirty="0" err="1">
                <a:latin typeface="Times" panose="02020603050405020304" pitchFamily="18" charset="0"/>
                <a:ea typeface="MS Mincho" panose="02020609040205080304" pitchFamily="49" charset="-128"/>
                <a:cs typeface="Times New Roman" panose="02020603050405020304" pitchFamily="18" charset="0"/>
              </a:rPr>
              <a:t>codeword</a:t>
            </a:r>
            <a:r>
              <a:rPr lang="en-US" altLang="zh-CN" sz="1200" dirty="0">
                <a:latin typeface="Times" panose="02020603050405020304" pitchFamily="18" charset="0"/>
                <a:ea typeface="MS Mincho" panose="02020609040205080304" pitchFamily="49" charset="-128"/>
                <a:cs typeface="Times New Roman" panose="02020603050405020304" pitchFamily="18" charset="0"/>
              </a:rPr>
              <a:t> in such a way that error detection can be performed after partial decoding</a:t>
            </a:r>
            <a:endParaRPr lang="zh-CN" altLang="zh-CN" sz="120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0"/>
              </a:spcAft>
              <a:buFont typeface="Courier New" panose="02070309020205020404" pitchFamily="49" charset="0"/>
              <a:buChar char="o"/>
            </a:pPr>
            <a:r>
              <a:rPr lang="en-US" altLang="zh-CN" sz="1200" dirty="0">
                <a:latin typeface="Times" panose="02020603050405020304" pitchFamily="18" charset="0"/>
                <a:ea typeface="MS Mincho" panose="02020609040205080304" pitchFamily="49" charset="-128"/>
                <a:cs typeface="Times New Roman" panose="02020603050405020304" pitchFamily="18" charset="0"/>
              </a:rPr>
              <a:t>Investigate performance, complexity and FAR impacts</a:t>
            </a:r>
            <a:endParaRPr lang="zh-CN" altLang="zh-CN" sz="120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0"/>
              </a:spcAft>
              <a:buFont typeface="Courier New" panose="02070309020205020404" pitchFamily="49" charset="0"/>
              <a:buChar char="o"/>
            </a:pPr>
            <a:r>
              <a:rPr lang="en-US" altLang="zh-CN" sz="1200" dirty="0">
                <a:latin typeface="Times" panose="02020603050405020304" pitchFamily="18" charset="0"/>
                <a:ea typeface="MS Mincho" panose="02020609040205080304" pitchFamily="49" charset="-128"/>
                <a:cs typeface="Times New Roman" panose="02020603050405020304" pitchFamily="18" charset="0"/>
              </a:rPr>
              <a:t>Study of use of data-independent scrambling to facilitate early termination is also not precluded</a:t>
            </a:r>
            <a:endParaRPr lang="zh-CN" altLang="zh-CN" sz="1200" dirty="0">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850007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p:txBody>
          <a:bodyPr>
            <a:noAutofit/>
          </a:bodyPr>
          <a:lstStyle/>
          <a:p>
            <a:pPr marL="0" indent="0">
              <a:spcAft>
                <a:spcPts val="0"/>
              </a:spcAft>
              <a:buNone/>
            </a:pPr>
            <a:r>
              <a:rPr lang="en-GB" altLang="zh-CN" sz="1200" b="1" u="sng" dirty="0">
                <a:highlight>
                  <a:srgbClr val="00FF00"/>
                </a:highlight>
                <a:latin typeface="Times" panose="02020603050405020304" pitchFamily="18" charset="0"/>
                <a:ea typeface="MS Mincho" panose="02020609040205080304" pitchFamily="49" charset="-128"/>
                <a:cs typeface="Times New Roman" panose="02020603050405020304" pitchFamily="18" charset="0"/>
              </a:rPr>
              <a:t>Agreement:</a:t>
            </a:r>
            <a:endParaRPr lang="zh-CN" altLang="zh-CN" sz="1200" dirty="0">
              <a:latin typeface="Times" panose="02020603050405020304" pitchFamily="18" charset="0"/>
              <a:ea typeface="Batang" panose="02030600000101010101" pitchFamily="18" charset="-127"/>
              <a:cs typeface="Times New Roman" panose="02020603050405020304" pitchFamily="18" charset="0"/>
            </a:endParaRPr>
          </a:p>
          <a:p>
            <a:pPr marL="342900" lvl="0" indent="-342900">
              <a:tabLst>
                <a:tab pos="457200" algn="l"/>
              </a:tabLst>
            </a:pPr>
            <a:r>
              <a:rPr lang="en-US" altLang="zh-CN" sz="1200" dirty="0">
                <a:latin typeface="Times" panose="02020603050405020304" pitchFamily="18" charset="0"/>
                <a:ea typeface="MS Mincho" panose="02020609040205080304" pitchFamily="49" charset="-128"/>
                <a:cs typeface="Times New Roman" panose="02020603050405020304" pitchFamily="18" charset="0"/>
              </a:rPr>
              <a:t>J CRC bits are provided (</a:t>
            </a:r>
            <a:r>
              <a:rPr lang="en-US" altLang="zh-CN" sz="1200" dirty="0">
                <a:solidFill>
                  <a:srgbClr val="BFBFBF"/>
                </a:solidFill>
                <a:latin typeface="Times" panose="02020603050405020304" pitchFamily="18" charset="0"/>
                <a:ea typeface="MS Mincho" panose="02020609040205080304" pitchFamily="49" charset="-128"/>
                <a:cs typeface="Times New Roman" panose="02020603050405020304" pitchFamily="18" charset="0"/>
              </a:rPr>
              <a:t>which may be used for error detection and may also be used to assist decoding and potentially for early termination</a:t>
            </a:r>
            <a:r>
              <a:rPr lang="en-US" altLang="zh-CN" sz="1200" dirty="0">
                <a:latin typeface="Times" panose="02020603050405020304" pitchFamily="18" charset="0"/>
                <a:ea typeface="MS Mincho" panose="02020609040205080304" pitchFamily="49" charset="-128"/>
                <a:cs typeface="Times New Roman" panose="02020603050405020304" pitchFamily="18" charset="0"/>
              </a:rPr>
              <a:t>)</a:t>
            </a:r>
            <a:endParaRPr lang="zh-CN" altLang="zh-CN" sz="120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US" altLang="zh-CN" sz="1100" dirty="0">
                <a:latin typeface="Times" panose="02020603050405020304" pitchFamily="18" charset="0"/>
                <a:ea typeface="MS Mincho" panose="02020609040205080304" pitchFamily="49" charset="-128"/>
                <a:cs typeface="Times New Roman" panose="02020603050405020304" pitchFamily="18" charset="0"/>
              </a:rPr>
              <a:t>J may be different in DL and UL</a:t>
            </a:r>
            <a:endParaRPr lang="zh-CN" altLang="zh-CN" sz="110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US" altLang="zh-CN" sz="1100" dirty="0">
                <a:latin typeface="Times" panose="02020603050405020304" pitchFamily="18" charset="0"/>
                <a:ea typeface="MS Mincho" panose="02020609040205080304" pitchFamily="49" charset="-128"/>
                <a:cs typeface="Times New Roman" panose="02020603050405020304" pitchFamily="18" charset="0"/>
              </a:rPr>
              <a:t>J may depend on the payload size in the UL (0 not precluded)</a:t>
            </a:r>
            <a:endParaRPr lang="zh-CN" altLang="zh-CN" sz="1100" dirty="0">
              <a:latin typeface="Times" panose="02020603050405020304" pitchFamily="18" charset="0"/>
              <a:ea typeface="Batang" panose="02030600000101010101" pitchFamily="18" charset="-127"/>
              <a:cs typeface="Times New Roman" panose="02020603050405020304" pitchFamily="18" charset="0"/>
            </a:endParaRPr>
          </a:p>
          <a:p>
            <a:pPr marL="342900" lvl="0" indent="-342900">
              <a:tabLst>
                <a:tab pos="457200" algn="l"/>
              </a:tabLst>
            </a:pPr>
            <a:r>
              <a:rPr lang="en-US" altLang="zh-CN" sz="1200" dirty="0">
                <a:latin typeface="Times" panose="02020603050405020304" pitchFamily="18" charset="0"/>
                <a:ea typeface="MS Mincho" panose="02020609040205080304" pitchFamily="49" charset="-128"/>
                <a:cs typeface="Times New Roman" panose="02020603050405020304" pitchFamily="18" charset="0"/>
              </a:rPr>
              <a:t>In addition, J’ assistance bits are provided in reliable locations (</a:t>
            </a:r>
            <a:r>
              <a:rPr lang="en-US" altLang="zh-CN" sz="1200" dirty="0">
                <a:solidFill>
                  <a:srgbClr val="BFBFBF"/>
                </a:solidFill>
                <a:latin typeface="Times" panose="02020603050405020304" pitchFamily="18" charset="0"/>
                <a:ea typeface="MS Mincho" panose="02020609040205080304" pitchFamily="49" charset="-128"/>
                <a:cs typeface="Times New Roman" panose="02020603050405020304" pitchFamily="18" charset="0"/>
              </a:rPr>
              <a:t>which may be used to assist decoding and potentially for early termination</a:t>
            </a:r>
            <a:r>
              <a:rPr lang="en-US" altLang="zh-CN" sz="1200" dirty="0">
                <a:latin typeface="Times" panose="02020603050405020304" pitchFamily="18" charset="0"/>
                <a:ea typeface="MS Mincho" panose="02020609040205080304" pitchFamily="49" charset="-128"/>
                <a:cs typeface="Times New Roman" panose="02020603050405020304" pitchFamily="18" charset="0"/>
              </a:rPr>
              <a:t>)</a:t>
            </a:r>
            <a:endParaRPr lang="zh-CN" altLang="zh-CN" sz="1200" dirty="0">
              <a:latin typeface="Times" panose="02020603050405020304" pitchFamily="18" charset="0"/>
              <a:ea typeface="Batang" panose="02030600000101010101" pitchFamily="18" charset="-127"/>
              <a:cs typeface="Times New Roman" panose="02020603050405020304" pitchFamily="18" charset="0"/>
            </a:endParaRPr>
          </a:p>
          <a:p>
            <a:pPr marL="342900" lvl="0" indent="-342900">
              <a:tabLst>
                <a:tab pos="457200" algn="l"/>
              </a:tabLst>
            </a:pPr>
            <a:r>
              <a:rPr lang="en-GB" altLang="zh-CN" sz="1200" dirty="0">
                <a:latin typeface="Times" panose="02020603050405020304" pitchFamily="18" charset="0"/>
                <a:ea typeface="MS Mincho" panose="02020609040205080304" pitchFamily="49" charset="-128"/>
                <a:cs typeface="Times New Roman" panose="02020603050405020304" pitchFamily="18" charset="0"/>
              </a:rPr>
              <a:t>J + J’ &lt;= the number of bits required to satisfy the FAR target (</a:t>
            </a:r>
            <a:r>
              <a:rPr lang="en-GB" altLang="zh-CN" sz="1200" dirty="0" err="1">
                <a:latin typeface="Times" panose="02020603050405020304" pitchFamily="18" charset="0"/>
                <a:ea typeface="MS Mincho" panose="02020609040205080304" pitchFamily="49" charset="-128"/>
                <a:cs typeface="Times New Roman" panose="02020603050405020304" pitchFamily="18" charset="0"/>
              </a:rPr>
              <a:t>n</a:t>
            </a:r>
            <a:r>
              <a:rPr lang="en-GB" altLang="zh-CN" sz="1200" baseline="-25000" dirty="0" err="1">
                <a:latin typeface="Times" panose="02020603050405020304" pitchFamily="18" charset="0"/>
                <a:ea typeface="MS Mincho" panose="02020609040205080304" pitchFamily="49" charset="-128"/>
                <a:cs typeface="Times New Roman" panose="02020603050405020304" pitchFamily="18" charset="0"/>
              </a:rPr>
              <a:t>FAR</a:t>
            </a:r>
            <a:r>
              <a:rPr lang="en-GB" altLang="zh-CN" sz="1200" dirty="0">
                <a:latin typeface="Times" panose="02020603050405020304" pitchFamily="18" charset="0"/>
                <a:ea typeface="MS Mincho" panose="02020609040205080304" pitchFamily="49" charset="-128"/>
                <a:cs typeface="Times New Roman" panose="02020603050405020304" pitchFamily="18" charset="0"/>
              </a:rPr>
              <a:t>) + 6</a:t>
            </a:r>
            <a:endParaRPr lang="zh-CN" altLang="zh-CN" sz="120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GB" altLang="zh-CN" sz="1100" dirty="0">
                <a:latin typeface="Times" panose="02020603050405020304" pitchFamily="18" charset="0"/>
                <a:ea typeface="MS Mincho" panose="02020609040205080304" pitchFamily="49" charset="-128"/>
                <a:cs typeface="Times New Roman" panose="02020603050405020304" pitchFamily="18" charset="0"/>
              </a:rPr>
              <a:t>Working assumption: </a:t>
            </a:r>
            <a:endParaRPr lang="zh-CN" altLang="zh-CN" sz="1100" dirty="0">
              <a:latin typeface="Times" panose="02020603050405020304" pitchFamily="18" charset="0"/>
              <a:ea typeface="Batang" panose="02030600000101010101" pitchFamily="18" charset="-127"/>
              <a:cs typeface="Times New Roman" panose="02020603050405020304" pitchFamily="18" charset="0"/>
            </a:endParaRPr>
          </a:p>
          <a:p>
            <a:pPr lvl="2">
              <a:tabLst>
                <a:tab pos="1371600" algn="l"/>
              </a:tabLst>
            </a:pPr>
            <a:r>
              <a:rPr lang="en-GB" altLang="zh-CN" sz="900" dirty="0">
                <a:latin typeface="Times" panose="02020603050405020304" pitchFamily="18" charset="0"/>
                <a:ea typeface="MS Mincho" panose="02020609040205080304" pitchFamily="49" charset="-128"/>
                <a:cs typeface="Times New Roman" panose="02020603050405020304" pitchFamily="18" charset="0"/>
              </a:rPr>
              <a:t>For DL, </a:t>
            </a:r>
            <a:r>
              <a:rPr lang="en-GB" altLang="zh-CN" sz="900" dirty="0" err="1">
                <a:latin typeface="Times" panose="02020603050405020304" pitchFamily="18" charset="0"/>
                <a:ea typeface="MS Mincho" panose="02020609040205080304" pitchFamily="49" charset="-128"/>
                <a:cs typeface="Times New Roman" panose="02020603050405020304" pitchFamily="18" charset="0"/>
              </a:rPr>
              <a:t>n</a:t>
            </a:r>
            <a:r>
              <a:rPr lang="en-GB" altLang="zh-CN" sz="900" baseline="-25000" dirty="0" err="1">
                <a:latin typeface="Times" panose="02020603050405020304" pitchFamily="18" charset="0"/>
                <a:ea typeface="MS Mincho" panose="02020609040205080304" pitchFamily="49" charset="-128"/>
                <a:cs typeface="Times New Roman" panose="02020603050405020304" pitchFamily="18" charset="0"/>
              </a:rPr>
              <a:t>FAR</a:t>
            </a:r>
            <a:r>
              <a:rPr lang="en-GB" altLang="zh-CN" sz="900" dirty="0">
                <a:latin typeface="Times" panose="02020603050405020304" pitchFamily="18" charset="0"/>
                <a:ea typeface="MS Mincho" panose="02020609040205080304" pitchFamily="49" charset="-128"/>
                <a:cs typeface="Times New Roman" panose="02020603050405020304" pitchFamily="18" charset="0"/>
              </a:rPr>
              <a:t> = 16 (at least for </a:t>
            </a:r>
            <a:r>
              <a:rPr lang="en-GB" altLang="zh-CN" sz="900" dirty="0" err="1">
                <a:latin typeface="Times" panose="02020603050405020304" pitchFamily="18" charset="0"/>
                <a:ea typeface="MS Mincho" panose="02020609040205080304" pitchFamily="49" charset="-128"/>
                <a:cs typeface="Times New Roman" panose="02020603050405020304" pitchFamily="18" charset="0"/>
              </a:rPr>
              <a:t>eMBB</a:t>
            </a:r>
            <a:r>
              <a:rPr lang="en-GB" altLang="zh-CN" sz="900" dirty="0">
                <a:latin typeface="Times" panose="02020603050405020304" pitchFamily="18" charset="0"/>
                <a:ea typeface="MS Mincho" panose="02020609040205080304" pitchFamily="49" charset="-128"/>
                <a:cs typeface="Times New Roman" panose="02020603050405020304" pitchFamily="18" charset="0"/>
              </a:rPr>
              <a:t>-related DCI)</a:t>
            </a:r>
            <a:endParaRPr lang="zh-CN" altLang="zh-CN" sz="900" dirty="0">
              <a:latin typeface="Times" panose="02020603050405020304" pitchFamily="18" charset="0"/>
              <a:ea typeface="Batang" panose="02030600000101010101" pitchFamily="18" charset="-127"/>
              <a:cs typeface="Times New Roman" panose="02020603050405020304" pitchFamily="18" charset="0"/>
            </a:endParaRPr>
          </a:p>
          <a:p>
            <a:pPr lvl="2">
              <a:tabLst>
                <a:tab pos="1371600" algn="l"/>
              </a:tabLst>
            </a:pPr>
            <a:r>
              <a:rPr lang="en-GB" altLang="zh-CN" sz="900" dirty="0">
                <a:latin typeface="Times" panose="02020603050405020304" pitchFamily="18" charset="0"/>
                <a:ea typeface="MS Mincho" panose="02020609040205080304" pitchFamily="49" charset="-128"/>
                <a:cs typeface="Times New Roman" panose="02020603050405020304" pitchFamily="18" charset="0"/>
              </a:rPr>
              <a:t>For UL, </a:t>
            </a:r>
            <a:r>
              <a:rPr lang="en-GB" altLang="zh-CN" sz="900" dirty="0" err="1">
                <a:latin typeface="Times" panose="02020603050405020304" pitchFamily="18" charset="0"/>
                <a:ea typeface="MS Mincho" panose="02020609040205080304" pitchFamily="49" charset="-128"/>
                <a:cs typeface="Times New Roman" panose="02020603050405020304" pitchFamily="18" charset="0"/>
              </a:rPr>
              <a:t>n</a:t>
            </a:r>
            <a:r>
              <a:rPr lang="en-GB" altLang="zh-CN" sz="900" baseline="-25000" dirty="0" err="1">
                <a:latin typeface="Times" panose="02020603050405020304" pitchFamily="18" charset="0"/>
                <a:ea typeface="MS Mincho" panose="02020609040205080304" pitchFamily="49" charset="-128"/>
                <a:cs typeface="Times New Roman" panose="02020603050405020304" pitchFamily="18" charset="0"/>
              </a:rPr>
              <a:t>FAR</a:t>
            </a:r>
            <a:r>
              <a:rPr lang="en-GB" altLang="zh-CN" sz="900" dirty="0">
                <a:latin typeface="Times" panose="02020603050405020304" pitchFamily="18" charset="0"/>
                <a:ea typeface="MS Mincho" panose="02020609040205080304" pitchFamily="49" charset="-128"/>
                <a:cs typeface="Times New Roman" panose="02020603050405020304" pitchFamily="18" charset="0"/>
              </a:rPr>
              <a:t> = 8 or 16 (at least for </a:t>
            </a:r>
            <a:r>
              <a:rPr lang="en-GB" altLang="zh-CN" sz="900" dirty="0" err="1">
                <a:latin typeface="Times" panose="02020603050405020304" pitchFamily="18" charset="0"/>
                <a:ea typeface="MS Mincho" panose="02020609040205080304" pitchFamily="49" charset="-128"/>
                <a:cs typeface="Times New Roman" panose="02020603050405020304" pitchFamily="18" charset="0"/>
              </a:rPr>
              <a:t>eMBB</a:t>
            </a:r>
            <a:r>
              <a:rPr lang="en-GB" altLang="zh-CN" sz="900" dirty="0">
                <a:latin typeface="Times" panose="02020603050405020304" pitchFamily="18" charset="0"/>
                <a:ea typeface="MS Mincho" panose="02020609040205080304" pitchFamily="49" charset="-128"/>
                <a:cs typeface="Times New Roman" panose="02020603050405020304" pitchFamily="18" charset="0"/>
              </a:rPr>
              <a:t>-related UCI; note that this applies for UL cases with CRC)</a:t>
            </a:r>
            <a:endParaRPr lang="zh-CN" altLang="zh-CN" sz="900" dirty="0">
              <a:latin typeface="Times" panose="02020603050405020304" pitchFamily="18" charset="0"/>
              <a:ea typeface="Batang" panose="02030600000101010101" pitchFamily="18" charset="-127"/>
              <a:cs typeface="Times New Roman" panose="02020603050405020304" pitchFamily="18" charset="0"/>
            </a:endParaRPr>
          </a:p>
          <a:p>
            <a:pPr marL="342900" lvl="0" indent="-342900">
              <a:tabLst>
                <a:tab pos="457200" algn="l"/>
              </a:tabLst>
            </a:pPr>
            <a:r>
              <a:rPr lang="en-GB" altLang="zh-CN" sz="1200" dirty="0">
                <a:latin typeface="Times" panose="02020603050405020304" pitchFamily="18" charset="0"/>
                <a:ea typeface="MS Mincho" panose="02020609040205080304" pitchFamily="49" charset="-128"/>
                <a:cs typeface="Times New Roman" panose="02020603050405020304" pitchFamily="18" charset="0"/>
              </a:rPr>
              <a:t>J’&gt;0</a:t>
            </a:r>
            <a:endParaRPr lang="zh-CN" altLang="zh-CN" sz="1200" dirty="0">
              <a:latin typeface="Times" panose="02020603050405020304" pitchFamily="18" charset="0"/>
              <a:ea typeface="Batang" panose="02030600000101010101" pitchFamily="18" charset="-127"/>
              <a:cs typeface="Times New Roman" panose="02020603050405020304" pitchFamily="18" charset="0"/>
            </a:endParaRPr>
          </a:p>
          <a:p>
            <a:pPr marL="342900" lvl="0" indent="-342900">
              <a:tabLst>
                <a:tab pos="457200" algn="l"/>
              </a:tabLst>
            </a:pPr>
            <a:r>
              <a:rPr lang="en-GB" altLang="zh-CN" sz="1200" dirty="0">
                <a:latin typeface="Times" panose="02020603050405020304" pitchFamily="18" charset="0"/>
                <a:ea typeface="MS Mincho" panose="02020609040205080304" pitchFamily="49" charset="-128"/>
                <a:cs typeface="Times New Roman" panose="02020603050405020304" pitchFamily="18" charset="0"/>
              </a:rPr>
              <a:t>Working assumption: J”&lt;=2 </a:t>
            </a:r>
            <a:r>
              <a:rPr lang="en-US" altLang="zh-CN" sz="1200" dirty="0">
                <a:latin typeface="Times" panose="02020603050405020304" pitchFamily="18" charset="0"/>
                <a:ea typeface="MS Mincho" panose="02020609040205080304" pitchFamily="49" charset="-128"/>
                <a:cs typeface="Times New Roman" panose="02020603050405020304" pitchFamily="18" charset="0"/>
              </a:rPr>
              <a:t>additional assistance bits are provided in unreliable locations (</a:t>
            </a:r>
            <a:r>
              <a:rPr lang="en-US" altLang="zh-CN" sz="1200" dirty="0">
                <a:solidFill>
                  <a:srgbClr val="BFBFBF"/>
                </a:solidFill>
                <a:latin typeface="Times" panose="02020603050405020304" pitchFamily="18" charset="0"/>
                <a:ea typeface="MS Mincho" panose="02020609040205080304" pitchFamily="49" charset="-128"/>
                <a:cs typeface="Times New Roman" panose="02020603050405020304" pitchFamily="18" charset="0"/>
              </a:rPr>
              <a:t>which may be used to assist decoding and potentially for early termination</a:t>
            </a:r>
            <a:r>
              <a:rPr lang="en-US" altLang="zh-CN" sz="1200" dirty="0">
                <a:latin typeface="Times" panose="02020603050405020304" pitchFamily="18" charset="0"/>
                <a:ea typeface="MS Mincho" panose="02020609040205080304" pitchFamily="49" charset="-128"/>
                <a:cs typeface="Times New Roman" panose="02020603050405020304" pitchFamily="18" charset="0"/>
              </a:rPr>
              <a:t>)</a:t>
            </a:r>
            <a:endParaRPr lang="zh-CN" altLang="zh-CN" sz="120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US" altLang="zh-CN" sz="1100" dirty="0">
                <a:latin typeface="Times" panose="02020603050405020304" pitchFamily="18" charset="0"/>
                <a:ea typeface="MS Mincho" panose="02020609040205080304" pitchFamily="49" charset="-128"/>
                <a:cs typeface="Times New Roman" panose="02020603050405020304" pitchFamily="18" charset="0"/>
              </a:rPr>
              <a:t>Can be revisited in RAN1#89 if significant benefit is shown from a larger value of J” without undue complexity – companies are encouraged to additionally evaluate J”=8</a:t>
            </a:r>
            <a:endParaRPr lang="zh-CN" altLang="zh-CN" sz="1100" dirty="0">
              <a:latin typeface="Times" panose="02020603050405020304" pitchFamily="18" charset="0"/>
              <a:ea typeface="Batang" panose="02030600000101010101" pitchFamily="18" charset="-127"/>
              <a:cs typeface="Times New Roman" panose="02020603050405020304" pitchFamily="18" charset="0"/>
            </a:endParaRPr>
          </a:p>
          <a:p>
            <a:pPr marL="342900" lvl="0" indent="-342900">
              <a:tabLst>
                <a:tab pos="457200" algn="l"/>
              </a:tabLst>
            </a:pPr>
            <a:r>
              <a:rPr lang="en-US" altLang="zh-CN" sz="1200" dirty="0">
                <a:latin typeface="Times" panose="02020603050405020304" pitchFamily="18" charset="0"/>
                <a:ea typeface="MS Mincho" panose="02020609040205080304" pitchFamily="49" charset="-128"/>
                <a:cs typeface="Times New Roman" panose="02020603050405020304" pitchFamily="18" charset="0"/>
              </a:rPr>
              <a:t>The J’ </a:t>
            </a:r>
            <a:r>
              <a:rPr lang="en-GB" altLang="zh-CN" sz="1200" dirty="0">
                <a:latin typeface="Times" panose="02020603050405020304" pitchFamily="18" charset="0"/>
                <a:ea typeface="MS Mincho" panose="02020609040205080304" pitchFamily="49" charset="-128"/>
                <a:cs typeface="Times New Roman" panose="02020603050405020304" pitchFamily="18" charset="0"/>
              </a:rPr>
              <a:t>(and J” if any) </a:t>
            </a:r>
            <a:r>
              <a:rPr lang="en-US" altLang="zh-CN" sz="1200" dirty="0">
                <a:latin typeface="Times" panose="02020603050405020304" pitchFamily="18" charset="0"/>
                <a:ea typeface="MS Mincho" panose="02020609040205080304" pitchFamily="49" charset="-128"/>
                <a:cs typeface="Times New Roman" panose="02020603050405020304" pitchFamily="18" charset="0"/>
              </a:rPr>
              <a:t>bits may be CRC and/or PC and/or hash bits (</a:t>
            </a:r>
            <a:r>
              <a:rPr lang="en-US" altLang="zh-CN" sz="1200" dirty="0" err="1">
                <a:latin typeface="Times" panose="02020603050405020304" pitchFamily="18" charset="0"/>
                <a:ea typeface="MS Mincho" panose="02020609040205080304" pitchFamily="49" charset="-128"/>
                <a:cs typeface="Times New Roman" panose="02020603050405020304" pitchFamily="18" charset="0"/>
              </a:rPr>
              <a:t>downscope</a:t>
            </a:r>
            <a:r>
              <a:rPr lang="en-US" altLang="zh-CN" sz="1200" dirty="0">
                <a:latin typeface="Times" panose="02020603050405020304" pitchFamily="18" charset="0"/>
                <a:ea typeface="MS Mincho" panose="02020609040205080304" pitchFamily="49" charset="-128"/>
                <a:cs typeface="Times New Roman" panose="02020603050405020304" pitchFamily="18" charset="0"/>
              </a:rPr>
              <a:t> if possible)</a:t>
            </a:r>
            <a:endParaRPr lang="zh-CN" altLang="zh-CN" sz="1200" dirty="0">
              <a:latin typeface="Times" panose="02020603050405020304" pitchFamily="18" charset="0"/>
              <a:ea typeface="Batang" panose="02030600000101010101" pitchFamily="18" charset="-127"/>
              <a:cs typeface="Times New Roman" panose="02020603050405020304" pitchFamily="18" charset="0"/>
            </a:endParaRPr>
          </a:p>
          <a:p>
            <a:pPr marL="342900" lvl="0" indent="-342900">
              <a:tabLst>
                <a:tab pos="457200" algn="l"/>
              </a:tabLst>
            </a:pPr>
            <a:r>
              <a:rPr lang="en-GB" altLang="zh-CN" sz="1200" dirty="0">
                <a:latin typeface="Times" panose="02020603050405020304" pitchFamily="18" charset="0"/>
                <a:ea typeface="MS Mincho" panose="02020609040205080304" pitchFamily="49" charset="-128"/>
                <a:cs typeface="Times New Roman" panose="02020603050405020304" pitchFamily="18" charset="0"/>
              </a:rPr>
              <a:t>Placement of the J, J’ (and J” if any) assistance bits is FFS after the study of early termination techniques</a:t>
            </a:r>
            <a:endParaRPr lang="zh-CN" altLang="zh-CN" sz="120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GB" altLang="zh-CN" sz="1100" dirty="0">
                <a:latin typeface="Times" panose="02020603050405020304" pitchFamily="18" charset="0"/>
                <a:ea typeface="MS Mincho" panose="02020609040205080304" pitchFamily="49" charset="-128"/>
                <a:cs typeface="Times New Roman" panose="02020603050405020304" pitchFamily="18" charset="0"/>
              </a:rPr>
              <a:t>Appended?</a:t>
            </a:r>
            <a:endParaRPr lang="zh-CN" altLang="zh-CN" sz="110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GB" altLang="zh-CN" sz="1100" dirty="0">
                <a:latin typeface="Times" panose="02020603050405020304" pitchFamily="18" charset="0"/>
                <a:ea typeface="MS Mincho" panose="02020609040205080304" pitchFamily="49" charset="-128"/>
                <a:cs typeface="Times New Roman" panose="02020603050405020304" pitchFamily="18" charset="0"/>
              </a:rPr>
              <a:t>Distributed?</a:t>
            </a:r>
            <a:endParaRPr lang="zh-CN" altLang="zh-CN" sz="1100" dirty="0">
              <a:latin typeface="Times" panose="02020603050405020304" pitchFamily="18" charset="0"/>
              <a:ea typeface="Batang" panose="02030600000101010101" pitchFamily="18" charset="-127"/>
              <a:cs typeface="Times New Roman" panose="02020603050405020304" pitchFamily="18" charset="0"/>
            </a:endParaRPr>
          </a:p>
          <a:p>
            <a:pPr lvl="2">
              <a:tabLst>
                <a:tab pos="1371600" algn="l"/>
              </a:tabLst>
            </a:pPr>
            <a:r>
              <a:rPr lang="en-GB" altLang="zh-CN" sz="900" dirty="0">
                <a:latin typeface="Times" panose="02020603050405020304" pitchFamily="18" charset="0"/>
                <a:ea typeface="MS Mincho" panose="02020609040205080304" pitchFamily="49" charset="-128"/>
                <a:cs typeface="Times New Roman" panose="02020603050405020304" pitchFamily="18" charset="0"/>
              </a:rPr>
              <a:t>evenly?</a:t>
            </a:r>
            <a:endParaRPr lang="zh-CN" altLang="zh-CN" sz="900" dirty="0">
              <a:latin typeface="Times" panose="02020603050405020304" pitchFamily="18" charset="0"/>
              <a:ea typeface="Batang" panose="02030600000101010101" pitchFamily="18" charset="-127"/>
              <a:cs typeface="Times New Roman" panose="02020603050405020304" pitchFamily="18" charset="0"/>
            </a:endParaRPr>
          </a:p>
          <a:p>
            <a:pPr lvl="2">
              <a:tabLst>
                <a:tab pos="1371600" algn="l"/>
              </a:tabLst>
            </a:pPr>
            <a:r>
              <a:rPr lang="en-GB" altLang="zh-CN" sz="900" dirty="0">
                <a:latin typeface="Times" panose="02020603050405020304" pitchFamily="18" charset="0"/>
                <a:ea typeface="MS Mincho" panose="02020609040205080304" pitchFamily="49" charset="-128"/>
                <a:cs typeface="Times New Roman" panose="02020603050405020304" pitchFamily="18" charset="0"/>
              </a:rPr>
              <a:t>unevenly? </a:t>
            </a:r>
            <a:endParaRPr lang="zh-CN" altLang="zh-CN" sz="900" dirty="0">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2216790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Proposal</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J CRC bits and J’ assistance bits are applied for Polar codes construction</a:t>
            </a:r>
          </a:p>
          <a:p>
            <a:pPr lvl="1"/>
            <a:r>
              <a:rPr lang="en-US" altLang="zh-CN" dirty="0"/>
              <a:t>All the J+J’ bits are provided in reliable locations, i.e., J’’ = 0.</a:t>
            </a:r>
          </a:p>
          <a:p>
            <a:pPr lvl="1"/>
            <a:r>
              <a:rPr lang="en-US" altLang="zh-CN" dirty="0"/>
              <a:t>J’ = 3</a:t>
            </a:r>
          </a:p>
          <a:p>
            <a:r>
              <a:rPr lang="en-US" altLang="zh-CN" dirty="0"/>
              <a:t>FFS: The locations and encoding method of the J’ assistance bits</a:t>
            </a:r>
          </a:p>
          <a:p>
            <a:r>
              <a:rPr lang="en-US" altLang="zh-CN" dirty="0"/>
              <a:t>FFS: How to facilitate early termination by J’ assistance bits</a:t>
            </a:r>
          </a:p>
          <a:p>
            <a:endParaRPr lang="en-US" altLang="zh-CN" dirty="0"/>
          </a:p>
          <a:p>
            <a:r>
              <a:rPr lang="en-US" altLang="zh-CN" dirty="0"/>
              <a:t>Note: The evaluation for early termination is not needed for UL</a:t>
            </a:r>
            <a:endParaRPr lang="zh-CN" altLang="zh-CN" dirty="0"/>
          </a:p>
        </p:txBody>
      </p:sp>
    </p:spTree>
    <p:extLst>
      <p:ext uri="{BB962C8B-B14F-4D97-AF65-F5344CB8AC3E}">
        <p14:creationId xmlns:p14="http://schemas.microsoft.com/office/powerpoint/2010/main" val="336061626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625</TotalTime>
  <Words>461</Words>
  <Application>Microsoft Office PowerPoint</Application>
  <PresentationFormat>全屏显示(4:3)</PresentationFormat>
  <Paragraphs>39</Paragraphs>
  <Slides>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vt:i4>
      </vt:variant>
    </vt:vector>
  </HeadingPairs>
  <TitlesOfParts>
    <vt:vector size="16" baseType="lpstr">
      <vt:lpstr>Arial Unicode MS</vt:lpstr>
      <vt:lpstr>Batang</vt:lpstr>
      <vt:lpstr>MS Mincho</vt:lpstr>
      <vt:lpstr>等线</vt:lpstr>
      <vt:lpstr>等线 Light</vt:lpstr>
      <vt:lpstr>Arial</vt:lpstr>
      <vt:lpstr>Calibri</vt:lpstr>
      <vt:lpstr>Calibri Light</vt:lpstr>
      <vt:lpstr>Courier New</vt:lpstr>
      <vt:lpstr>Times</vt:lpstr>
      <vt:lpstr>Times New Roman</vt:lpstr>
      <vt:lpstr>Office 主题​​</vt:lpstr>
      <vt:lpstr>WF on Construction of Polar Codes</vt:lpstr>
      <vt:lpstr>Background</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 Runxin</dc:creator>
  <cp:lastModifiedBy>WANG Runxin</cp:lastModifiedBy>
  <cp:revision>80</cp:revision>
  <dcterms:created xsi:type="dcterms:W3CDTF">2017-01-13T06:53:52Z</dcterms:created>
  <dcterms:modified xsi:type="dcterms:W3CDTF">2017-05-16T12:16:47Z</dcterms:modified>
</cp:coreProperties>
</file>