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81" r:id="rId3"/>
    <p:sldId id="283" r:id="rId4"/>
    <p:sldId id="284" r:id="rId5"/>
    <p:sldId id="282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23" autoAdjust="0"/>
    <p:restoredTop sz="98575" autoAdjust="0"/>
  </p:normalViewPr>
  <p:slideViewPr>
    <p:cSldViewPr>
      <p:cViewPr>
        <p:scale>
          <a:sx n="90" d="100"/>
          <a:sy n="90" d="100"/>
        </p:scale>
        <p:origin x="-1258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668D95-CEBC-423F-9AD8-54262B64A17F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86CD22-7B70-445F-9924-E87A6CB2336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2017/5/16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2017/5/16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2017/5/16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2017/5/16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251520" y="2130425"/>
            <a:ext cx="8568952" cy="1470025"/>
          </a:xfrm>
        </p:spPr>
        <p:txBody>
          <a:bodyPr>
            <a:normAutofit/>
          </a:bodyPr>
          <a:lstStyle/>
          <a:p>
            <a:r>
              <a:rPr kumimoji="1" lang="en-US" altLang="ja-JP" smtClean="0"/>
              <a:t>WF on </a:t>
            </a:r>
            <a:r>
              <a:rPr lang="en-US" altLang="ja-JP" smtClean="0"/>
              <a:t>cell-specific and fixed CSI-RS for L3 mobility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467544" y="3886200"/>
            <a:ext cx="8208912" cy="1752600"/>
          </a:xfrm>
        </p:spPr>
        <p:txBody>
          <a:bodyPr>
            <a:normAutofit/>
          </a:bodyPr>
          <a:lstStyle/>
          <a:p>
            <a:r>
              <a:rPr lang="en-US" altLang="ja-JP" smtClean="0"/>
              <a:t>ZTE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365087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</a:t>
            </a:r>
            <a:r>
              <a:rPr lang="en-US" altLang="ja-JP"/>
              <a:t>RAN </a:t>
            </a:r>
            <a:r>
              <a:rPr lang="en-US" altLang="ja-JP" smtClean="0"/>
              <a:t>WG1 Meeting #89</a:t>
            </a:r>
            <a:endParaRPr lang="en-US" altLang="ja-JP" dirty="0" smtClean="0"/>
          </a:p>
          <a:p>
            <a:r>
              <a:rPr lang="en-US" altLang="ja-JP" smtClean="0"/>
              <a:t>Hangzhou, USA, 15</a:t>
            </a:r>
            <a:r>
              <a:rPr lang="en-US" altLang="ja-JP" baseline="30000" smtClean="0"/>
              <a:t>th </a:t>
            </a:r>
            <a:r>
              <a:rPr lang="en-US" altLang="ja-JP" smtClean="0"/>
              <a:t>– 19</a:t>
            </a:r>
            <a:r>
              <a:rPr lang="en-US" altLang="ja-JP" baseline="30000" smtClean="0"/>
              <a:t>th</a:t>
            </a:r>
            <a:r>
              <a:rPr lang="en-US" altLang="ja-JP" smtClean="0"/>
              <a:t> May 2017</a:t>
            </a:r>
            <a:endParaRPr lang="en-US" altLang="ja-JP" dirty="0" smtClean="0"/>
          </a:p>
          <a:p>
            <a:r>
              <a:rPr kumimoji="1" lang="en-US" altLang="ja-JP" dirty="0" smtClean="0"/>
              <a:t>Agenda</a:t>
            </a:r>
            <a:r>
              <a:rPr kumimoji="1" lang="en-US" altLang="ja-JP" smtClean="0"/>
              <a:t>: 7.1.1.5.2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smtClean="0"/>
              <a:t>R1-1709203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="" xmlns:p14="http://schemas.microsoft.com/office/powerpoint/2010/main" val="3649589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 smtClean="0"/>
              <a:t>Background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400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GB" sz="2400" b="1" u="sng" smtClean="0"/>
              <a:t>RAN2 asks the following in LS R1-1709061</a:t>
            </a:r>
          </a:p>
          <a:p>
            <a:pPr>
              <a:buNone/>
            </a:pPr>
            <a:endParaRPr lang="en-GB" sz="1800" smtClean="0"/>
          </a:p>
          <a:p>
            <a:pPr>
              <a:buNone/>
            </a:pPr>
            <a:r>
              <a:rPr lang="en-GB" sz="2000" smtClean="0"/>
              <a:t>Furthermore RAN2 understands that RAN1 has agreed that: </a:t>
            </a:r>
            <a:endParaRPr lang="en-US" sz="2000" smtClean="0"/>
          </a:p>
          <a:p>
            <a:pPr>
              <a:buNone/>
            </a:pPr>
            <a:r>
              <a:rPr lang="en-US" sz="2000" i="1" smtClean="0"/>
              <a:t>“For Connected mode, CSI-RS are supported to be configured using at least dedicated RRC signaling for DL based RRM measurement for L3 mobility.</a:t>
            </a:r>
            <a:endParaRPr lang="en-US" sz="2000" smtClean="0"/>
          </a:p>
          <a:p>
            <a:pPr>
              <a:buNone/>
            </a:pPr>
            <a:r>
              <a:rPr lang="en-US" sz="2000" i="1" smtClean="0"/>
              <a:t>Note that signalling other than dedicated RRC signalling is not precluded”</a:t>
            </a:r>
            <a:endParaRPr lang="en-US" sz="2000" smtClean="0"/>
          </a:p>
          <a:p>
            <a:pPr>
              <a:buNone/>
            </a:pPr>
            <a:r>
              <a:rPr lang="en-GB" sz="2000" smtClean="0"/>
              <a:t>RAN2 independently reached a similar agreement and would then like to ask RAN1 about potential additional options:</a:t>
            </a:r>
            <a:endParaRPr lang="en-US" sz="2000" smtClean="0"/>
          </a:p>
          <a:p>
            <a:pPr>
              <a:buNone/>
            </a:pPr>
            <a:r>
              <a:rPr lang="en-GB" sz="2000" smtClean="0"/>
              <a:t> </a:t>
            </a:r>
            <a:endParaRPr lang="en-US" sz="2000" smtClean="0"/>
          </a:p>
          <a:p>
            <a:pPr>
              <a:buNone/>
            </a:pPr>
            <a:r>
              <a:rPr lang="en-GB" sz="2000" b="1" i="1" smtClean="0"/>
              <a:t>Question2: </a:t>
            </a:r>
            <a:r>
              <a:rPr lang="en-GB" sz="2000" i="1" smtClean="0"/>
              <a:t>Besides being </a:t>
            </a:r>
            <a:r>
              <a:rPr lang="en-US" sz="2000" i="1" smtClean="0"/>
              <a:t>UE-specifically configurable, are the CSI-RS for RRM measurements for L3 mobility also intended to be:</a:t>
            </a:r>
            <a:endParaRPr lang="en-US" sz="2000" smtClean="0"/>
          </a:p>
          <a:p>
            <a:pPr>
              <a:buNone/>
            </a:pPr>
            <a:r>
              <a:rPr lang="en-US" sz="2000" i="1" smtClean="0"/>
              <a:t>- Cell-specifically configurable and/or </a:t>
            </a:r>
            <a:endParaRPr lang="en-US" sz="2000" smtClean="0"/>
          </a:p>
          <a:p>
            <a:pPr>
              <a:buNone/>
            </a:pPr>
            <a:r>
              <a:rPr lang="en-US" sz="2000" b="1" i="1" smtClean="0">
                <a:solidFill>
                  <a:srgbClr val="C00000"/>
                </a:solidFill>
              </a:rPr>
              <a:t>- Cell-specific and fixed (all UEs can derive the CSI-RS for RRM measurements for L3 mobility from the cell IDs of the serving and neighbor cells) or</a:t>
            </a:r>
            <a:endParaRPr lang="en-US" sz="2000" b="1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en-GB" sz="2000" i="1" smtClean="0"/>
              <a:t>- are multiple options foreseen?</a:t>
            </a:r>
            <a:endParaRPr lang="en-US" sz="2000" smtClean="0"/>
          </a:p>
          <a:p>
            <a:pPr>
              <a:buNone/>
            </a:pPr>
            <a:r>
              <a:rPr lang="en-GB" sz="2000" b="1" smtClean="0"/>
              <a:t> </a:t>
            </a:r>
            <a:endParaRPr lang="en-US" sz="2000" smtClean="0"/>
          </a:p>
          <a:p>
            <a:pPr>
              <a:buNone/>
            </a:pPr>
            <a:r>
              <a:rPr lang="en-GB" sz="2000" smtClean="0"/>
              <a:t>Note: these are not necessarily preferences from a RAN2 point of view.</a:t>
            </a:r>
            <a:endParaRPr lang="en-US" sz="2000" b="1" smtClean="0"/>
          </a:p>
        </p:txBody>
      </p:sp>
    </p:spTree>
    <p:extLst>
      <p:ext uri="{BB962C8B-B14F-4D97-AF65-F5344CB8AC3E}">
        <p14:creationId xmlns="" xmlns:p14="http://schemas.microsoft.com/office/powerpoint/2010/main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 smtClean="0"/>
              <a:t>Background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400600"/>
          </a:xfrm>
        </p:spPr>
        <p:txBody>
          <a:bodyPr>
            <a:noAutofit/>
          </a:bodyPr>
          <a:lstStyle/>
          <a:p>
            <a:r>
              <a:rPr lang="sv-SE" sz="2000" smtClean="0"/>
              <a:t>One mode of operation is that a UE performs CSI-RS based RRM measurements only on detected cells for which it has obtained an explicit configuration ("listed cells").</a:t>
            </a:r>
          </a:p>
          <a:p>
            <a:pPr>
              <a:buNone/>
            </a:pPr>
            <a:endParaRPr lang="sv-SE" sz="2000" smtClean="0"/>
          </a:p>
          <a:p>
            <a:r>
              <a:rPr lang="sv-SE" sz="2000" smtClean="0"/>
              <a:t>In some scenarios, inter-gNB coordination is limited and neighbor relations are not available/accurate, for example unlicenced and  early deployments.</a:t>
            </a:r>
          </a:p>
          <a:p>
            <a:pPr>
              <a:buNone/>
            </a:pPr>
            <a:endParaRPr lang="sv-SE" sz="2000" smtClean="0"/>
          </a:p>
          <a:p>
            <a:r>
              <a:rPr lang="sv-SE" sz="2000" smtClean="0"/>
              <a:t>It is useful to support a mode of CSI-RS based RRM measurements on a particular frequency layer configured by dedicated RRC signaling where: </a:t>
            </a:r>
          </a:p>
          <a:p>
            <a:pPr marL="914400" lvl="1" indent="-457200">
              <a:buFont typeface="+mj-lt"/>
              <a:buAutoNum type="alphaLcParenR"/>
            </a:pPr>
            <a:r>
              <a:rPr lang="sv-SE" sz="2000" smtClean="0"/>
              <a:t>Some CSI-RS configuration parameters, e.g. RS sequence, are derived from the cell ID of a detected cell.</a:t>
            </a:r>
          </a:p>
          <a:p>
            <a:pPr marL="914400" lvl="1" indent="-457200">
              <a:buFont typeface="+mj-lt"/>
              <a:buAutoNum type="alphaLcParenR"/>
            </a:pPr>
            <a:r>
              <a:rPr lang="sv-SE" sz="2000" smtClean="0"/>
              <a:t>Other CSI-RS configuration parameters are based on a frequency layer specific configuration (fixed in spec or configurable)</a:t>
            </a:r>
          </a:p>
          <a:p>
            <a:pPr marL="457200" indent="-457200"/>
            <a:r>
              <a:rPr lang="sv-SE" sz="2000" smtClean="0"/>
              <a:t>Note that this does not impose that the CSI-RS are always on. A UE can blindly detect or measure the CSI-RS of a detected neighbor cell.</a:t>
            </a:r>
          </a:p>
          <a:p>
            <a:pPr marL="457200" indent="-457200"/>
            <a:r>
              <a:rPr lang="sv-SE" sz="2000" smtClean="0"/>
              <a:t>A configuration derived from cell ID and frequency layer could be overridden by a UE-specific configuration for the detected cell.</a:t>
            </a:r>
          </a:p>
          <a:p>
            <a:pPr marL="457200" indent="-457200">
              <a:buNone/>
            </a:pPr>
            <a:endParaRPr lang="sv-SE" sz="2000" smtClean="0"/>
          </a:p>
          <a:p>
            <a:pPr>
              <a:buNone/>
            </a:pPr>
            <a:endParaRPr lang="sv-SE" sz="2000" smtClean="0"/>
          </a:p>
          <a:p>
            <a:pPr>
              <a:buNone/>
            </a:pPr>
            <a:endParaRPr lang="en-US" sz="1800" smtClean="0"/>
          </a:p>
        </p:txBody>
      </p:sp>
    </p:spTree>
    <p:extLst>
      <p:ext uri="{BB962C8B-B14F-4D97-AF65-F5344CB8AC3E}">
        <p14:creationId xmlns="" xmlns:p14="http://schemas.microsoft.com/office/powerpoint/2010/main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Oval 37"/>
          <p:cNvSpPr/>
          <p:nvPr/>
        </p:nvSpPr>
        <p:spPr>
          <a:xfrm>
            <a:off x="3707904" y="5661248"/>
            <a:ext cx="5472608" cy="122413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 smtClean="0"/>
              <a:t>Example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400600"/>
          </a:xfrm>
        </p:spPr>
        <p:txBody>
          <a:bodyPr>
            <a:noAutofit/>
          </a:bodyPr>
          <a:lstStyle/>
          <a:p>
            <a:r>
              <a:rPr lang="sv-SE" sz="2000" smtClean="0"/>
              <a:t>Mode 1 (only listed cells): If the UE has an explicit CSI-RS configuration for the detected cell (i.e. listed cell), the UE measures/reports it.</a:t>
            </a:r>
          </a:p>
          <a:p>
            <a:r>
              <a:rPr lang="sv-SE" sz="2000" smtClean="0"/>
              <a:t>Mode 2 (listed and detected cells): The CSI-RS configuration of a (non-listed) detected cell is derived from cell ID and frequency specific configuration.</a:t>
            </a:r>
          </a:p>
          <a:p>
            <a:pPr marL="457200" indent="-457200">
              <a:buNone/>
            </a:pPr>
            <a:endParaRPr lang="sv-SE" sz="2000" smtClean="0"/>
          </a:p>
          <a:p>
            <a:pPr>
              <a:buNone/>
            </a:pPr>
            <a:endParaRPr lang="sv-SE" sz="2000" smtClean="0"/>
          </a:p>
          <a:p>
            <a:pPr>
              <a:buNone/>
            </a:pPr>
            <a:endParaRPr lang="en-US" sz="1800" smtClean="0"/>
          </a:p>
        </p:txBody>
      </p:sp>
      <p:sp>
        <p:nvSpPr>
          <p:cNvPr id="4" name="Oval 3"/>
          <p:cNvSpPr/>
          <p:nvPr/>
        </p:nvSpPr>
        <p:spPr>
          <a:xfrm>
            <a:off x="755576" y="4581128"/>
            <a:ext cx="6192688" cy="122413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504056" y="3573016"/>
            <a:ext cx="1691680" cy="432048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1763688" y="3861048"/>
            <a:ext cx="1691680" cy="432048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2088232" y="3429000"/>
            <a:ext cx="1691680" cy="432048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347864" y="3717032"/>
            <a:ext cx="1691680" cy="432048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680520" y="3429000"/>
            <a:ext cx="1691680" cy="432048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4896544" y="3861048"/>
            <a:ext cx="1691680" cy="432048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4896544" y="2852936"/>
            <a:ext cx="1043608" cy="288032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2987824" y="2492896"/>
            <a:ext cx="1043608" cy="288032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1547664" y="2636912"/>
            <a:ext cx="1043608" cy="288032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Connector 20"/>
          <p:cNvCxnSpPr/>
          <p:nvPr/>
        </p:nvCxnSpPr>
        <p:spPr>
          <a:xfrm>
            <a:off x="395536" y="4437112"/>
            <a:ext cx="6696744" cy="0"/>
          </a:xfrm>
          <a:prstGeom prst="line">
            <a:avLst/>
          </a:prstGeom>
          <a:ln w="2540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323528" y="3284984"/>
            <a:ext cx="6696744" cy="0"/>
          </a:xfrm>
          <a:prstGeom prst="line">
            <a:avLst/>
          </a:prstGeom>
          <a:ln w="2540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26098" y="5733256"/>
            <a:ext cx="18801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frequency layer f1</a:t>
            </a:r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26098" y="4005064"/>
            <a:ext cx="18801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frequency layer f2</a:t>
            </a:r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0" y="2924944"/>
            <a:ext cx="18801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frequency layer f3</a:t>
            </a:r>
            <a:endParaRPr lang="en-US"/>
          </a:p>
        </p:txBody>
      </p:sp>
      <p:sp>
        <p:nvSpPr>
          <p:cNvPr id="26" name="Rounded Rectangle 25"/>
          <p:cNvSpPr/>
          <p:nvPr/>
        </p:nvSpPr>
        <p:spPr>
          <a:xfrm>
            <a:off x="4427984" y="4725144"/>
            <a:ext cx="144016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ounded Rectangle 26"/>
          <p:cNvSpPr/>
          <p:nvPr/>
        </p:nvSpPr>
        <p:spPr>
          <a:xfrm>
            <a:off x="4932040" y="5229200"/>
            <a:ext cx="144016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ounded Rectangle 27"/>
          <p:cNvSpPr/>
          <p:nvPr/>
        </p:nvSpPr>
        <p:spPr>
          <a:xfrm>
            <a:off x="2843808" y="5301208"/>
            <a:ext cx="144016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/>
          <p:cNvSpPr txBox="1"/>
          <p:nvPr/>
        </p:nvSpPr>
        <p:spPr>
          <a:xfrm>
            <a:off x="1259632" y="4869160"/>
            <a:ext cx="23989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UEs in serving cell on f1</a:t>
            </a:r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3528392" y="2780928"/>
            <a:ext cx="1043608" cy="288032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1979712" y="2348880"/>
            <a:ext cx="1043608" cy="288032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5220072" y="2492896"/>
            <a:ext cx="1043608" cy="288032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2483768" y="2780928"/>
            <a:ext cx="1043608" cy="288032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/>
          <p:cNvSpPr txBox="1"/>
          <p:nvPr/>
        </p:nvSpPr>
        <p:spPr>
          <a:xfrm>
            <a:off x="6487274" y="4725144"/>
            <a:ext cx="2535181" cy="1077218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sv-SE" sz="1600" smtClean="0"/>
              <a:t>Mode 1 on f1: UEs measure </a:t>
            </a:r>
          </a:p>
          <a:p>
            <a:r>
              <a:rPr lang="sv-SE" sz="1600" smtClean="0"/>
              <a:t>CSI-RS only on cells with </a:t>
            </a:r>
          </a:p>
          <a:p>
            <a:r>
              <a:rPr lang="sv-SE" sz="1600" smtClean="0"/>
              <a:t>explicit CSI-RS configuration</a:t>
            </a:r>
          </a:p>
          <a:p>
            <a:r>
              <a:rPr lang="sv-SE" sz="1600" smtClean="0"/>
              <a:t>(only listed cells)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228184" y="2276872"/>
            <a:ext cx="2915816" cy="107721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sv-SE" sz="1600" smtClean="0"/>
              <a:t>Mode 2 on f3: UEs can obtain </a:t>
            </a:r>
          </a:p>
          <a:p>
            <a:r>
              <a:rPr lang="sv-SE" sz="1600" smtClean="0"/>
              <a:t>CSI-RS configuration from cell ID </a:t>
            </a:r>
          </a:p>
          <a:p>
            <a:r>
              <a:rPr lang="sv-SE" sz="1600" smtClean="0"/>
              <a:t>and frequency specific config</a:t>
            </a:r>
          </a:p>
          <a:p>
            <a:r>
              <a:rPr lang="sv-SE" sz="1600" smtClean="0"/>
              <a:t>(listed and detected cells)</a:t>
            </a:r>
            <a:endParaRPr lang="en-US" sz="1600"/>
          </a:p>
        </p:txBody>
      </p:sp>
      <p:sp>
        <p:nvSpPr>
          <p:cNvPr id="39" name="TextBox 38"/>
          <p:cNvSpPr txBox="1"/>
          <p:nvPr/>
        </p:nvSpPr>
        <p:spPr>
          <a:xfrm>
            <a:off x="6444208" y="3534107"/>
            <a:ext cx="2535181" cy="1077218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sv-SE" sz="1600" smtClean="0"/>
              <a:t>Mode 1 on f2: UEs measure </a:t>
            </a:r>
          </a:p>
          <a:p>
            <a:r>
              <a:rPr lang="sv-SE" sz="1600" smtClean="0"/>
              <a:t>CSI-RS only on cells with </a:t>
            </a:r>
          </a:p>
          <a:p>
            <a:r>
              <a:rPr lang="sv-SE" sz="1600" smtClean="0"/>
              <a:t>explicit CSI-RS configuration</a:t>
            </a:r>
          </a:p>
          <a:p>
            <a:r>
              <a:rPr lang="sv-SE" sz="1600" smtClean="0"/>
              <a:t>(only listed cells)</a:t>
            </a:r>
            <a:endParaRPr lang="en-US" sz="1600"/>
          </a:p>
        </p:txBody>
      </p:sp>
    </p:spTree>
    <p:extLst>
      <p:ext uri="{BB962C8B-B14F-4D97-AF65-F5344CB8AC3E}">
        <p14:creationId xmlns="" xmlns:p14="http://schemas.microsoft.com/office/powerpoint/2010/main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 smtClean="0"/>
              <a:t>Proposal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400600"/>
          </a:xfrm>
        </p:spPr>
        <p:txBody>
          <a:bodyPr>
            <a:noAutofit/>
          </a:bodyPr>
          <a:lstStyle/>
          <a:p>
            <a:endParaRPr lang="sv-SE" sz="2800" smtClean="0"/>
          </a:p>
          <a:p>
            <a:r>
              <a:rPr lang="sv-SE" sz="2800" smtClean="0"/>
              <a:t>Mappings between cell IDs and values of some configuration parameters of CSI-RS for L3 mobility can be defined, including at least</a:t>
            </a:r>
          </a:p>
          <a:p>
            <a:pPr lvl="1"/>
            <a:r>
              <a:rPr lang="sv-SE" smtClean="0"/>
              <a:t>CSI-RS sequence</a:t>
            </a:r>
          </a:p>
          <a:p>
            <a:r>
              <a:rPr lang="sv-SE" sz="2800" smtClean="0"/>
              <a:t>A UE can be configured (using dedicated RRC signaling) for a particular frequency layer to use such mappings for CSI-RS based RRM measurements and reporting of detected cells for which the UE has received no explicit configuration.</a:t>
            </a:r>
          </a:p>
          <a:p>
            <a:r>
              <a:rPr lang="sv-SE" sz="2800" smtClean="0"/>
              <a:t>It is up to RAN2 whether and how such mappings should be used.</a:t>
            </a:r>
          </a:p>
        </p:txBody>
      </p:sp>
    </p:spTree>
    <p:extLst>
      <p:ext uri="{BB962C8B-B14F-4D97-AF65-F5344CB8AC3E}">
        <p14:creationId xmlns="" xmlns:p14="http://schemas.microsoft.com/office/powerpoint/2010/main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6609</TotalTime>
  <Words>484</Words>
  <Application>Microsoft Office PowerPoint</Application>
  <PresentationFormat>On-screen Show (4:3)</PresentationFormat>
  <Paragraphs>57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テーマ</vt:lpstr>
      <vt:lpstr>WF on cell-specific and fixed CSI-RS for L3 mobility</vt:lpstr>
      <vt:lpstr>Background</vt:lpstr>
      <vt:lpstr>Background</vt:lpstr>
      <vt:lpstr>Example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CSI-RS Resource Sharing</dc:title>
  <cp:lastModifiedBy>PS</cp:lastModifiedBy>
  <cp:revision>436</cp:revision>
  <dcterms:created xsi:type="dcterms:W3CDTF">2016-04-11T23:33:51Z</dcterms:created>
  <dcterms:modified xsi:type="dcterms:W3CDTF">2017-05-16T01:42:38Z</dcterms:modified>
</cp:coreProperties>
</file>