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9" r:id="rId3"/>
    <p:sldId id="290" r:id="rId4"/>
    <p:sldId id="288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08BC"/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90" d="100"/>
          <a:sy n="90" d="100"/>
        </p:scale>
        <p:origin x="173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685800" y="2174999"/>
            <a:ext cx="7772400" cy="1470025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WF on Polar code construction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Qualcomm</a:t>
            </a:r>
            <a:r>
              <a:rPr lang="en-US" altLang="ja-JP"/>
              <a:t>, ERICSSON, [xxx</a:t>
            </a:r>
            <a:r>
              <a:rPr lang="en-US" altLang="ja-JP" dirty="0"/>
              <a:t>, xxx]</a:t>
            </a:r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#88b   			                    R1-1706485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– 7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 April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Spokane, USA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8.1.4.2.1.1</a:t>
            </a:r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0184" y="9972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Background</a:t>
            </a:r>
            <a:endParaRPr lang="ja-JP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23528" y="1484784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Until RAN1#88bis, work </a:t>
            </a:r>
            <a:r>
              <a:rPr lang="en-US" b="1" u="sng" dirty="0"/>
              <a:t>together</a:t>
            </a:r>
            <a:r>
              <a:rPr lang="en-US" dirty="0"/>
              <a:t> on a coding scheme that achieves the benefits of both Alts 1&amp;2</a:t>
            </a:r>
          </a:p>
          <a:p>
            <a:pPr lvl="1"/>
            <a:r>
              <a:rPr lang="en-US" dirty="0"/>
              <a:t>With </a:t>
            </a:r>
            <a:r>
              <a:rPr lang="en-US" i="1" dirty="0"/>
              <a:t>J’</a:t>
            </a:r>
            <a:r>
              <a:rPr lang="en-US" dirty="0"/>
              <a:t> bits for the purpose of assisting the polar decoding, where  0&lt;=</a:t>
            </a:r>
            <a:r>
              <a:rPr lang="en-US" i="1" dirty="0"/>
              <a:t>J’</a:t>
            </a:r>
            <a:r>
              <a:rPr lang="en-US" dirty="0"/>
              <a:t>&lt;=</a:t>
            </a:r>
            <a:r>
              <a:rPr lang="en-US" dirty="0" err="1"/>
              <a:t>J</a:t>
            </a:r>
            <a:r>
              <a:rPr lang="en-US" baseline="-25000" dirty="0" err="1"/>
              <a:t>max</a:t>
            </a:r>
            <a:r>
              <a:rPr lang="en-US" baseline="-25000" dirty="0"/>
              <a:t> </a:t>
            </a:r>
            <a:r>
              <a:rPr lang="en-US" dirty="0"/>
              <a:t>, aiming for </a:t>
            </a:r>
            <a:r>
              <a:rPr lang="en-US" dirty="0" err="1"/>
              <a:t>J</a:t>
            </a:r>
            <a:r>
              <a:rPr lang="en-US" baseline="-25000" dirty="0" err="1"/>
              <a:t>max</a:t>
            </a:r>
            <a:r>
              <a:rPr lang="en-US" baseline="-25000" dirty="0"/>
              <a:t> </a:t>
            </a:r>
            <a:r>
              <a:rPr lang="en-US" dirty="0"/>
              <a:t>, e.g. in the region of 8 (other values are not precluded)</a:t>
            </a:r>
          </a:p>
          <a:p>
            <a:pPr lvl="2"/>
            <a:r>
              <a:rPr lang="en-US" dirty="0"/>
              <a:t>This does not preclude the use of the </a:t>
            </a:r>
            <a:r>
              <a:rPr lang="en-US" i="1" dirty="0"/>
              <a:t>J</a:t>
            </a:r>
            <a:r>
              <a:rPr lang="en-US" dirty="0"/>
              <a:t> bits for assisting decoding</a:t>
            </a:r>
          </a:p>
          <a:p>
            <a:pPr lvl="2"/>
            <a:r>
              <a:rPr lang="en-US" dirty="0"/>
              <a:t>Note that any PC-frozen bits would be considered to be among the </a:t>
            </a:r>
            <a:r>
              <a:rPr lang="en-US" i="1" dirty="0"/>
              <a:t>J’</a:t>
            </a:r>
            <a:r>
              <a:rPr lang="en-US" dirty="0"/>
              <a:t> bits</a:t>
            </a:r>
          </a:p>
          <a:p>
            <a:pPr lvl="2"/>
            <a:r>
              <a:rPr lang="en-US" dirty="0"/>
              <a:t>The following are examples:</a:t>
            </a:r>
          </a:p>
          <a:p>
            <a:r>
              <a:rPr lang="en-US" i="1" dirty="0"/>
              <a:t>J</a:t>
            </a:r>
            <a:r>
              <a:rPr lang="en-US" dirty="0"/>
              <a:t> bits CRC + </a:t>
            </a:r>
            <a:r>
              <a:rPr lang="en-US" i="1" dirty="0"/>
              <a:t>J’</a:t>
            </a:r>
            <a:r>
              <a:rPr lang="en-US" dirty="0"/>
              <a:t> bits CRC + basic polar;</a:t>
            </a:r>
          </a:p>
          <a:p>
            <a:r>
              <a:rPr lang="en-US" i="1" dirty="0"/>
              <a:t>J </a:t>
            </a:r>
            <a:r>
              <a:rPr lang="en-US" dirty="0"/>
              <a:t>bits CRC + </a:t>
            </a:r>
            <a:r>
              <a:rPr lang="en-US" i="1" dirty="0"/>
              <a:t>J’</a:t>
            </a:r>
            <a:r>
              <a:rPr lang="en-US" dirty="0"/>
              <a:t> bits distributed CRC + basic polar;</a:t>
            </a:r>
          </a:p>
          <a:p>
            <a:r>
              <a:rPr lang="en-US" i="1" dirty="0"/>
              <a:t>J</a:t>
            </a:r>
            <a:r>
              <a:rPr lang="en-US" dirty="0"/>
              <a:t> bits CRC + </a:t>
            </a:r>
            <a:r>
              <a:rPr lang="en-US" i="1" dirty="0"/>
              <a:t>J’ </a:t>
            </a:r>
            <a:r>
              <a:rPr lang="en-US" dirty="0"/>
              <a:t>PC bits + basic polar; (i.e. PC-Polar)</a:t>
            </a:r>
          </a:p>
          <a:p>
            <a:r>
              <a:rPr lang="en-US" i="1" dirty="0"/>
              <a:t>J</a:t>
            </a:r>
            <a:r>
              <a:rPr lang="en-US" dirty="0"/>
              <a:t> bits CRC + </a:t>
            </a:r>
            <a:r>
              <a:rPr lang="en-US" i="1" dirty="0"/>
              <a:t>J’ </a:t>
            </a:r>
            <a:r>
              <a:rPr lang="en-US" dirty="0"/>
              <a:t>Hash sequence + basic polar;</a:t>
            </a:r>
          </a:p>
          <a:p>
            <a:r>
              <a:rPr lang="en-US" dirty="0"/>
              <a:t>(</a:t>
            </a:r>
            <a:r>
              <a:rPr lang="en-US" i="1" dirty="0"/>
              <a:t>J </a:t>
            </a:r>
            <a:r>
              <a:rPr lang="en-US" dirty="0"/>
              <a:t>+ </a:t>
            </a:r>
            <a:r>
              <a:rPr lang="en-US" i="1" dirty="0"/>
              <a:t>J’</a:t>
            </a:r>
            <a:r>
              <a:rPr lang="en-US" dirty="0"/>
              <a:t>) bits CRC + basic polar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84868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Observation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435280" cy="5174035"/>
          </a:xfrm>
        </p:spPr>
        <p:txBody>
          <a:bodyPr>
            <a:norm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>It is been observed by majority companies, extra CRC bits (in addition to CRC for error detection) are needed to assist polar decoding to achieve good performance and decoding complexity</a:t>
            </a:r>
          </a:p>
        </p:txBody>
      </p:sp>
    </p:spTree>
    <p:extLst>
      <p:ext uri="{BB962C8B-B14F-4D97-AF65-F5344CB8AC3E}">
        <p14:creationId xmlns:p14="http://schemas.microsoft.com/office/powerpoint/2010/main" val="1569794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435280" cy="5174035"/>
          </a:xfrm>
        </p:spPr>
        <p:txBody>
          <a:bodyPr>
            <a:norm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>CRC bits used to assist polar decoding is adopted as NR control channel coding design baseline:</a:t>
            </a:r>
            <a:endParaRPr kumimoji="0" lang="en-US" altLang="zh-CN" sz="800" dirty="0"/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altLang="zh-CN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>FFS hybrid schemes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altLang="zh-CN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>J’ bits are available to </a:t>
            </a:r>
            <a:r>
              <a:rPr lang="en-US" dirty="0"/>
              <a:t>assist decoding </a:t>
            </a:r>
            <a:r>
              <a:rPr kumimoji="0" lang="en-US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>(in addition to J CRC bits for error detection):</a:t>
            </a:r>
          </a:p>
          <a:p>
            <a:pPr lvl="2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>J’ &lt;= </a:t>
            </a:r>
            <a:r>
              <a:rPr kumimoji="0" lang="en-US" altLang="zh-CN" dirty="0" err="1">
                <a:solidFill>
                  <a:srgbClr val="000000"/>
                </a:solidFill>
                <a:latin typeface="Calibri" panose="020F0502020204030204" pitchFamily="34" charset="0"/>
              </a:rPr>
              <a:t>Jmax</a:t>
            </a:r>
            <a:r>
              <a:rPr kumimoji="0" lang="en-US" altLang="zh-CN" dirty="0">
                <a:solidFill>
                  <a:srgbClr val="000000"/>
                </a:solidFill>
                <a:latin typeface="Calibri" panose="020F0502020204030204" pitchFamily="34" charset="0"/>
              </a:rPr>
              <a:t>’ &lt;= 5 bits</a:t>
            </a:r>
            <a:endParaRPr lang="en-US" dirty="0"/>
          </a:p>
          <a:p>
            <a:pPr lvl="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This does not preclude the use of the </a:t>
            </a:r>
            <a:r>
              <a:rPr lang="en-US" i="1" dirty="0"/>
              <a:t>J</a:t>
            </a:r>
            <a:r>
              <a:rPr lang="en-US" dirty="0"/>
              <a:t> bits for assisting decoding when the same FAR as LTE can be maintained</a:t>
            </a:r>
          </a:p>
          <a:p>
            <a:pPr lvl="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014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7242</TotalTime>
  <Words>281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ＭＳ Ｐゴシック</vt:lpstr>
      <vt:lpstr>宋体</vt:lpstr>
      <vt:lpstr>Arial</vt:lpstr>
      <vt:lpstr>Calibri</vt:lpstr>
      <vt:lpstr>Times New Roman</vt:lpstr>
      <vt:lpstr>Office テーマ</vt:lpstr>
      <vt:lpstr>WF on Polar code construction</vt:lpstr>
      <vt:lpstr>Background</vt:lpstr>
      <vt:lpstr>Observation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keywords>CTPClassification=CTP_PUBLIC:VisualMarkings=</cp:keywords>
  <cp:lastModifiedBy>Jing Jiang</cp:lastModifiedBy>
  <cp:revision>304</cp:revision>
  <dcterms:created xsi:type="dcterms:W3CDTF">2014-09-26T23:14:47Z</dcterms:created>
  <dcterms:modified xsi:type="dcterms:W3CDTF">2017-04-05T05:57:49Z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bb3e5820-c3ca-405b-af5d-96b7135114d3</vt:lpwstr>
  </property>
  <property fmtid="{D5CDD505-2E9C-101B-9397-08002B2CF9AE}" pid="3" name="CTP_TimeStamp">
    <vt:lpwstr>2016-10-10 17:15:11Z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AdHocReviewCycleID">
    <vt:i4>-395158365</vt:i4>
  </property>
  <property fmtid="{D5CDD505-2E9C-101B-9397-08002B2CF9AE}" pid="9" name="_NewReviewCycle">
    <vt:lpwstr/>
  </property>
  <property fmtid="{D5CDD505-2E9C-101B-9397-08002B2CF9AE}" pid="10" name="_EmailSubject">
    <vt:lpwstr>WFs</vt:lpwstr>
  </property>
  <property fmtid="{D5CDD505-2E9C-101B-9397-08002B2CF9AE}" pid="11" name="_AuthorEmail">
    <vt:lpwstr>jingj@qti.qualcomm.com</vt:lpwstr>
  </property>
  <property fmtid="{D5CDD505-2E9C-101B-9397-08002B2CF9AE}" pid="12" name="_AuthorEmailDisplayName">
    <vt:lpwstr>Jing Jiang</vt:lpwstr>
  </property>
  <property fmtid="{D5CDD505-2E9C-101B-9397-08002B2CF9AE}" pid="13" name="_PreviousAdHocReviewCycleID">
    <vt:i4>1548710871</vt:i4>
  </property>
</Properties>
</file>