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10"/>
  </p:notesMasterIdLst>
  <p:handoutMasterIdLst>
    <p:handoutMasterId r:id="rId11"/>
  </p:handoutMasterIdLst>
  <p:sldIdLst>
    <p:sldId id="374" r:id="rId4"/>
    <p:sldId id="383" r:id="rId5"/>
    <p:sldId id="384" r:id="rId6"/>
    <p:sldId id="388" r:id="rId7"/>
    <p:sldId id="387" r:id="rId8"/>
    <p:sldId id="385" r:id="rId9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9" autoAdjust="0"/>
    <p:restoredTop sz="90988" autoAdjust="0"/>
  </p:normalViewPr>
  <p:slideViewPr>
    <p:cSldViewPr snapToGrid="0">
      <p:cViewPr>
        <p:scale>
          <a:sx n="81" d="100"/>
          <a:sy n="81" d="100"/>
        </p:scale>
        <p:origin x="2264" y="36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349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909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5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755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6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774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group based beam reporting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for NR MIMO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GB" altLang="it-IT" sz="2400" dirty="0" smtClean="0"/>
              <a:t>, 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 smtClean="0"/>
              <a:t>3GPP TSG RAN WG1 Meeting #88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		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</a:t>
            </a:r>
            <a:r>
              <a:rPr lang="en-US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0</a:t>
            </a:r>
            <a:r>
              <a:rPr lang="sv-SE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3997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sz="2000" dirty="0" smtClean="0"/>
              <a:t>Athens, Greece, 13th –17th February 2017</a:t>
            </a:r>
            <a:endParaRPr lang="en-GB" sz="2000" dirty="0" smtClean="0"/>
          </a:p>
          <a:p>
            <a:endParaRPr lang="en-US" sz="2000" dirty="0" smtClean="0"/>
          </a:p>
          <a:p>
            <a:r>
              <a:rPr lang="x-none" sz="2000" dirty="0" smtClean="0"/>
              <a:t>Agenda Item:	8.1.2.2.1</a:t>
            </a:r>
            <a:endParaRPr lang="en-GB" sz="2400" dirty="0" smtClean="0"/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702875"/>
            <a:ext cx="8345488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following working assumption on group based beam reporting has been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confirmed in RAN1#88: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Support at least one of these two alternatives of beam reporting:</a:t>
            </a:r>
          </a:p>
          <a:p>
            <a:pPr marL="571500" lvl="2" algn="just" eaLnBrk="1" hangingPunct="1"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UE reports information about TRP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set(s).  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where a Rx beam set refers to a set of UE Rx beams that are used for receiving a DL signal</a:t>
            </a:r>
            <a:endParaRPr lang="en-US" altLang="zh-CN" b="0" i="1" strike="sngStrike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It is UE implementation issues on how to construct the Rx beam set.  </a:t>
            </a: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One example: each of Rx beam in a UE Rx beam set corresponds to a selected Rx beam in each panel.</a:t>
            </a:r>
          </a:p>
          <a:p>
            <a:pPr lvl="4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TW" b="0" i="1" dirty="0" smtClean="0">
                <a:latin typeface="Times New Roman" pitchFamily="18" charset="0"/>
                <a:cs typeface="Times New Roman" pitchFamily="18" charset="0"/>
              </a:rPr>
              <a:t>For UEs with more than one UE Rx beam sets, the UE can report TRP </a:t>
            </a:r>
            <a:r>
              <a:rPr lang="en-US" altLang="zh-TW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TW" b="0" i="1" dirty="0" smtClean="0">
                <a:latin typeface="Times New Roman" pitchFamily="18" charset="0"/>
                <a:cs typeface="Times New Roman" pitchFamily="18" charset="0"/>
              </a:rPr>
              <a:t> Beam(s) and an identifier of the associated UE Rx beam set per reported TX beam</a:t>
            </a:r>
            <a:endParaRPr lang="en-US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Different TRP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</a:p>
          <a:p>
            <a:pPr lvl="4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Different TRP TX beams reported for different UE Rx beam set may not be possible to be received simultaneously at the UE</a:t>
            </a:r>
          </a:p>
          <a:p>
            <a:pPr lvl="3" indent="-342900" algn="just">
              <a:buFont typeface="Wingdings" panose="05000000000000000000" pitchFamily="2" charset="2"/>
              <a:buChar char="§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1485900" lvl="4" algn="just"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8939" y="814388"/>
            <a:ext cx="871491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2" algn="just" eaLnBrk="1" hangingPunct="1"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Alt 2: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UE reports information about TRP </a:t>
            </a:r>
            <a:r>
              <a:rPr lang="en-US" altLang="zh-CN" b="0" i="1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 Beam(s) per UE antenna group basis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where UE antenna group refers to receive UE antenna panel or subarray 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TW" b="0" i="1" dirty="0">
                <a:latin typeface="Times New Roman" pitchFamily="18" charset="0"/>
                <a:cs typeface="Times New Roman" pitchFamily="18" charset="0"/>
              </a:rPr>
              <a:t>For UEs with more than one UE antenna group, the UE can report TRP </a:t>
            </a:r>
            <a:r>
              <a:rPr lang="en-US" altLang="zh-TW" b="0" i="1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TW" b="0" i="1" dirty="0">
                <a:latin typeface="Times New Roman" pitchFamily="18" charset="0"/>
                <a:cs typeface="Times New Roman" pitchFamily="18" charset="0"/>
              </a:rPr>
              <a:t> Beam(s) and an identifier of the associated UE antenna group per reported TX beam</a:t>
            </a: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NOTE: Different TX beams reported for different antenna groups can be received simultaneously at the UE.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</a:p>
          <a:p>
            <a:pPr marL="571500" lvl="2" algn="just" eaLnBrk="1" hangingPunct="1">
              <a:defRPr/>
            </a:pP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FFS: How UE antenna group or Rx beam set is captured in the specification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00" y="781462"/>
            <a:ext cx="83072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en-US" sz="1600" b="0" dirty="0" smtClean="0">
                <a:latin typeface="Times" charset="0"/>
                <a:ea typeface="MS Mincho" charset="-128"/>
                <a:cs typeface="Times New Roman" charset="0"/>
              </a:rPr>
              <a:t>The following agreements have been reached in RAN1#88</a:t>
            </a:r>
          </a:p>
          <a:p>
            <a:pPr marL="342900" lvl="0" indent="-342900">
              <a:spcAft>
                <a:spcPts val="0"/>
              </a:spcAft>
              <a:buFont typeface="Arial" charset="0"/>
              <a:buChar char="•"/>
              <a:tabLst>
                <a:tab pos="457200" algn="l"/>
              </a:tabLst>
            </a:pPr>
            <a:r>
              <a:rPr lang="en-US" sz="1600" b="0" dirty="0" smtClean="0">
                <a:latin typeface="Times" charset="0"/>
                <a:ea typeface="MS Mincho" charset="-128"/>
                <a:cs typeface="Times New Roman" charset="0"/>
              </a:rPr>
              <a:t>A</a:t>
            </a:r>
            <a:r>
              <a:rPr lang="en-GB" sz="1600" b="0" dirty="0" smtClean="0">
                <a:latin typeface="Times" charset="0"/>
                <a:ea typeface="MS Mincho" charset="-128"/>
                <a:cs typeface="Times New Roman" charset="0"/>
              </a:rPr>
              <a:t> </a:t>
            </a:r>
            <a:r>
              <a:rPr lang="en-GB" sz="1600" b="0" dirty="0">
                <a:latin typeface="Times" charset="0"/>
                <a:ea typeface="MS Mincho" charset="-128"/>
                <a:cs typeface="Times New Roman" charset="0"/>
              </a:rPr>
              <a:t>UE can be configured with the following high layer parameters for beam management: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742950" lvl="1" indent="-285750">
              <a:spcAft>
                <a:spcPts val="0"/>
              </a:spcAft>
              <a:buFont typeface="Arial" charset="0"/>
              <a:buChar char="–"/>
              <a:tabLst>
                <a:tab pos="9144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N≥1 reporting settings, M≥1 resource settings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The links between reporting settings and resource settings are configured in the agreed CSI measurement setting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solidFill>
                  <a:srgbClr val="000000"/>
                </a:solidFill>
                <a:latin typeface="Times" charset="0"/>
                <a:ea typeface="MS Mincho" charset="-128"/>
                <a:cs typeface="Times New Roman" charset="0"/>
              </a:rPr>
              <a:t>CSI-RS based P-1 &amp; P-2 are supported with resource and reporting settings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solidFill>
                  <a:srgbClr val="000000"/>
                </a:solidFill>
                <a:latin typeface="Times" charset="0"/>
                <a:ea typeface="MS Mincho" charset="-128"/>
                <a:cs typeface="Times New Roman" charset="0"/>
              </a:rPr>
              <a:t>P-3 can be supported with or without reporting setting  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742950" lvl="1" indent="-285750">
              <a:spcAft>
                <a:spcPts val="0"/>
              </a:spcAft>
              <a:buFont typeface="Arial" charset="0"/>
              <a:buChar char="–"/>
              <a:tabLst>
                <a:tab pos="914400" algn="l"/>
              </a:tabLst>
            </a:pPr>
            <a:r>
              <a:rPr lang="en-GB" sz="1600" b="0" dirty="0">
                <a:latin typeface="Times" charset="0"/>
                <a:ea typeface="MS Mincho" charset="-128"/>
                <a:cs typeface="Times New Roman" charset="0"/>
              </a:rPr>
              <a:t>A reporting setting at least including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Information indicating selected beam(s)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 L1 measurement reporting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600200" lvl="3" indent="-228600">
              <a:spcAft>
                <a:spcPts val="0"/>
              </a:spcAft>
              <a:buFont typeface="Arial" charset="0"/>
              <a:buChar char="–"/>
              <a:tabLst>
                <a:tab pos="18288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FFS details (e.g., based on RSRP or CSI, etc.)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Time-domain behavior: e.g. aperiodic, periodic, semi-persistent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Frequency-granularity if multiple frequency granularities are supported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742950" lvl="1" indent="-285750">
              <a:spcAft>
                <a:spcPts val="0"/>
              </a:spcAft>
              <a:buFont typeface="Arial" charset="0"/>
              <a:buChar char="–"/>
              <a:tabLst>
                <a:tab pos="914400" algn="l"/>
              </a:tabLst>
            </a:pPr>
            <a:r>
              <a:rPr lang="en-GB" sz="1600" b="0" dirty="0">
                <a:latin typeface="Times" charset="0"/>
                <a:ea typeface="MS Mincho" charset="-128"/>
                <a:cs typeface="Times New Roman" charset="0"/>
              </a:rPr>
              <a:t>A resource setting at least including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Time-domain behavior: e.g. aperiodic, periodic, semi-persistent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RS type: NZP CSI-RS at least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143000" lvl="2" indent="-228600">
              <a:spcAft>
                <a:spcPts val="0"/>
              </a:spcAft>
              <a:buFont typeface="Arial" charset="0"/>
              <a:buChar char="•"/>
              <a:tabLst>
                <a:tab pos="13716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At least one CSI-RS resource set, with each CSI-RS resource set having K≥1 CSI-RS resources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600200" lvl="3" indent="-228600">
              <a:spcAft>
                <a:spcPts val="0"/>
              </a:spcAft>
              <a:buFont typeface="Arial" charset="0"/>
              <a:buChar char="–"/>
              <a:tabLst>
                <a:tab pos="1828800" algn="l"/>
              </a:tabLst>
            </a:pPr>
            <a:r>
              <a:rPr lang="en-US" sz="1600" b="0" dirty="0">
                <a:highlight>
                  <a:srgbClr val="FF00FF"/>
                </a:highlight>
                <a:latin typeface="Times" charset="0"/>
                <a:ea typeface="MS Mincho" charset="-128"/>
                <a:cs typeface="Times New Roman" charset="0"/>
              </a:rPr>
              <a:t>Discuss further offline whether or not support &gt;1 CSI-RS resource set per resource setting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1600200" lvl="3" indent="-228600">
              <a:spcAft>
                <a:spcPts val="0"/>
              </a:spcAft>
              <a:buFont typeface="Arial" charset="0"/>
              <a:buChar char="–"/>
              <a:tabLst>
                <a:tab pos="18288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Some parameters of K CSI-RS resources can be the same, e.g. port number, time-domain behavior, density and periodicity if any</a:t>
            </a:r>
            <a:endParaRPr lang="en-GB" sz="1600" b="0" dirty="0">
              <a:latin typeface="Times" charset="0"/>
              <a:ea typeface="Batang" charset="-127"/>
              <a:cs typeface="Times New Roman" charset="0"/>
            </a:endParaRPr>
          </a:p>
          <a:p>
            <a:pPr marL="742950" lvl="1" indent="-285750">
              <a:spcAft>
                <a:spcPts val="0"/>
              </a:spcAft>
              <a:buFont typeface="Arial" charset="0"/>
              <a:buChar char="–"/>
              <a:tabLst>
                <a:tab pos="914400" algn="l"/>
              </a:tabLst>
            </a:pPr>
            <a:r>
              <a:rPr lang="en-US" sz="1600" b="0" dirty="0">
                <a:latin typeface="Times" charset="0"/>
                <a:ea typeface="MS Mincho" charset="-128"/>
                <a:cs typeface="Times New Roman" charset="0"/>
              </a:rPr>
              <a:t>Further discussion offline whether or not the mechanism for CSI acquisition framework can be applicable – </a:t>
            </a:r>
            <a:r>
              <a:rPr lang="en-US" sz="1600" b="0" dirty="0">
                <a:highlight>
                  <a:srgbClr val="FF00FF"/>
                </a:highlight>
                <a:latin typeface="Times" charset="0"/>
                <a:ea typeface="MS Mincho" charset="-128"/>
                <a:cs typeface="Times New Roman" charset="0"/>
              </a:rPr>
              <a:t>revisit later this week (if no consensus, revisit next meeting)</a:t>
            </a:r>
            <a:endParaRPr lang="en-GB" sz="1600" b="0" dirty="0">
              <a:effectLst/>
              <a:latin typeface="Times" charset="0"/>
              <a:ea typeface="Batang" charset="-127"/>
              <a:cs typeface="Times New Roman" charset="0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77800" y="64246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264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-177800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-132556" y="407194"/>
            <a:ext cx="9143999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following agreements have been reached in RAN1#88: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groups where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&gt;=1 and each group refers to a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Rx beam set (Alt1) or a UE antenna group (Alt2) depending on which alternative is adopted. 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Wingdings" charset="2"/>
              <a:buChar char="§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each group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UE reports at least the following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information: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Information indicating group at least for some cases</a:t>
            </a:r>
            <a:endParaRPr lang="en-US" sz="1600" b="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lvl="4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FFS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: condition(s) to omit this parameter e.g. when L=1 or </a:t>
            </a:r>
            <a:r>
              <a:rPr lang="en-US" sz="1600" b="0" i="1" dirty="0" err="1" smtClean="0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600" b="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l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=1</a:t>
            </a:r>
          </a:p>
          <a:p>
            <a:pPr lvl="3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Measurement quantities for </a:t>
            </a:r>
            <a:r>
              <a:rPr lang="en-US" sz="1600" b="0" i="1" dirty="0" err="1" smtClean="0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600" b="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l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 beam (s)</a:t>
            </a:r>
            <a:endParaRPr lang="en-US" sz="1600" b="0" i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Support L1 RSRP and CSI report (when CSI-RS is for CSI acquisition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en-US" sz="1600" b="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FFS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: the details of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RSRP/CSI derivation and content</a:t>
            </a:r>
            <a:endParaRPr lang="en-GB" sz="1600" b="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FFS: Other reporting contents, e.g., RSRQ  </a:t>
            </a: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FFS: How to select </a:t>
            </a:r>
            <a:r>
              <a:rPr lang="en-US" sz="1600" b="0" i="1" dirty="0" err="1" smtClean="0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600" b="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l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 beam(s)</a:t>
            </a:r>
            <a:r>
              <a:rPr lang="en-US" sz="1600" b="0" i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0" i="1" dirty="0" err="1" smtClean="0">
                <a:latin typeface="Times New Roman" charset="0"/>
                <a:ea typeface="Times New Roman" charset="0"/>
                <a:cs typeface="Times New Roman" charset="0"/>
              </a:rPr>
              <a:t>e.g</a:t>
            </a:r>
            <a:r>
              <a:rPr lang="en-US" sz="1600" b="0" i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0" i="1" dirty="0">
                <a:latin typeface="Times New Roman" charset="0"/>
                <a:ea typeface="Times New Roman" charset="0"/>
                <a:cs typeface="Times New Roman" charset="0"/>
              </a:rPr>
              <a:t>max </a:t>
            </a:r>
            <a:r>
              <a:rPr lang="en-US" sz="1600" b="0" i="1" dirty="0" err="1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600" b="0" i="1" baseline="-25000" dirty="0" err="1">
                <a:latin typeface="Times New Roman" charset="0"/>
                <a:ea typeface="Times New Roman" charset="0"/>
                <a:cs typeface="Times New Roman" charset="0"/>
              </a:rPr>
              <a:t>l</a:t>
            </a:r>
            <a:r>
              <a:rPr lang="en-US" sz="1600" b="0" i="1" dirty="0">
                <a:latin typeface="Times New Roman" charset="0"/>
                <a:ea typeface="Times New Roman" charset="0"/>
                <a:cs typeface="Times New Roman" charset="0"/>
              </a:rPr>
              <a:t> beams in terms of received power being above a certain </a:t>
            </a:r>
            <a:r>
              <a:rPr lang="en-US" sz="1600" b="0" i="1" dirty="0" smtClean="0">
                <a:latin typeface="Times New Roman" charset="0"/>
                <a:ea typeface="Times New Roman" charset="0"/>
                <a:cs typeface="Times New Roman" charset="0"/>
              </a:rPr>
              <a:t>threshold or in terms of correlation less than a certain threshold</a:t>
            </a:r>
          </a:p>
          <a:p>
            <a:pPr lvl="3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Information 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indicating </a:t>
            </a:r>
            <a:r>
              <a:rPr lang="en-US" sz="1600" b="0" i="1" dirty="0" err="1" smtClean="0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600" b="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l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DL </a:t>
            </a:r>
            <a:r>
              <a:rPr lang="en-US" sz="1600" b="0" dirty="0" err="1">
                <a:latin typeface="Times New Roman" charset="0"/>
                <a:ea typeface="Times New Roman" charset="0"/>
                <a:cs typeface="Times New Roman" charset="0"/>
              </a:rPr>
              <a:t>Tx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 beam(s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1400" b="0" dirty="0">
                <a:latin typeface="Times New Roman" charset="0"/>
                <a:ea typeface="Times New Roman" charset="0"/>
                <a:cs typeface="Times New Roman" charset="0"/>
              </a:rPr>
              <a:t>when applicable</a:t>
            </a:r>
            <a:r>
              <a:rPr lang="en-GB" sz="1400" b="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1400" b="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sz="1600" b="0" dirty="0" err="1">
                <a:latin typeface="Times New Roman" charset="0"/>
                <a:ea typeface="Times New Roman" charset="0"/>
                <a:cs typeface="Times New Roman" charset="0"/>
              </a:rPr>
              <a:t>tx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600" b="0" dirty="0" err="1">
                <a:latin typeface="Times New Roman" charset="0"/>
                <a:ea typeface="Times New Roman" charset="0"/>
                <a:cs typeface="Times New Roman" charset="0"/>
              </a:rPr>
              <a:t>etc</a:t>
            </a:r>
            <a:r>
              <a:rPr lang="en-GB" sz="1600" b="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sz="1600" b="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lvl="2" indent="-342900" algn="just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This group based beam reporting is configurable per UE basis.</a:t>
            </a:r>
          </a:p>
          <a:p>
            <a:pPr lvl="3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UE basis e.g.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 when L=1 or </a:t>
            </a:r>
            <a:r>
              <a:rPr lang="en-US" sz="16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4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No group identifier is reported when it is turned off </a:t>
            </a:r>
          </a:p>
          <a:p>
            <a:pPr lvl="3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: how L is determined. e.g. by network configuration or UE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selection or UE capability e.g. how many beams can be received simultaneously</a:t>
            </a:r>
          </a:p>
          <a:p>
            <a:pPr lvl="3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how is configured using the CSI framework to support multi-panel or multi-TRP transmission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0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-177800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88900" y="658048"/>
            <a:ext cx="87010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NR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least Alt1 of group based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reporting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i.e. each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group refers to a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Rx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beam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set.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FFS: whether and how Alt2 is supported in Alt1 framework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sz="2000" b="0" dirty="0" smtClean="0">
                <a:latin typeface="Times New Roman" charset="0"/>
                <a:ea typeface="Times New Roman" charset="0"/>
                <a:cs typeface="Times New Roman" charset="0"/>
              </a:rPr>
              <a:t>Add the following parameters in </a:t>
            </a:r>
            <a:r>
              <a:rPr lang="en-GB" sz="2000" b="0" dirty="0">
                <a:latin typeface="Times New Roman" charset="0"/>
                <a:ea typeface="Times New Roman" charset="0"/>
                <a:cs typeface="Times New Roman" charset="0"/>
              </a:rPr>
              <a:t>reporting setting for beam </a:t>
            </a:r>
            <a:r>
              <a:rPr lang="en-GB" sz="2000" b="0" dirty="0" smtClean="0">
                <a:latin typeface="Times New Roman" charset="0"/>
                <a:ea typeface="Times New Roman" charset="0"/>
                <a:cs typeface="Times New Roman" charset="0"/>
              </a:rPr>
              <a:t>management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2000" b="0" dirty="0" smtClean="0">
                <a:latin typeface="Times New Roman" charset="0"/>
                <a:ea typeface="Times New Roman" charset="0"/>
                <a:cs typeface="Times New Roman" charset="0"/>
              </a:rPr>
              <a:t>Group Identifier</a:t>
            </a:r>
          </a:p>
          <a:p>
            <a:pPr lvl="2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2000" b="0" dirty="0" smtClean="0">
                <a:latin typeface="Times New Roman" charset="0"/>
                <a:ea typeface="Times New Roman" charset="0"/>
                <a:cs typeface="Times New Roman" charset="0"/>
              </a:rPr>
              <a:t>L1 RSRP</a:t>
            </a:r>
            <a:endParaRPr lang="en-US" sz="2000" b="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72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27420</TotalTime>
  <Words>897</Words>
  <Application>Microsoft Macintosh PowerPoint</Application>
  <PresentationFormat>On-screen Show (4:3)</PresentationFormat>
  <Paragraphs>74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Batang</vt:lpstr>
      <vt:lpstr>MS Mincho</vt:lpstr>
      <vt:lpstr>ＭＳ Ｐゴシック</vt:lpstr>
      <vt:lpstr>Times</vt:lpstr>
      <vt:lpstr>Wingdings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group based beam reporting for NR MIMO</vt:lpstr>
      <vt:lpstr>Background</vt:lpstr>
      <vt:lpstr>Background</vt:lpstr>
      <vt:lpstr>Background</vt:lpstr>
      <vt:lpstr>Background</vt:lpstr>
      <vt:lpstr>Proposal</vt:lpstr>
    </vt:vector>
  </TitlesOfParts>
  <Manager/>
  <Company>ZTE</Company>
  <LinksUpToDate>false</LinksUpToDate>
  <SharedDoc>false</SharedDoc>
  <HyperlinkBase/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reporting</dc:title>
  <dc:subject/>
  <dc:creator>ZTE</dc:creator>
  <cp:keywords>CTPClassification=CTP_PUBLIC:VisualMarkings=</cp:keywords>
  <dc:description/>
  <cp:lastModifiedBy>ynli</cp:lastModifiedBy>
  <cp:revision>2452</cp:revision>
  <dcterms:created xsi:type="dcterms:W3CDTF">2007-12-19T20:51:45Z</dcterms:created>
  <dcterms:modified xsi:type="dcterms:W3CDTF">2017-02-16T07:20:20Z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2d6c75ed-e76b-43ff-83fb-15361972162c</vt:lpwstr>
  </property>
  <property fmtid="{D5CDD505-2E9C-101B-9397-08002B2CF9AE}" pid="3" name="CTP_TimeStamp">
    <vt:lpwstr>2017-01-16 19:39:00Z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