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1" r:id="rId3"/>
    <p:sldId id="263" r:id="rId4"/>
    <p:sldId id="264" r:id="rId5"/>
    <p:sldId id="265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k Harrison" initials="rmh" lastIdx="0" clrIdx="0">
    <p:extLst>
      <p:ext uri="{19B8F6BF-5375-455C-9EA6-DF929625EA0E}">
        <p15:presenceInfo xmlns:p15="http://schemas.microsoft.com/office/powerpoint/2012/main" userId="Mark Harriso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45" autoAdjust="0"/>
  </p:normalViewPr>
  <p:slideViewPr>
    <p:cSldViewPr>
      <p:cViewPr varScale="1">
        <p:scale>
          <a:sx n="65" d="100"/>
          <a:sy n="65" d="100"/>
        </p:scale>
        <p:origin x="145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307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Type II CSI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/>
              <a:t>Ericsson, Samsung, [Huawei], Intel, NTT DOCOMO, [LG Electronics, Qualcomm], …</a:t>
            </a: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391876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88</a:t>
            </a:r>
            <a:endParaRPr kumimoji="1" lang="zh-CN" altLang="zh-CN" sz="2000" dirty="0"/>
          </a:p>
          <a:p>
            <a:r>
              <a:rPr lang="en-GB" sz="2000" dirty="0"/>
              <a:t>Athens, Greece 13</a:t>
            </a:r>
            <a:r>
              <a:rPr lang="en-GB" sz="2000" baseline="30000" dirty="0"/>
              <a:t>th</a:t>
            </a:r>
            <a:r>
              <a:rPr lang="en-GB" sz="2000" dirty="0"/>
              <a:t> - 17</a:t>
            </a:r>
            <a:r>
              <a:rPr lang="en-GB" sz="2000" baseline="30000" dirty="0"/>
              <a:t>th</a:t>
            </a:r>
            <a:r>
              <a:rPr lang="en-GB" sz="2000" dirty="0"/>
              <a:t> Feb. 2017</a:t>
            </a:r>
          </a:p>
          <a:p>
            <a:r>
              <a:rPr kumimoji="1" lang="en-US" altLang="ja-JP" sz="2000" dirty="0"/>
              <a:t>Agenda item: 8.1.2.3.3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>
                <a:ea typeface="Gulim" pitchFamily="34" charset="-127"/>
              </a:rPr>
              <a:t>R1-1703811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457200"/>
          </a:xfrm>
        </p:spPr>
        <p:txBody>
          <a:bodyPr>
            <a:noAutofit/>
          </a:bodyPr>
          <a:lstStyle/>
          <a:p>
            <a:r>
              <a:rPr lang="en-US" sz="3600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90600"/>
            <a:ext cx="8839200" cy="5638800"/>
          </a:xfrm>
        </p:spPr>
        <p:txBody>
          <a:bodyPr>
            <a:noAutofit/>
          </a:bodyPr>
          <a:lstStyle/>
          <a:p>
            <a:pPr lvl="0"/>
            <a:r>
              <a:rPr lang="en-US" sz="2800" dirty="0"/>
              <a:t>The following description for Type I Cat I CSI was agreed in RAN1 NR-AH 2017-01:</a:t>
            </a:r>
          </a:p>
          <a:p>
            <a:pPr lvl="1"/>
            <a:r>
              <a:rPr lang="en-US" sz="2400" dirty="0"/>
              <a:t>Dual-stage W = W1W2 codebook </a:t>
            </a:r>
          </a:p>
          <a:p>
            <a:pPr lvl="2"/>
            <a:r>
              <a:rPr lang="en-US" sz="2000" dirty="0"/>
              <a:t>W1 consists of a set of </a:t>
            </a:r>
            <a:r>
              <a:rPr lang="en-US" sz="2000" i="1" dirty="0"/>
              <a:t>L</a:t>
            </a:r>
            <a:r>
              <a:rPr lang="en-US" sz="2000" dirty="0"/>
              <a:t> orthogonal beams, e.g. 2D DFT beams</a:t>
            </a:r>
          </a:p>
          <a:p>
            <a:pPr lvl="3"/>
            <a:r>
              <a:rPr lang="en-US" sz="1800" dirty="0"/>
              <a:t>The set of </a:t>
            </a:r>
            <a:r>
              <a:rPr lang="en-US" sz="1800" i="1" dirty="0"/>
              <a:t>L</a:t>
            </a:r>
            <a:r>
              <a:rPr lang="en-US" sz="1800" dirty="0"/>
              <a:t> beams is selected out of a basis, e.g. oversampled 2D DFT beams</a:t>
            </a:r>
          </a:p>
          <a:p>
            <a:pPr lvl="3"/>
            <a:r>
              <a:rPr lang="en-US" sz="1800" dirty="0"/>
              <a:t>Beam selection is wideband</a:t>
            </a:r>
          </a:p>
          <a:p>
            <a:pPr lvl="2"/>
            <a:r>
              <a:rPr lang="en-US" sz="2000" dirty="0"/>
              <a:t>W2: </a:t>
            </a:r>
            <a:r>
              <a:rPr lang="en-US" sz="2000" i="1" dirty="0"/>
              <a:t>L</a:t>
            </a:r>
            <a:r>
              <a:rPr lang="en-US" sz="2000" dirty="0"/>
              <a:t> beams are combined in W2 with common W1</a:t>
            </a:r>
          </a:p>
          <a:p>
            <a:pPr lvl="3"/>
            <a:r>
              <a:rPr lang="en-US" sz="1800" dirty="0"/>
              <a:t>Subband reporting of phase quantization of beam combining coefficients</a:t>
            </a:r>
          </a:p>
          <a:p>
            <a:pPr lvl="2"/>
            <a:r>
              <a:rPr lang="en-US" sz="2000" dirty="0"/>
              <a:t>Beam amplitude scaling quantization can be configured for wideband or subband reporting</a:t>
            </a:r>
          </a:p>
        </p:txBody>
      </p:sp>
    </p:spTree>
    <p:extLst>
      <p:ext uri="{BB962C8B-B14F-4D97-AF65-F5344CB8AC3E}">
        <p14:creationId xmlns:p14="http://schemas.microsoft.com/office/powerpoint/2010/main" val="2215202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4000" dirty="0"/>
              <a:t>Proposal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914400"/>
                <a:ext cx="8839200" cy="5562600"/>
              </a:xfrm>
            </p:spPr>
            <p:txBody>
              <a:bodyPr>
                <a:noAutofit/>
              </a:bodyPr>
              <a:lstStyle/>
              <a:p>
                <a:r>
                  <a:rPr lang="en-US" sz="2400" i="1" dirty="0">
                    <a:solidFill>
                      <a:srgbClr val="3333FF"/>
                    </a:solidFill>
                  </a:rPr>
                  <a:t>Refine </a:t>
                </a:r>
                <a:r>
                  <a:rPr lang="en-US" sz="2400" i="1" dirty="0"/>
                  <a:t>the description in 38.802 for Type II CSI Category I as follows</a:t>
                </a:r>
              </a:p>
              <a:p>
                <a:pPr lvl="1"/>
                <a:r>
                  <a:rPr lang="en-US" sz="2000" dirty="0"/>
                  <a:t>Dual-stage W = W1W2 codebook</a:t>
                </a:r>
                <a:r>
                  <a:rPr lang="en-US" sz="2000" dirty="0">
                    <a:solidFill>
                      <a:srgbClr val="3333FF"/>
                    </a:solidFill>
                  </a:rPr>
                  <a:t>, supported for at least rank-1 and 2 </a:t>
                </a:r>
              </a:p>
              <a:p>
                <a:pPr lvl="2"/>
                <a:r>
                  <a:rPr lang="en-US" sz="1800" dirty="0"/>
                  <a:t>W1 consists of a set of </a:t>
                </a:r>
                <a:r>
                  <a:rPr lang="en-US" sz="1800" i="1" dirty="0"/>
                  <a:t>L</a:t>
                </a:r>
                <a:r>
                  <a:rPr lang="en-US" sz="1800" dirty="0"/>
                  <a:t> orthogonal beams </a:t>
                </a:r>
                <a:r>
                  <a:rPr lang="en-US" sz="1800" dirty="0">
                    <a:solidFill>
                      <a:srgbClr val="3333FF"/>
                    </a:solidFill>
                  </a:rPr>
                  <a:t>taken from </a:t>
                </a:r>
                <a:r>
                  <a:rPr lang="en-US" sz="1800" dirty="0"/>
                  <a:t>2D DFT beams</a:t>
                </a:r>
              </a:p>
              <a:p>
                <a:pPr lvl="3"/>
                <a:r>
                  <a:rPr lang="en-US" sz="1600" dirty="0"/>
                  <a:t>The set of </a:t>
                </a:r>
                <a:r>
                  <a:rPr lang="en-US" sz="1600" i="1" dirty="0"/>
                  <a:t>L</a:t>
                </a:r>
                <a:r>
                  <a:rPr lang="en-US" sz="1600" dirty="0"/>
                  <a:t> beams is selected out of a basis </a:t>
                </a:r>
                <a:r>
                  <a:rPr lang="en-US" sz="1600" dirty="0">
                    <a:solidFill>
                      <a:srgbClr val="3333FF"/>
                    </a:solidFill>
                  </a:rPr>
                  <a:t>composed of </a:t>
                </a:r>
                <a:r>
                  <a:rPr lang="en-US" sz="1600" dirty="0"/>
                  <a:t>oversampled 2D DFT beams</a:t>
                </a:r>
              </a:p>
              <a:p>
                <a:pPr lvl="4"/>
                <a:r>
                  <a:rPr lang="en-US" sz="1600" i="1" dirty="0">
                    <a:solidFill>
                      <a:srgbClr val="FF0000"/>
                    </a:solidFill>
                  </a:rPr>
                  <a:t>L</a:t>
                </a:r>
                <a:r>
                  <a:rPr lang="en-US" sz="1600" dirty="0">
                    <a:solidFill>
                      <a:srgbClr val="FF0000"/>
                    </a:solidFill>
                  </a:rPr>
                  <a:t> is at least the following:</a:t>
                </a:r>
                <a:r>
                  <a:rPr lang="en-US" sz="1600" dirty="0">
                    <a:solidFill>
                      <a:srgbClr val="3333FF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 smtClean="0">
                        <a:solidFill>
                          <a:srgbClr val="3333FF"/>
                        </a:solidFill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sz="1600" i="1" smtClean="0">
                        <a:solidFill>
                          <a:srgbClr val="3333FF"/>
                        </a:solidFill>
                        <a:latin typeface="Cambria Math" panose="02040503050406030204" pitchFamily="18" charset="0"/>
                      </a:rPr>
                      <m:t>∈{2,3,4,[6]}</m:t>
                    </m:r>
                  </m:oMath>
                </a14:m>
                <a:r>
                  <a:rPr lang="en-US" sz="1600" dirty="0">
                    <a:solidFill>
                      <a:srgbClr val="3333FF"/>
                    </a:solidFill>
                  </a:rPr>
                  <a:t> (</a:t>
                </a:r>
                <a14:m>
                  <m:oMath xmlns:m="http://schemas.openxmlformats.org/officeDocument/2006/math">
                    <m:r>
                      <a:rPr lang="en-US" sz="1600" i="1">
                        <a:solidFill>
                          <a:srgbClr val="3333FF"/>
                        </a:solidFill>
                        <a:latin typeface="Cambria Math" panose="02040503050406030204" pitchFamily="18" charset="0"/>
                      </a:rPr>
                      <m:t>𝐿</m:t>
                    </m:r>
                  </m:oMath>
                </a14:m>
                <a:r>
                  <a:rPr lang="en-US" sz="1600" dirty="0">
                    <a:solidFill>
                      <a:srgbClr val="3333FF"/>
                    </a:solidFill>
                  </a:rPr>
                  <a:t> is configurable)</a:t>
                </a:r>
                <a:endParaRPr lang="en-US" sz="1600" dirty="0">
                  <a:solidFill>
                    <a:srgbClr val="FF0000"/>
                  </a:solidFill>
                </a:endParaRPr>
              </a:p>
              <a:p>
                <a:pPr lvl="3"/>
                <a:r>
                  <a:rPr lang="en-US" sz="1600" dirty="0"/>
                  <a:t>Beam selection is wideband</a:t>
                </a:r>
              </a:p>
              <a:p>
                <a:pPr lvl="2"/>
                <a:r>
                  <a:rPr lang="en-US" sz="1800" dirty="0"/>
                  <a:t>W2: </a:t>
                </a:r>
                <a:r>
                  <a:rPr lang="en-US" sz="1800" i="1" dirty="0"/>
                  <a:t>L</a:t>
                </a:r>
                <a:r>
                  <a:rPr lang="en-US" sz="1800" dirty="0"/>
                  <a:t> beams are combined in W2 </a:t>
                </a:r>
                <a:r>
                  <a:rPr lang="en-US" sz="1800" dirty="0">
                    <a:solidFill>
                      <a:srgbClr val="0070C0"/>
                    </a:solidFill>
                  </a:rPr>
                  <a:t>independently per layer </a:t>
                </a:r>
                <a:r>
                  <a:rPr lang="en-US" sz="1800" dirty="0"/>
                  <a:t>with common W1, </a:t>
                </a:r>
                <a:endParaRPr lang="en-US" sz="1800" strike="sngStrike" dirty="0">
                  <a:solidFill>
                    <a:srgbClr val="FF0000"/>
                  </a:solidFill>
                </a:endParaRPr>
              </a:p>
              <a:p>
                <a:pPr lvl="3"/>
                <a:r>
                  <a:rPr lang="en-US" sz="1600" dirty="0"/>
                  <a:t>Subband reporting of phase quantization of beam combining coefficients</a:t>
                </a:r>
              </a:p>
              <a:p>
                <a:pPr lvl="4"/>
                <a:r>
                  <a:rPr lang="en-US" sz="1600" dirty="0">
                    <a:solidFill>
                      <a:srgbClr val="3333FF"/>
                    </a:solidFill>
                  </a:rPr>
                  <a:t>Configurable between QPSK and 8-PSK phase quantization</a:t>
                </a:r>
              </a:p>
              <a:p>
                <a:pPr lvl="2"/>
                <a:r>
                  <a:rPr lang="en-US" sz="1800" dirty="0"/>
                  <a:t>Beam amplitude scaling quantization can be configured for wideband or subband reporting</a:t>
                </a:r>
              </a:p>
              <a:p>
                <a:pPr lvl="3"/>
                <a:r>
                  <a:rPr lang="en-US" sz="1600" dirty="0">
                    <a:solidFill>
                      <a:srgbClr val="3333FF"/>
                    </a:solidFill>
                  </a:rPr>
                  <a:t>With at least subband reporting, independent amplitude on different polarizations and layers</a:t>
                </a:r>
                <a:endParaRPr lang="en-US" sz="1400" dirty="0">
                  <a:solidFill>
                    <a:srgbClr val="3333FF"/>
                  </a:solidFill>
                </a:endParaRPr>
              </a:p>
              <a:p>
                <a:pPr lvl="1"/>
                <a:r>
                  <a:rPr lang="en-US" sz="2000" dirty="0"/>
                  <a:t>…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914400"/>
                <a:ext cx="8839200" cy="5562600"/>
              </a:xfrm>
              <a:blipFill>
                <a:blip r:embed="rId3"/>
                <a:stretch>
                  <a:fillRect l="-897" t="-876" r="-1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462156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4000" dirty="0"/>
              <a:t>Proposal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914400"/>
                <a:ext cx="8839200" cy="5562600"/>
              </a:xfrm>
            </p:spPr>
            <p:txBody>
              <a:bodyPr>
                <a:noAutofit/>
              </a:bodyPr>
              <a:lstStyle/>
              <a:p>
                <a:r>
                  <a:rPr lang="en-US" sz="2400" dirty="0">
                    <a:solidFill>
                      <a:srgbClr val="3333FF"/>
                    </a:solidFill>
                  </a:rPr>
                  <a:t>Refine </a:t>
                </a:r>
                <a:r>
                  <a:rPr lang="en-US" sz="2400" dirty="0"/>
                  <a:t>the description in the TR for Type II CSI Cat I as follows</a:t>
                </a:r>
              </a:p>
              <a:p>
                <a:pPr lvl="1"/>
                <a:r>
                  <a:rPr lang="en-US" sz="2000" dirty="0"/>
                  <a:t>…</a:t>
                </a:r>
                <a:endParaRPr lang="en-US" sz="1800" dirty="0"/>
              </a:p>
              <a:p>
                <a:pPr lvl="1"/>
                <a:r>
                  <a:rPr lang="sv-SE" sz="2000" dirty="0">
                    <a:solidFill>
                      <a:srgbClr val="3333FF"/>
                    </a:solidFill>
                  </a:rPr>
                  <a:t>For rank 1:  </a:t>
                </a:r>
                <a14:m>
                  <m:oMath xmlns:m="http://schemas.openxmlformats.org/officeDocument/2006/math">
                    <m:r>
                      <a:rPr lang="sv-SE" sz="2000">
                        <a:solidFill>
                          <a:srgbClr val="3333FF"/>
                        </a:solidFill>
                        <a:latin typeface="Cambria Math" panose="02040503050406030204" pitchFamily="18" charset="0"/>
                      </a:rPr>
                      <m:t>𝑾</m:t>
                    </m:r>
                    <m:r>
                      <a:rPr lang="sv-SE" sz="2000">
                        <a:solidFill>
                          <a:srgbClr val="3333FF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sv-SE" sz="2000" i="1">
                            <a:solidFill>
                              <a:srgbClr val="3333FF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sv-SE" sz="2000" i="1" smtClean="0">
                                <a:solidFill>
                                  <a:srgbClr val="3333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sv-SE" sz="2000" i="1">
                                    <a:solidFill>
                                      <a:srgbClr val="3333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acc>
                                  <m:accPr>
                                    <m:chr m:val="̃"/>
                                    <m:ctrlPr>
                                      <a:rPr lang="sv-SE" sz="2000" i="1">
                                        <a:solidFill>
                                          <a:srgbClr val="3333FF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sv-SE" sz="2000">
                                        <a:solidFill>
                                          <a:srgbClr val="3333FF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𝒘</m:t>
                                    </m:r>
                                  </m:e>
                                </m:acc>
                              </m:e>
                              <m:sub>
                                <m:r>
                                  <a:rPr lang="sv-SE" sz="2000">
                                    <a:solidFill>
                                      <a:srgbClr val="3333FF"/>
                                    </a:solidFill>
                                    <a:latin typeface="Cambria Math" panose="02040503050406030204" pitchFamily="18" charset="0"/>
                                  </a:rPr>
                                  <m:t>0,0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lang="sv-SE" sz="2000" i="1">
                                    <a:solidFill>
                                      <a:srgbClr val="3333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acc>
                                  <m:accPr>
                                    <m:chr m:val="̃"/>
                                    <m:ctrlPr>
                                      <a:rPr lang="sv-SE" sz="2000" i="1">
                                        <a:solidFill>
                                          <a:srgbClr val="3333FF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sv-SE" sz="2000">
                                        <a:solidFill>
                                          <a:srgbClr val="3333FF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𝒘</m:t>
                                    </m:r>
                                  </m:e>
                                </m:acc>
                              </m:e>
                              <m:sub>
                                <m:r>
                                  <a:rPr lang="sv-SE" sz="2000">
                                    <a:solidFill>
                                      <a:srgbClr val="3333FF"/>
                                    </a:solidFill>
                                    <a:latin typeface="Cambria Math" panose="02040503050406030204" pitchFamily="18" charset="0"/>
                                  </a:rPr>
                                  <m:t>1,</m:t>
                                </m:r>
                                <m:r>
                                  <a:rPr lang="en-US" sz="2000" b="0" i="0" smtClean="0">
                                    <a:solidFill>
                                      <a:srgbClr val="3333FF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eqArr>
                      </m:e>
                    </m:d>
                    <m:r>
                      <a:rPr lang="en-CA" sz="2000">
                        <a:solidFill>
                          <a:srgbClr val="3333FF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CA" sz="2000" i="1">
                            <a:solidFill>
                              <a:srgbClr val="3333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2000">
                            <a:solidFill>
                              <a:srgbClr val="3333FF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CA" sz="2000">
                            <a:solidFill>
                              <a:srgbClr val="3333FF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sSub>
                      <m:sSubPr>
                        <m:ctrlPr>
                          <a:rPr lang="en-CA" sz="2000" i="1" smtClean="0">
                            <a:solidFill>
                              <a:srgbClr val="3333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2000">
                            <a:solidFill>
                              <a:srgbClr val="3333FF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CA" sz="2000">
                            <a:solidFill>
                              <a:srgbClr val="3333FF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sv-SE" sz="2000" dirty="0">
                    <a:solidFill>
                      <a:srgbClr val="3333FF"/>
                    </a:solidFill>
                  </a:rPr>
                  <a:t> , </a:t>
                </a:r>
                <a:r>
                  <a:rPr lang="sv-SE" sz="2000" b="1" i="1" dirty="0">
                    <a:solidFill>
                      <a:srgbClr val="3333FF"/>
                    </a:solidFill>
                  </a:rPr>
                  <a:t>W </a:t>
                </a:r>
                <a:r>
                  <a:rPr lang="sv-SE" sz="2000" dirty="0">
                    <a:solidFill>
                      <a:srgbClr val="3333FF"/>
                    </a:solidFill>
                  </a:rPr>
                  <a:t>is normalized to 1</a:t>
                </a:r>
                <a:endParaRPr lang="en-US" sz="2000" dirty="0">
                  <a:solidFill>
                    <a:srgbClr val="3333FF"/>
                  </a:solidFill>
                </a:endParaRPr>
              </a:p>
              <a:p>
                <a:pPr lvl="1"/>
                <a:r>
                  <a:rPr lang="sv-SE" sz="2000" dirty="0">
                    <a:solidFill>
                      <a:srgbClr val="3333FF"/>
                    </a:solidFill>
                  </a:rPr>
                  <a:t>For rank 2:</a:t>
                </a:r>
                <a:r>
                  <a:rPr lang="sv-SE" sz="1800" dirty="0">
                    <a:solidFill>
                      <a:srgbClr val="3333FF"/>
                    </a:solidFill>
                  </a:rPr>
                  <a:t>  </a:t>
                </a:r>
                <a14:m>
                  <m:oMath xmlns:m="http://schemas.openxmlformats.org/officeDocument/2006/math">
                    <m:r>
                      <a:rPr lang="sv-SE" sz="2000">
                        <a:solidFill>
                          <a:srgbClr val="3333FF"/>
                        </a:solidFill>
                        <a:latin typeface="Cambria Math" panose="02040503050406030204" pitchFamily="18" charset="0"/>
                      </a:rPr>
                      <m:t>𝑾</m:t>
                    </m:r>
                    <m:r>
                      <a:rPr lang="sv-SE" sz="2000">
                        <a:solidFill>
                          <a:srgbClr val="3333FF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sv-SE" sz="2000" i="1">
                            <a:solidFill>
                              <a:srgbClr val="3333FF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sv-SE" sz="2000" i="1">
                                <a:solidFill>
                                  <a:srgbClr val="3333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sv-SE" sz="2000" i="1">
                                      <a:solidFill>
                                        <a:srgbClr val="3333FF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̃"/>
                                      <m:ctrlPr>
                                        <a:rPr lang="sv-SE" sz="2000" i="1">
                                          <a:solidFill>
                                            <a:srgbClr val="3333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sv-SE" sz="2000">
                                          <a:solidFill>
                                            <a:srgbClr val="3333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𝒘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sv-SE" sz="2000">
                                      <a:solidFill>
                                        <a:srgbClr val="3333FF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  <m:r>
                                    <a:rPr lang="sv-SE" sz="2000" i="1">
                                      <a:solidFill>
                                        <a:srgbClr val="3333FF"/>
                                      </a:solidFill>
                                      <a:latin typeface="Cambria Math" panose="02040503050406030204" pitchFamily="18" charset="0"/>
                                    </a:rPr>
                                    <m:t>,0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sv-SE" sz="2000" i="1">
                                      <a:solidFill>
                                        <a:srgbClr val="3333FF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̃"/>
                                      <m:ctrlPr>
                                        <a:rPr lang="sv-SE" sz="2000" i="1">
                                          <a:solidFill>
                                            <a:srgbClr val="3333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sv-SE" sz="2000">
                                          <a:solidFill>
                                            <a:srgbClr val="3333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𝒘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sv-SE" sz="2000">
                                      <a:solidFill>
                                        <a:srgbClr val="3333FF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  <m:r>
                                    <a:rPr lang="sv-SE" sz="2000" i="1">
                                      <a:solidFill>
                                        <a:srgbClr val="3333FF"/>
                                      </a:solidFill>
                                      <a:latin typeface="Cambria Math" panose="02040503050406030204" pitchFamily="18" charset="0"/>
                                    </a:rPr>
                                    <m:t>,1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sv-SE" sz="2000" i="1">
                                      <a:solidFill>
                                        <a:srgbClr val="3333FF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̃"/>
                                      <m:ctrlPr>
                                        <a:rPr lang="sv-SE" sz="2000" i="1">
                                          <a:solidFill>
                                            <a:srgbClr val="3333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sv-SE" sz="2000">
                                          <a:solidFill>
                                            <a:srgbClr val="3333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𝒘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sv-SE" sz="2000">
                                      <a:solidFill>
                                        <a:srgbClr val="3333FF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sv-SE" sz="2000" i="1">
                                      <a:solidFill>
                                        <a:srgbClr val="3333FF"/>
                                      </a:solidFill>
                                      <a:latin typeface="Cambria Math" panose="02040503050406030204" pitchFamily="18" charset="0"/>
                                    </a:rPr>
                                    <m:t>,0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sv-SE" sz="2000" i="1">
                                      <a:solidFill>
                                        <a:srgbClr val="3333FF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̃"/>
                                      <m:ctrlPr>
                                        <a:rPr lang="sv-SE" sz="2000" i="1">
                                          <a:solidFill>
                                            <a:srgbClr val="3333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sv-SE" sz="2000">
                                          <a:solidFill>
                                            <a:srgbClr val="3333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𝒘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sv-SE" sz="2000" i="1">
                                      <a:solidFill>
                                        <a:srgbClr val="3333FF"/>
                                      </a:solidFill>
                                      <a:latin typeface="Cambria Math" panose="02040503050406030204" pitchFamily="18" charset="0"/>
                                    </a:rPr>
                                    <m:t>1,1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en-CA" sz="2000">
                        <a:solidFill>
                          <a:srgbClr val="3333FF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CA" sz="2000" i="1">
                            <a:solidFill>
                              <a:srgbClr val="3333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2000">
                            <a:solidFill>
                              <a:srgbClr val="3333FF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CA" sz="2000">
                            <a:solidFill>
                              <a:srgbClr val="3333FF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sSub>
                      <m:sSubPr>
                        <m:ctrlPr>
                          <a:rPr lang="en-CA" sz="2000" i="1">
                            <a:solidFill>
                              <a:srgbClr val="3333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2000">
                            <a:solidFill>
                              <a:srgbClr val="3333FF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CA" sz="2000">
                            <a:solidFill>
                              <a:srgbClr val="3333FF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sv-SE" sz="1800" i="1" dirty="0">
                    <a:solidFill>
                      <a:srgbClr val="3333FF"/>
                    </a:solidFill>
                    <a:latin typeface="Cambria Math" panose="02040503050406030204" pitchFamily="18" charset="0"/>
                  </a:rPr>
                  <a:t>, </a:t>
                </a:r>
                <a:r>
                  <a:rPr lang="sv-SE" sz="2000" dirty="0">
                    <a:solidFill>
                      <a:srgbClr val="3333FF"/>
                    </a:solidFill>
                  </a:rPr>
                  <a:t>columns of </a:t>
                </a:r>
                <a:r>
                  <a:rPr lang="sv-SE" sz="2000" b="1" i="1" dirty="0">
                    <a:solidFill>
                      <a:srgbClr val="3333FF"/>
                    </a:solidFill>
                  </a:rPr>
                  <a:t>W</a:t>
                </a:r>
                <a:r>
                  <a:rPr lang="sv-SE" sz="2000" dirty="0">
                    <a:solidFill>
                      <a:srgbClr val="3333FF"/>
                    </a:solidFill>
                  </a:rPr>
                  <a:t> are normalized to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solidFill>
                              <a:srgbClr val="3333FF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>
                            <a:solidFill>
                              <a:srgbClr val="3333FF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sz="2000" b="0" i="1" smtClean="0">
                                <a:solidFill>
                                  <a:srgbClr val="3333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000" b="0" i="1" smtClean="0">
                                <a:solidFill>
                                  <a:srgbClr val="3333FF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endParaRPr lang="sv-SE" sz="2000" dirty="0">
                  <a:solidFill>
                    <a:srgbClr val="3333FF"/>
                  </a:solidFill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sv-SE" sz="2000" i="1">
                            <a:solidFill>
                              <a:srgbClr val="3333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̃"/>
                            <m:ctrlPr>
                              <a:rPr lang="sv-SE" sz="2000" i="1">
                                <a:solidFill>
                                  <a:srgbClr val="3333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sv-SE" sz="2000">
                                <a:solidFill>
                                  <a:srgbClr val="3333FF"/>
                                </a:solidFill>
                                <a:latin typeface="Cambria Math" panose="02040503050406030204" pitchFamily="18" charset="0"/>
                              </a:rPr>
                              <m:t>𝒘</m:t>
                            </m:r>
                          </m:e>
                        </m:acc>
                      </m:e>
                      <m:sub>
                        <m:r>
                          <a:rPr lang="en-CA" sz="2000">
                            <a:solidFill>
                              <a:srgbClr val="3333FF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sv-SE" sz="2000" i="1">
                            <a:solidFill>
                              <a:srgbClr val="3333FF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sz="2000" i="1">
                            <a:solidFill>
                              <a:srgbClr val="3333FF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sv-SE" sz="2000">
                        <a:solidFill>
                          <a:srgbClr val="3333FF"/>
                        </a:solidFill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sv-SE" sz="2000" i="1">
                            <a:solidFill>
                              <a:srgbClr val="3333FF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sv-SE" sz="2000">
                            <a:solidFill>
                              <a:srgbClr val="3333FF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sv-SE" sz="2000">
                            <a:solidFill>
                              <a:srgbClr val="3333FF"/>
                            </a:solidFill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sv-SE" sz="2000">
                            <a:solidFill>
                              <a:srgbClr val="3333FF"/>
                            </a:solidFill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sv-SE" sz="2000">
                            <a:solidFill>
                              <a:srgbClr val="3333FF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  <m:e>
                        <m:sSub>
                          <m:sSubPr>
                            <m:ctrlPr>
                              <a:rPr lang="sv-SE" sz="2000" i="1">
                                <a:solidFill>
                                  <a:srgbClr val="3333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2000">
                                <a:solidFill>
                                  <a:srgbClr val="3333FF"/>
                                </a:solidFill>
                                <a:latin typeface="Cambria Math" panose="02040503050406030204" pitchFamily="18" charset="0"/>
                              </a:rPr>
                              <m:t>𝒃</m:t>
                            </m:r>
                          </m:e>
                          <m:sub>
                            <m:sSubSup>
                              <m:sSubSupPr>
                                <m:ctrlPr>
                                  <a:rPr lang="sv-SE" sz="2000" i="1">
                                    <a:solidFill>
                                      <a:srgbClr val="3333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sv-SE" sz="2000">
                                    <a:solidFill>
                                      <a:srgbClr val="3333FF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sv-SE" sz="2000">
                                    <a:solidFill>
                                      <a:srgbClr val="3333FF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  <m:sup>
                                <m:r>
                                  <a:rPr lang="sv-SE" sz="2000">
                                    <a:solidFill>
                                      <a:srgbClr val="3333FF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sv-SE" sz="2000">
                                    <a:solidFill>
                                      <a:srgbClr val="3333FF"/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sv-SE" sz="2000">
                                    <a:solidFill>
                                      <a:srgbClr val="3333FF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sup>
                            </m:sSubSup>
                            <m:sSubSup>
                              <m:sSubSupPr>
                                <m:ctrlPr>
                                  <a:rPr lang="sv-SE" sz="2000" i="1">
                                    <a:solidFill>
                                      <a:srgbClr val="3333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sv-SE" sz="2000">
                                    <a:solidFill>
                                      <a:srgbClr val="3333FF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sv-SE" sz="2000">
                                    <a:solidFill>
                                      <a:srgbClr val="3333FF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  <m:sup>
                                <m:r>
                                  <a:rPr lang="sv-SE" sz="2000">
                                    <a:solidFill>
                                      <a:srgbClr val="3333FF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sv-SE" sz="2000">
                                    <a:solidFill>
                                      <a:srgbClr val="3333FF"/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sv-SE" sz="2000">
                                    <a:solidFill>
                                      <a:srgbClr val="3333FF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sup>
                            </m:sSubSup>
                          </m:sub>
                        </m:sSub>
                        <m:sSub>
                          <m:sSubPr>
                            <m:ctrlPr>
                              <a:rPr lang="sv-SE" sz="2000" i="1">
                                <a:solidFill>
                                  <a:srgbClr val="3333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2000">
                                <a:solidFill>
                                  <a:srgbClr val="3333FF"/>
                                </a:solidFill>
                                <a:latin typeface="Cambria Math" panose="02040503050406030204" pitchFamily="18" charset="0"/>
                              </a:rPr>
                              <m:t>⋅</m:t>
                            </m:r>
                            <m:r>
                              <a:rPr lang="sv-SE" sz="2000">
                                <a:solidFill>
                                  <a:srgbClr val="3333FF"/>
                                </a:solidFill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rgbClr val="3333FF"/>
                                </a:solidFill>
                                <a:latin typeface="Cambria Math"/>
                              </a:rPr>
                              <m:t>𝑟</m:t>
                            </m:r>
                            <m:r>
                              <a:rPr lang="en-US" sz="2000" i="1">
                                <a:solidFill>
                                  <a:srgbClr val="3333FF"/>
                                </a:solidFill>
                                <a:latin typeface="Cambria Math"/>
                              </a:rPr>
                              <m:t>,</m:t>
                            </m:r>
                            <m:r>
                              <a:rPr lang="en-US" sz="2000" i="1">
                                <a:solidFill>
                                  <a:srgbClr val="3333FF"/>
                                </a:solidFill>
                                <a:latin typeface="Cambria Math"/>
                              </a:rPr>
                              <m:t>𝑙</m:t>
                            </m:r>
                            <m:r>
                              <a:rPr lang="en-US" sz="2000" i="1">
                                <a:solidFill>
                                  <a:srgbClr val="3333FF"/>
                                </a:solidFill>
                                <a:latin typeface="Cambria Math"/>
                              </a:rPr>
                              <m:t>,</m:t>
                            </m:r>
                            <m:r>
                              <a:rPr lang="sv-SE" sz="2000">
                                <a:solidFill>
                                  <a:srgbClr val="3333FF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sv-SE" sz="2000">
                            <a:solidFill>
                              <a:srgbClr val="3333FF"/>
                            </a:solidFill>
                            <a:latin typeface="Cambria Math" panose="02040503050406030204" pitchFamily="18" charset="0"/>
                          </a:rPr>
                          <m:t>⋅</m:t>
                        </m:r>
                        <m:sSub>
                          <m:sSubPr>
                            <m:ctrlPr>
                              <a:rPr lang="sv-SE" sz="2000" i="1">
                                <a:solidFill>
                                  <a:srgbClr val="3333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2000">
                                <a:solidFill>
                                  <a:srgbClr val="3333FF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CA" sz="2000">
                                <a:solidFill>
                                  <a:srgbClr val="3333FF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  <m:r>
                              <a:rPr lang="sv-SE" sz="2000" i="1">
                                <a:solidFill>
                                  <a:srgbClr val="3333FF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sv-SE" sz="2000" i="1">
                                <a:solidFill>
                                  <a:srgbClr val="3333FF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  <m:r>
                              <a:rPr lang="en-CA" sz="2000">
                                <a:solidFill>
                                  <a:srgbClr val="3333FF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sv-SE" sz="2000">
                                <a:solidFill>
                                  <a:srgbClr val="3333FF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US" sz="2000" dirty="0">
                    <a:solidFill>
                      <a:srgbClr val="3333FF"/>
                    </a:solidFill>
                  </a:rPr>
                  <a:t> ; </a:t>
                </a:r>
                <a14:m>
                  <m:oMath xmlns:m="http://schemas.openxmlformats.org/officeDocument/2006/math">
                    <m:r>
                      <a:rPr lang="en-CA" sz="2000">
                        <a:solidFill>
                          <a:srgbClr val="3333FF"/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CA" sz="2000">
                        <a:solidFill>
                          <a:srgbClr val="3333FF"/>
                        </a:solidFill>
                        <a:latin typeface="Cambria Math" panose="02040503050406030204" pitchFamily="18" charset="0"/>
                      </a:rPr>
                      <m:t>=0,1</m:t>
                    </m:r>
                  </m:oMath>
                </a14:m>
                <a:r>
                  <a:rPr lang="en-US" sz="2000" dirty="0">
                    <a:solidFill>
                      <a:srgbClr val="3333FF"/>
                    </a:solidFill>
                  </a:rPr>
                  <a:t> </a:t>
                </a:r>
                <a:r>
                  <a:rPr lang="sv-SE" sz="2000" dirty="0">
                    <a:solidFill>
                      <a:srgbClr val="3333FF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sv-SE" sz="2000" i="1">
                        <a:solidFill>
                          <a:srgbClr val="3333FF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sv-SE" sz="2000" i="1">
                        <a:solidFill>
                          <a:srgbClr val="3333FF"/>
                        </a:solidFill>
                        <a:latin typeface="Cambria Math" panose="02040503050406030204" pitchFamily="18" charset="0"/>
                      </a:rPr>
                      <m:t>=0,1</m:t>
                    </m:r>
                  </m:oMath>
                </a14:m>
                <a:endParaRPr lang="sv-SE" sz="2000" dirty="0">
                  <a:solidFill>
                    <a:srgbClr val="3333FF"/>
                  </a:solidFill>
                </a:endParaRP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sv-SE" sz="1800" b="1" i="1">
                            <a:solidFill>
                              <a:srgbClr val="3333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b="1" i="1">
                            <a:solidFill>
                              <a:srgbClr val="3333FF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b>
                        <m:sSub>
                          <m:sSubPr>
                            <m:ctrlPr>
                              <a:rPr lang="sv-SE" sz="1800" i="1">
                                <a:solidFill>
                                  <a:srgbClr val="3333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800" i="1">
                                <a:solidFill>
                                  <a:srgbClr val="3333FF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sv-SE" sz="1800" i="1">
                                <a:solidFill>
                                  <a:srgbClr val="3333FF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sv-SE" sz="1800" i="1">
                            <a:solidFill>
                              <a:srgbClr val="3333FF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sv-SE" sz="1800" i="1">
                                <a:solidFill>
                                  <a:srgbClr val="3333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800" i="1">
                                <a:solidFill>
                                  <a:srgbClr val="3333FF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sv-SE" sz="1800" i="1">
                                <a:solidFill>
                                  <a:srgbClr val="3333FF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sv-SE" sz="1800" i="1">
                            <a:solidFill>
                              <a:srgbClr val="3333FF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sub>
                    </m:sSub>
                  </m:oMath>
                </a14:m>
                <a:r>
                  <a:rPr lang="en-US" sz="1800" dirty="0">
                    <a:solidFill>
                      <a:srgbClr val="3333FF"/>
                    </a:solidFill>
                  </a:rPr>
                  <a:t> is a 2D DFT beam 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sv-SE" sz="1800" i="1">
                        <a:solidFill>
                          <a:srgbClr val="3333FF"/>
                        </a:solidFill>
                        <a:latin typeface="Cambria Math" panose="02040503050406030204" pitchFamily="18" charset="0"/>
                      </a:rPr>
                      <m:t>0≤</m:t>
                    </m:r>
                    <m:sSub>
                      <m:sSubPr>
                        <m:ctrlPr>
                          <a:rPr lang="sv-SE" sz="1800" i="1">
                            <a:solidFill>
                              <a:srgbClr val="3333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i="1">
                            <a:solidFill>
                              <a:srgbClr val="3333FF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1800" i="1">
                            <a:solidFill>
                              <a:srgbClr val="3333FF"/>
                            </a:solidFill>
                            <a:latin typeface="Cambria Math"/>
                          </a:rPr>
                          <m:t>𝑟</m:t>
                        </m:r>
                        <m:r>
                          <a:rPr lang="en-US" sz="1800" i="1">
                            <a:solidFill>
                              <a:srgbClr val="3333FF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sz="1800" i="1">
                            <a:solidFill>
                              <a:srgbClr val="3333FF"/>
                            </a:solidFill>
                            <a:latin typeface="Cambria Math"/>
                          </a:rPr>
                          <m:t>𝑙</m:t>
                        </m:r>
                        <m:r>
                          <a:rPr lang="en-US" sz="1800" i="1">
                            <a:solidFill>
                              <a:srgbClr val="3333FF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800" i="1">
                            <a:solidFill>
                              <a:srgbClr val="3333FF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 sz="1800" i="1">
                        <a:solidFill>
                          <a:srgbClr val="3333FF"/>
                        </a:solidFill>
                        <a:latin typeface="Cambria Math" panose="02040503050406030204" pitchFamily="18" charset="0"/>
                      </a:rPr>
                      <m:t>≤1</m:t>
                    </m:r>
                  </m:oMath>
                </a14:m>
                <a:r>
                  <a:rPr lang="en-US" sz="1800" dirty="0">
                    <a:solidFill>
                      <a:srgbClr val="3333FF"/>
                    </a:solidFill>
                  </a:rPr>
                  <a:t> beam amplitude scaling factor for beam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sv-SE" sz="1800">
                        <a:solidFill>
                          <a:srgbClr val="3333FF"/>
                        </a:solidFill>
                        <a:latin typeface="Cambria Math" panose="02040503050406030204" pitchFamily="18" charset="0"/>
                      </a:rPr>
                      <m:t>i</m:t>
                    </m:r>
                  </m:oMath>
                </a14:m>
                <a:r>
                  <a:rPr lang="en-US" sz="1800" dirty="0">
                    <a:solidFill>
                      <a:srgbClr val="3333FF"/>
                    </a:solidFill>
                  </a:rPr>
                  <a:t> and on polarization r and layer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sv-SE" sz="1800">
                        <a:solidFill>
                          <a:srgbClr val="3333FF"/>
                        </a:solidFill>
                        <a:latin typeface="Cambria Math" panose="02040503050406030204" pitchFamily="18" charset="0"/>
                      </a:rPr>
                      <m:t>l</m:t>
                    </m:r>
                  </m:oMath>
                </a14:m>
                <a:r>
                  <a:rPr lang="en-US" sz="1800" dirty="0">
                    <a:solidFill>
                      <a:srgbClr val="3333FF"/>
                    </a:solidFill>
                  </a:rPr>
                  <a:t> </a:t>
                </a:r>
                <a:endParaRPr lang="en-US" sz="1800" strike="sngStrike" dirty="0">
                  <a:solidFill>
                    <a:srgbClr val="FF0000"/>
                  </a:solidFill>
                </a:endParaRP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sv-SE" sz="1800" i="1">
                            <a:solidFill>
                              <a:srgbClr val="3333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i="1">
                            <a:solidFill>
                              <a:srgbClr val="3333FF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CA" sz="1800" i="1">
                            <a:solidFill>
                              <a:srgbClr val="3333FF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sv-SE" sz="1800" i="1">
                            <a:solidFill>
                              <a:srgbClr val="3333FF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sz="1800" i="1">
                            <a:solidFill>
                              <a:srgbClr val="3333FF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sv-SE" sz="1800" i="1">
                            <a:solidFill>
                              <a:srgbClr val="3333FF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sz="1800" i="1">
                            <a:solidFill>
                              <a:srgbClr val="3333FF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1800" dirty="0">
                    <a:solidFill>
                      <a:srgbClr val="3333FF"/>
                    </a:solidFill>
                  </a:rPr>
                  <a:t> beam combining coefficient (phase) for beam </a:t>
                </a:r>
                <a14:m>
                  <m:oMath xmlns:m="http://schemas.openxmlformats.org/officeDocument/2006/math">
                    <m:r>
                      <a:rPr lang="sv-SE" sz="1800" i="1">
                        <a:solidFill>
                          <a:srgbClr val="3333FF"/>
                        </a:solidFill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sz="1800" dirty="0">
                    <a:solidFill>
                      <a:srgbClr val="3333FF"/>
                    </a:solidFill>
                  </a:rPr>
                  <a:t> and on polarization </a:t>
                </a:r>
                <a:r>
                  <a:rPr lang="en-US" sz="1800" i="1" dirty="0">
                    <a:solidFill>
                      <a:srgbClr val="3333FF"/>
                    </a:solidFill>
                  </a:rPr>
                  <a:t>r </a:t>
                </a:r>
                <a:r>
                  <a:rPr lang="en-US" sz="1800" dirty="0">
                    <a:solidFill>
                      <a:srgbClr val="3333FF"/>
                    </a:solidFill>
                  </a:rPr>
                  <a:t>and layer </a:t>
                </a:r>
                <a14:m>
                  <m:oMath xmlns:m="http://schemas.openxmlformats.org/officeDocument/2006/math">
                    <m:r>
                      <a:rPr lang="sv-SE" sz="1800" i="1">
                        <a:solidFill>
                          <a:srgbClr val="3333FF"/>
                        </a:solidFill>
                        <a:latin typeface="Cambria Math" panose="02040503050406030204" pitchFamily="18" charset="0"/>
                      </a:rPr>
                      <m:t>𝑙</m:t>
                    </m:r>
                  </m:oMath>
                </a14:m>
                <a:endParaRPr lang="en-US" sz="1600" dirty="0">
                  <a:solidFill>
                    <a:srgbClr val="3333FF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914400"/>
                <a:ext cx="8839200" cy="5562600"/>
              </a:xfrm>
              <a:blipFill>
                <a:blip r:embed="rId3"/>
                <a:stretch>
                  <a:fillRect l="-897" t="-8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979025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4000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14400"/>
            <a:ext cx="8839200" cy="5943600"/>
          </a:xfrm>
        </p:spPr>
        <p:txBody>
          <a:bodyPr>
            <a:noAutofit/>
          </a:bodyPr>
          <a:lstStyle/>
          <a:p>
            <a:r>
              <a:rPr lang="en-US" altLang="zh-CN" sz="2800" dirty="0">
                <a:solidFill>
                  <a:srgbClr val="3333FF"/>
                </a:solidFill>
              </a:rPr>
              <a:t>Refine</a:t>
            </a:r>
            <a:r>
              <a:rPr lang="en-US" altLang="zh-CN" sz="2800" dirty="0">
                <a:solidFill>
                  <a:srgbClr val="FF0000"/>
                </a:solidFill>
              </a:rPr>
              <a:t> </a:t>
            </a:r>
            <a:r>
              <a:rPr lang="en-US" altLang="zh-CN" sz="2800" dirty="0"/>
              <a:t>the description in the TR for Type II CSI Category II as follows</a:t>
            </a:r>
          </a:p>
          <a:p>
            <a:pPr lvl="1"/>
            <a:r>
              <a:rPr lang="en-US" altLang="zh-CN" sz="2400" dirty="0">
                <a:solidFill>
                  <a:srgbClr val="0070C0"/>
                </a:solidFill>
              </a:rPr>
              <a:t>The feedback of channel covariance matrix is long term and wideband </a:t>
            </a:r>
          </a:p>
          <a:p>
            <a:pPr lvl="2"/>
            <a:r>
              <a:rPr lang="x-none" altLang="zh-CN" sz="2000" dirty="0"/>
              <a:t>A quantized/compressed version of covariance matrix is reported by the UE</a:t>
            </a:r>
            <a:endParaRPr lang="en-US" altLang="zh-CN" sz="2000" dirty="0"/>
          </a:p>
          <a:p>
            <a:pPr lvl="3"/>
            <a:r>
              <a:rPr lang="en-US" altLang="zh-CN" sz="1600" dirty="0"/>
              <a:t>Quantization/compression is based on a set of </a:t>
            </a:r>
            <a:r>
              <a:rPr lang="en-US" altLang="zh-CN" sz="1600" i="1" dirty="0"/>
              <a:t>M</a:t>
            </a:r>
            <a:r>
              <a:rPr lang="en-US" altLang="zh-CN" sz="1600" dirty="0"/>
              <a:t> orthogonal basis vectors</a:t>
            </a:r>
          </a:p>
          <a:p>
            <a:pPr lvl="3"/>
            <a:r>
              <a:rPr lang="en-US" altLang="zh-CN" sz="1600" dirty="0"/>
              <a:t>Reporting can include indicators of the </a:t>
            </a:r>
            <a:r>
              <a:rPr lang="en-US" altLang="zh-CN" sz="1600" i="1" dirty="0"/>
              <a:t>M</a:t>
            </a:r>
            <a:r>
              <a:rPr lang="en-US" altLang="zh-CN" sz="1600" dirty="0"/>
              <a:t> basis vectors along with a set of coefficients</a:t>
            </a:r>
          </a:p>
          <a:p>
            <a:pPr lvl="3"/>
            <a:r>
              <a:rPr lang="en-US" altLang="zh-CN" sz="1600" dirty="0"/>
              <a:t>FFS: basis set</a:t>
            </a:r>
          </a:p>
          <a:p>
            <a:pPr lvl="2"/>
            <a:r>
              <a:rPr lang="en-US" altLang="zh-CN" dirty="0">
                <a:solidFill>
                  <a:srgbClr val="0070C0"/>
                </a:solidFill>
              </a:rPr>
              <a:t>Other</a:t>
            </a:r>
            <a:r>
              <a:rPr lang="x-none" altLang="zh-CN" dirty="0">
                <a:solidFill>
                  <a:srgbClr val="0070C0"/>
                </a:solidFill>
              </a:rPr>
              <a:t> quantized/compressed version</a:t>
            </a:r>
            <a:r>
              <a:rPr lang="en-US" altLang="zh-CN" dirty="0">
                <a:solidFill>
                  <a:srgbClr val="0070C0"/>
                </a:solidFill>
              </a:rPr>
              <a:t>s of channel covariance matrix are not precluded</a:t>
            </a:r>
          </a:p>
          <a:p>
            <a:pPr lvl="1"/>
            <a:endParaRPr lang="en-US" altLang="zh-CN" dirty="0"/>
          </a:p>
          <a:p>
            <a:pPr lvl="1"/>
            <a:endParaRPr lang="en-US" altLang="zh-CN" sz="2400" dirty="0">
              <a:solidFill>
                <a:srgbClr val="FF0000"/>
              </a:solidFill>
            </a:endParaRPr>
          </a:p>
          <a:p>
            <a:pPr lvl="1"/>
            <a:endParaRPr lang="en-US" altLang="zh-CN" sz="2400" dirty="0">
              <a:solidFill>
                <a:srgbClr val="FF0000"/>
              </a:solidFill>
            </a:endParaRPr>
          </a:p>
          <a:p>
            <a:pPr lvl="1"/>
            <a:endParaRPr lang="en-US" sz="2400" dirty="0">
              <a:solidFill>
                <a:srgbClr val="FF0000"/>
              </a:solidFill>
            </a:endParaRPr>
          </a:p>
          <a:p>
            <a:pPr marL="914400" lvl="2" indent="0">
              <a:buNone/>
            </a:pPr>
            <a:endParaRPr lang="en-US" altLang="zh-CN" sz="1600" dirty="0"/>
          </a:p>
          <a:p>
            <a:pPr lvl="2"/>
            <a:endParaRPr lang="en-US" sz="1600" dirty="0">
              <a:solidFill>
                <a:srgbClr val="FF0000"/>
              </a:solidFill>
            </a:endParaRP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791143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2577</TotalTime>
  <Words>377</Words>
  <Application>Microsoft Office PowerPoint</Application>
  <PresentationFormat>On-screen Show (4:3)</PresentationFormat>
  <Paragraphs>54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Gulim</vt:lpstr>
      <vt:lpstr>ＭＳ Ｐゴシック</vt:lpstr>
      <vt:lpstr>宋体</vt:lpstr>
      <vt:lpstr>Arial</vt:lpstr>
      <vt:lpstr>Calibri</vt:lpstr>
      <vt:lpstr>Cambria Math</vt:lpstr>
      <vt:lpstr>Office Theme</vt:lpstr>
      <vt:lpstr>WF on Type II CSI</vt:lpstr>
      <vt:lpstr>Background</vt:lpstr>
      <vt:lpstr>Proposal</vt:lpstr>
      <vt:lpstr>Proposal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Mark Harrison</cp:lastModifiedBy>
  <cp:revision>277</cp:revision>
  <dcterms:created xsi:type="dcterms:W3CDTF">2016-09-09T20:37:00Z</dcterms:created>
  <dcterms:modified xsi:type="dcterms:W3CDTF">2017-02-16T10:08:09Z</dcterms:modified>
</cp:coreProperties>
</file>