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0" r:id="rId3"/>
    <p:sldId id="275" r:id="rId4"/>
    <p:sldId id="277" r:id="rId5"/>
    <p:sldId id="278" r:id="rId6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  <a:srgbClr val="E3EB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보통 스타일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129" autoAdjust="0"/>
    <p:restoredTop sz="94316" autoAdjust="0"/>
  </p:normalViewPr>
  <p:slideViewPr>
    <p:cSldViewPr>
      <p:cViewPr varScale="1">
        <p:scale>
          <a:sx n="100" d="100"/>
          <a:sy n="100" d="100"/>
        </p:scale>
        <p:origin x="-57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9A730-7EFF-4DB3-AFAA-6F799FCB0866}" type="datetimeFigureOut">
              <a:rPr lang="ko-KR" altLang="en-US" smtClean="0"/>
              <a:t>2017-02-15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FB341-BAEF-4312-9EAE-4017DCCBF9A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45916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9A730-7EFF-4DB3-AFAA-6F799FCB0866}" type="datetimeFigureOut">
              <a:rPr lang="ko-KR" altLang="en-US" smtClean="0"/>
              <a:t>2017-02-15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FB341-BAEF-4312-9EAE-4017DCCBF9A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51280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9A730-7EFF-4DB3-AFAA-6F799FCB0866}" type="datetimeFigureOut">
              <a:rPr lang="ko-KR" altLang="en-US" smtClean="0"/>
              <a:t>2017-02-15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FB341-BAEF-4312-9EAE-4017DCCBF9A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190901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9A730-7EFF-4DB3-AFAA-6F799FCB0866}" type="datetimeFigureOut">
              <a:rPr lang="ko-KR" altLang="en-US" smtClean="0"/>
              <a:t>2017-02-15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FB341-BAEF-4312-9EAE-4017DCCBF9A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07675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9A730-7EFF-4DB3-AFAA-6F799FCB0866}" type="datetimeFigureOut">
              <a:rPr lang="ko-KR" altLang="en-US" smtClean="0"/>
              <a:t>2017-02-15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FB341-BAEF-4312-9EAE-4017DCCBF9A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071340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9A730-7EFF-4DB3-AFAA-6F799FCB0866}" type="datetimeFigureOut">
              <a:rPr lang="ko-KR" altLang="en-US" smtClean="0"/>
              <a:t>2017-02-15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FB341-BAEF-4312-9EAE-4017DCCBF9A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053951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9A730-7EFF-4DB3-AFAA-6F799FCB0866}" type="datetimeFigureOut">
              <a:rPr lang="ko-KR" altLang="en-US" smtClean="0"/>
              <a:t>2017-02-15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FB341-BAEF-4312-9EAE-4017DCCBF9A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84582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9A730-7EFF-4DB3-AFAA-6F799FCB0866}" type="datetimeFigureOut">
              <a:rPr lang="ko-KR" altLang="en-US" smtClean="0"/>
              <a:t>2017-02-15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FB341-BAEF-4312-9EAE-4017DCCBF9A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698195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9A730-7EFF-4DB3-AFAA-6F799FCB0866}" type="datetimeFigureOut">
              <a:rPr lang="ko-KR" altLang="en-US" smtClean="0"/>
              <a:t>2017-02-15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FB341-BAEF-4312-9EAE-4017DCCBF9A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499988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9A730-7EFF-4DB3-AFAA-6F799FCB0866}" type="datetimeFigureOut">
              <a:rPr lang="ko-KR" altLang="en-US" smtClean="0"/>
              <a:t>2017-02-15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FB341-BAEF-4312-9EAE-4017DCCBF9A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851195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9A730-7EFF-4DB3-AFAA-6F799FCB0866}" type="datetimeFigureOut">
              <a:rPr lang="ko-KR" altLang="en-US" smtClean="0"/>
              <a:t>2017-02-15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FB341-BAEF-4312-9EAE-4017DCCBF9A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256143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F9A730-7EFF-4DB3-AFAA-6F799FCB0866}" type="datetimeFigureOut">
              <a:rPr lang="ko-KR" altLang="en-US" smtClean="0"/>
              <a:t>2017-02-15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5FB341-BAEF-4312-9EAE-4017DCCBF9A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929425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010543"/>
          </a:xfrm>
        </p:spPr>
        <p:txBody>
          <a:bodyPr>
            <a:normAutofit/>
          </a:bodyPr>
          <a:lstStyle/>
          <a:p>
            <a:r>
              <a:rPr lang="en-US" altLang="ko-KR" dirty="0">
                <a:solidFill>
                  <a:prstClr val="black"/>
                </a:solidFill>
                <a:latin typeface="Calibri"/>
              </a:rPr>
              <a:t>WF on </a:t>
            </a:r>
            <a:r>
              <a:rPr lang="en-US" altLang="ko-KR" dirty="0" smtClean="0">
                <a:solidFill>
                  <a:prstClr val="black"/>
                </a:solidFill>
                <a:latin typeface="Calibri"/>
              </a:rPr>
              <a:t>LDPC Lifting</a:t>
            </a:r>
            <a:endParaRPr lang="ko-KR" altLang="en-US" sz="3600" dirty="0">
              <a:latin typeface="Calibri" panose="020F0502020204030204" pitchFamily="34" charset="0"/>
            </a:endParaRPr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13446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WG1#88 Meeting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Athens, Greece 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,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13th 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-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17th Feb. 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8.1.4.1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4542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</a:t>
            </a:r>
            <a:r>
              <a:rPr lang="en-US" altLang="ko-KR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1703772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7" name="Subtitle 2"/>
          <p:cNvSpPr txBox="1">
            <a:spLocks/>
          </p:cNvSpPr>
          <p:nvPr/>
        </p:nvSpPr>
        <p:spPr>
          <a:xfrm>
            <a:off x="1524000" y="4038600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atinLnBrk="0"/>
            <a:r>
              <a:rPr lang="en-US" dirty="0" smtClean="0">
                <a:solidFill>
                  <a:schemeClr val="tx1"/>
                </a:solidFill>
                <a:latin typeface="Calibri" panose="020F0502020204030204" pitchFamily="34" charset="0"/>
              </a:rPr>
              <a:t>Samsung</a:t>
            </a:r>
            <a:r>
              <a:rPr lang="en-US" smtClean="0">
                <a:solidFill>
                  <a:schemeClr val="tx1"/>
                </a:solidFill>
                <a:latin typeface="Calibri" panose="020F0502020204030204" pitchFamily="34" charset="0"/>
              </a:rPr>
              <a:t>, Nokia, </a:t>
            </a:r>
            <a:endParaRPr lang="en-US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13886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Autofit/>
          </a:bodyPr>
          <a:lstStyle/>
          <a:p>
            <a:r>
              <a:rPr lang="en-US" sz="3600" dirty="0" smtClean="0">
                <a:latin typeface="Calibri" panose="020F0502020204030204" pitchFamily="34" charset="0"/>
              </a:rPr>
              <a:t>Definition and Notation</a:t>
            </a:r>
            <a:endParaRPr lang="en-US" sz="3600" dirty="0">
              <a:latin typeface="Calibri" panose="020F050202020403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내용 개체 틀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268760"/>
                <a:ext cx="8229600" cy="5256584"/>
              </a:xfrm>
            </p:spPr>
            <p:txBody>
              <a:bodyPr>
                <a:normAutofit lnSpcReduction="10000"/>
              </a:bodyPr>
              <a:lstStyle/>
              <a:p>
                <a:r>
                  <a:rPr lang="en-US" altLang="ko-KR" sz="2000" dirty="0" smtClean="0">
                    <a:latin typeface="Calibri" panose="020F0502020204030204" pitchFamily="34" charset="0"/>
                  </a:rPr>
                  <a:t>For a given shift size Z</a:t>
                </a:r>
              </a:p>
              <a:p>
                <a:pPr lvl="1"/>
                <a:r>
                  <a:rPr lang="en-US" altLang="ko-KR" sz="1600" b="1" dirty="0" smtClean="0">
                    <a:solidFill>
                      <a:srgbClr val="0033CC"/>
                    </a:solidFill>
                    <a:latin typeface="Calibri" panose="020F0502020204030204" pitchFamily="34" charset="0"/>
                  </a:rPr>
                  <a:t>A QC-LDPC code</a:t>
                </a:r>
                <a:r>
                  <a:rPr lang="en-US" altLang="ko-KR" sz="1600" b="1" dirty="0" smtClean="0">
                    <a:latin typeface="Calibri" panose="020F0502020204030204" pitchFamily="34" charset="0"/>
                  </a:rPr>
                  <a:t> </a:t>
                </a:r>
                <a:r>
                  <a:rPr lang="en-US" altLang="ko-KR" sz="1600" dirty="0" smtClean="0">
                    <a:latin typeface="Calibri" panose="020F0502020204030204" pitchFamily="34" charset="0"/>
                  </a:rPr>
                  <a:t>can be defined by a parity check matrix</a:t>
                </a:r>
              </a:p>
              <a:p>
                <a:pPr lvl="1"/>
                <a:r>
                  <a:rPr lang="en-US" altLang="ko-KR" sz="1600" b="1" dirty="0" smtClean="0">
                    <a:solidFill>
                      <a:srgbClr val="0033CC"/>
                    </a:solidFill>
                    <a:latin typeface="Calibri" panose="020F0502020204030204" pitchFamily="34" charset="0"/>
                  </a:rPr>
                  <a:t>A parity check matrix</a:t>
                </a:r>
                <a:r>
                  <a:rPr lang="en-US" altLang="ko-KR" sz="1600" dirty="0" smtClean="0">
                    <a:latin typeface="Calibri" panose="020F0502020204030204" pitchFamily="34" charset="0"/>
                  </a:rPr>
                  <a:t> can be defined by its base graph and shift values.</a:t>
                </a:r>
              </a:p>
              <a:p>
                <a:pPr marL="457200" lvl="1" indent="0">
                  <a:buNone/>
                </a:pPr>
                <a:r>
                  <a:rPr lang="en-US" altLang="ko-KR" sz="1600" dirty="0">
                    <a:latin typeface="Calibri" panose="020F0502020204030204" pitchFamily="34" charset="0"/>
                  </a:rPr>
                  <a:t> </a:t>
                </a:r>
                <a:r>
                  <a:rPr lang="en-US" altLang="ko-KR" sz="1600" dirty="0" smtClean="0">
                    <a:latin typeface="Calibri" panose="020F0502020204030204" pitchFamily="34" charset="0"/>
                  </a:rPr>
                  <a:t>     &gt; Element 1s in the base graph is replaced by a circulant permutation matrix </a:t>
                </a:r>
                <a:r>
                  <a:rPr lang="en-US" altLang="ko-KR" sz="1600" dirty="0">
                    <a:latin typeface="Calibri" panose="020F0502020204030204" pitchFamily="34" charset="0"/>
                  </a:rPr>
                  <a:t> of size </a:t>
                </a:r>
                <a:r>
                  <a:rPr lang="en-US" altLang="ko-KR" sz="1600" dirty="0" err="1" smtClean="0">
                    <a:latin typeface="Calibri" panose="020F0502020204030204" pitchFamily="34" charset="0"/>
                  </a:rPr>
                  <a:t>ZxZ</a:t>
                </a:r>
                <a:r>
                  <a:rPr lang="en-US" altLang="ko-KR" sz="1600" dirty="0" smtClean="0">
                    <a:latin typeface="Calibri" panose="020F0502020204030204" pitchFamily="34" charset="0"/>
                  </a:rPr>
                  <a:t>.</a:t>
                </a:r>
              </a:p>
              <a:p>
                <a:pPr marL="457200" lvl="1" indent="0">
                  <a:buNone/>
                </a:pPr>
                <a:r>
                  <a:rPr lang="en-US" altLang="ko-KR" sz="1600" dirty="0">
                    <a:latin typeface="Calibri" panose="020F0502020204030204" pitchFamily="34" charset="0"/>
                  </a:rPr>
                  <a:t> </a:t>
                </a:r>
                <a:r>
                  <a:rPr lang="en-US" altLang="ko-KR" sz="1600" dirty="0" smtClean="0">
                    <a:latin typeface="Calibri" panose="020F0502020204030204" pitchFamily="34" charset="0"/>
                  </a:rPr>
                  <a:t>     &gt; Element 0s in the base graph is replaced by zero matrix of size </a:t>
                </a:r>
                <a:r>
                  <a:rPr lang="en-US" altLang="ko-KR" sz="1600" dirty="0" err="1" smtClean="0">
                    <a:latin typeface="Calibri" panose="020F0502020204030204" pitchFamily="34" charset="0"/>
                  </a:rPr>
                  <a:t>ZxZ</a:t>
                </a:r>
                <a:r>
                  <a:rPr lang="en-US" altLang="ko-KR" sz="1600" dirty="0" smtClean="0">
                    <a:latin typeface="Calibri" panose="020F0502020204030204" pitchFamily="34" charset="0"/>
                  </a:rPr>
                  <a:t>. </a:t>
                </a:r>
                <a:endParaRPr lang="en-US" altLang="ko-KR" sz="1600" dirty="0">
                  <a:latin typeface="Calibri" panose="020F0502020204030204" pitchFamily="34" charset="0"/>
                </a:endParaRPr>
              </a:p>
              <a:p>
                <a:pPr lvl="1"/>
                <a:r>
                  <a:rPr lang="en-US" sz="1600" b="1" dirty="0" smtClean="0">
                    <a:solidFill>
                      <a:srgbClr val="0033CC"/>
                    </a:solidFill>
                    <a:latin typeface="Calibri" panose="020F0502020204030204" pitchFamily="34" charset="0"/>
                  </a:rPr>
                  <a:t>Shift values</a:t>
                </a:r>
                <a:r>
                  <a:rPr lang="en-US" sz="1600" dirty="0" smtClean="0">
                    <a:latin typeface="Calibri" panose="020F0502020204030204" pitchFamily="34" charset="0"/>
                  </a:rPr>
                  <a:t> can be calculated by a function </a:t>
                </a:r>
                <a:endParaRPr lang="en-US" altLang="ko-KR" sz="1600" i="1" dirty="0" smtClean="0">
                  <a:latin typeface="Cambria Math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ko-KR" sz="20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ko-KR" sz="2000" i="1">
                              <a:latin typeface="Cambria Math"/>
                            </a:rPr>
                            <m:t>𝑃</m:t>
                          </m:r>
                        </m:e>
                        <m:sub>
                          <m:r>
                            <a:rPr lang="en-US" altLang="ko-KR" sz="2000" i="1">
                              <a:latin typeface="Cambria Math"/>
                            </a:rPr>
                            <m:t>𝑖</m:t>
                          </m:r>
                          <m:r>
                            <a:rPr lang="en-US" altLang="ko-KR" sz="2000" i="1">
                              <a:latin typeface="Cambria Math"/>
                            </a:rPr>
                            <m:t>,</m:t>
                          </m:r>
                          <m:r>
                            <a:rPr lang="en-US" altLang="ko-KR" sz="2000" i="1">
                              <a:latin typeface="Cambria Math"/>
                            </a:rPr>
                            <m:t>𝑗</m:t>
                          </m:r>
                        </m:sub>
                      </m:sSub>
                      <m:r>
                        <a:rPr lang="en-US" altLang="ko-KR" sz="2000" i="1">
                          <a:latin typeface="Cambria Math"/>
                        </a:rPr>
                        <m:t>=</m:t>
                      </m:r>
                      <m:r>
                        <a:rPr lang="en-US" altLang="ko-KR" sz="2000" i="1">
                          <a:latin typeface="Cambria Math"/>
                        </a:rPr>
                        <m:t>𝑓</m:t>
                      </m:r>
                      <m:d>
                        <m:dPr>
                          <m:ctrlPr>
                            <a:rPr lang="en-US" altLang="ko-KR" sz="2000" i="1"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altLang="ko-KR" sz="2000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ko-KR" sz="2000" i="1">
                                  <a:latin typeface="Cambria Math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US" altLang="ko-KR" sz="2000" i="1">
                                  <a:latin typeface="Cambria Math"/>
                                </a:rPr>
                                <m:t>𝑖</m:t>
                              </m:r>
                              <m:r>
                                <a:rPr lang="en-US" altLang="ko-KR" sz="2000" i="1">
                                  <a:latin typeface="Cambria Math"/>
                                </a:rPr>
                                <m:t>,</m:t>
                              </m:r>
                              <m:r>
                                <a:rPr lang="en-US" altLang="ko-KR" sz="2000" i="1">
                                  <a:latin typeface="Cambria Math"/>
                                </a:rPr>
                                <m:t>𝑗</m:t>
                              </m:r>
                            </m:sub>
                          </m:sSub>
                          <m:r>
                            <a:rPr lang="en-US" altLang="ko-KR" sz="2000" i="1">
                              <a:latin typeface="Cambria Math"/>
                            </a:rPr>
                            <m:t>, </m:t>
                          </m:r>
                          <m:r>
                            <a:rPr lang="en-US" altLang="ko-KR" sz="2000" i="1">
                              <a:latin typeface="Cambria Math"/>
                            </a:rPr>
                            <m:t>𝑍</m:t>
                          </m:r>
                        </m:e>
                      </m:d>
                    </m:oMath>
                  </m:oMathPara>
                </a14:m>
                <a:endParaRPr lang="en-US" sz="2000" dirty="0">
                  <a:latin typeface="Calibri" panose="020F0502020204030204" pitchFamily="34" charset="0"/>
                </a:endParaRP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16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ko-KR" sz="1600" i="1">
                            <a:latin typeface="Cambria Math"/>
                          </a:rPr>
                          <m:t>𝑉</m:t>
                        </m:r>
                      </m:e>
                      <m:sub>
                        <m:r>
                          <a:rPr lang="en-US" altLang="ko-KR" sz="1600" i="1">
                            <a:latin typeface="Cambria Math"/>
                          </a:rPr>
                          <m:t>𝑖</m:t>
                        </m:r>
                        <m:r>
                          <a:rPr lang="en-US" altLang="ko-KR" sz="1600" i="1">
                            <a:latin typeface="Cambria Math"/>
                          </a:rPr>
                          <m:t>,</m:t>
                        </m:r>
                        <m:r>
                          <a:rPr lang="en-US" altLang="ko-KR" sz="1600" i="1">
                            <a:latin typeface="Cambria Math"/>
                          </a:rPr>
                          <m:t>𝑗</m:t>
                        </m:r>
                      </m:sub>
                    </m:sSub>
                  </m:oMath>
                </a14:m>
                <a:r>
                  <a:rPr lang="en-US" altLang="ko-KR" sz="1600" dirty="0">
                    <a:latin typeface="Calibri" panose="020F0502020204030204" pitchFamily="34" charset="0"/>
                  </a:rPr>
                  <a:t> is an integer corresponding to the </a:t>
                </a:r>
                <a14:m>
                  <m:oMath xmlns:m="http://schemas.openxmlformats.org/officeDocument/2006/math">
                    <m:r>
                      <a:rPr lang="en-US" altLang="ko-KR" sz="1600" i="1">
                        <a:latin typeface="Cambria Math"/>
                      </a:rPr>
                      <m:t>(</m:t>
                    </m:r>
                    <m:r>
                      <a:rPr lang="en-US" altLang="ko-KR" sz="1600" i="1">
                        <a:latin typeface="Cambria Math"/>
                      </a:rPr>
                      <m:t>𝑖</m:t>
                    </m:r>
                    <m:r>
                      <a:rPr lang="en-US" altLang="ko-KR" sz="1600" i="1">
                        <a:latin typeface="Cambria Math"/>
                      </a:rPr>
                      <m:t>,</m:t>
                    </m:r>
                    <m:r>
                      <a:rPr lang="en-US" altLang="ko-KR" sz="1600" i="1">
                        <a:latin typeface="Cambria Math"/>
                      </a:rPr>
                      <m:t>𝑗</m:t>
                    </m:r>
                    <m:r>
                      <a:rPr lang="en-US" altLang="ko-KR" sz="1600" i="1">
                        <a:latin typeface="Cambria Math"/>
                      </a:rPr>
                      <m:t>)</m:t>
                    </m:r>
                  </m:oMath>
                </a14:m>
                <a:r>
                  <a:rPr lang="en-US" altLang="ko-KR" sz="1600" dirty="0">
                    <a:latin typeface="Calibri" panose="020F0502020204030204" pitchFamily="34" charset="0"/>
                  </a:rPr>
                  <a:t>-</a:t>
                </a:r>
                <a:r>
                  <a:rPr lang="en-US" altLang="ko-KR" sz="1600" dirty="0" err="1">
                    <a:latin typeface="Calibri" panose="020F0502020204030204" pitchFamily="34" charset="0"/>
                  </a:rPr>
                  <a:t>th</a:t>
                </a:r>
                <a:r>
                  <a:rPr lang="en-US" altLang="ko-KR" sz="1600" dirty="0">
                    <a:latin typeface="Calibri" panose="020F0502020204030204" pitchFamily="34" charset="0"/>
                  </a:rPr>
                  <a:t> nonzero element in a base matrix</a:t>
                </a:r>
                <a:endParaRPr lang="en-US" sz="1600" dirty="0" smtClean="0">
                  <a:latin typeface="Calibri" panose="020F0502020204030204" pitchFamily="34" charset="0"/>
                </a:endParaRPr>
              </a:p>
              <a:p>
                <a:pPr marL="0" indent="0">
                  <a:buNone/>
                </a:pPr>
                <a:endParaRPr lang="en-US" altLang="ko-KR" sz="1800" dirty="0" smtClean="0">
                  <a:latin typeface="Calibri" panose="020F0502020204030204" pitchFamily="34" charset="0"/>
                </a:endParaRPr>
              </a:p>
              <a:p>
                <a:r>
                  <a:rPr lang="en-US" altLang="ko-KR" sz="2000" dirty="0">
                    <a:latin typeface="Calibri" panose="020F0502020204030204" pitchFamily="34" charset="0"/>
                  </a:rPr>
                  <a:t>Shift size </a:t>
                </a:r>
                <a:r>
                  <a:rPr lang="en-US" altLang="ko-KR" sz="2000" i="1" dirty="0">
                    <a:latin typeface="Calibri" panose="020F0502020204030204" pitchFamily="34" charset="0"/>
                  </a:rPr>
                  <a:t>Z</a:t>
                </a:r>
              </a:p>
              <a:p>
                <a:pPr lvl="1"/>
                <a:r>
                  <a:rPr lang="en-US" altLang="ko-KR" sz="1800" dirty="0">
                    <a:latin typeface="Calibri" panose="020F0502020204030204" pitchFamily="34" charset="0"/>
                  </a:rPr>
                  <a:t>The size of circulant permutation matrix</a:t>
                </a:r>
                <a:endParaRPr lang="en-US" altLang="ko-KR" sz="2000" dirty="0">
                  <a:latin typeface="Calibri" panose="020F0502020204030204" pitchFamily="34" charset="0"/>
                </a:endParaRPr>
              </a:p>
              <a:p>
                <a:r>
                  <a:rPr lang="en-US" altLang="ko-KR" sz="2000" dirty="0">
                    <a:latin typeface="Calibri" panose="020F0502020204030204" pitchFamily="34" charset="0"/>
                  </a:rPr>
                  <a:t>Shift value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ko-KR" altLang="ko-KR" sz="20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ko-KR" sz="2000" i="1">
                            <a:latin typeface="Cambria Math"/>
                          </a:rPr>
                          <m:t>𝑃</m:t>
                        </m:r>
                      </m:e>
                      <m:sub>
                        <m:r>
                          <a:rPr lang="en-US" altLang="ko-KR" sz="2000" i="1">
                            <a:latin typeface="Cambria Math"/>
                          </a:rPr>
                          <m:t>𝑖</m:t>
                        </m:r>
                        <m:r>
                          <a:rPr lang="en-US" altLang="ko-KR" sz="2000" i="1">
                            <a:latin typeface="Cambria Math"/>
                          </a:rPr>
                          <m:t>,</m:t>
                        </m:r>
                        <m:r>
                          <a:rPr lang="en-US" altLang="ko-KR" sz="2000" i="1">
                            <a:latin typeface="Cambria Math"/>
                          </a:rPr>
                          <m:t>𝑗</m:t>
                        </m:r>
                      </m:sub>
                    </m:sSub>
                  </m:oMath>
                </a14:m>
                <a:endParaRPr lang="en-US" altLang="ko-KR" sz="2000" dirty="0">
                  <a:latin typeface="Calibri" panose="020F0502020204030204" pitchFamily="34" charset="0"/>
                </a:endParaRPr>
              </a:p>
              <a:p>
                <a:pPr lvl="1"/>
                <a:r>
                  <a:rPr lang="en-US" altLang="ko-KR" sz="1800" dirty="0">
                    <a:latin typeface="Calibri" panose="020F0502020204030204" pitchFamily="34" charset="0"/>
                  </a:rPr>
                  <a:t>Circularly shifted value from the identity matrix for the </a:t>
                </a:r>
                <a14:m>
                  <m:oMath xmlns:m="http://schemas.openxmlformats.org/officeDocument/2006/math">
                    <m:r>
                      <a:rPr lang="en-US" altLang="ko-KR" sz="1800" i="1">
                        <a:latin typeface="Cambria Math"/>
                      </a:rPr>
                      <m:t>(</m:t>
                    </m:r>
                    <m:r>
                      <a:rPr lang="en-US" altLang="ko-KR" sz="1800" i="1">
                        <a:latin typeface="Cambria Math"/>
                      </a:rPr>
                      <m:t>𝑖</m:t>
                    </m:r>
                    <m:r>
                      <a:rPr lang="en-US" altLang="ko-KR" sz="1800" i="1">
                        <a:latin typeface="Cambria Math"/>
                      </a:rPr>
                      <m:t>,</m:t>
                    </m:r>
                    <m:r>
                      <a:rPr lang="en-US" altLang="ko-KR" sz="1800" i="1">
                        <a:latin typeface="Cambria Math"/>
                      </a:rPr>
                      <m:t>𝑗</m:t>
                    </m:r>
                    <m:r>
                      <a:rPr lang="en-US" altLang="ko-KR" sz="1800" i="1">
                        <a:latin typeface="Cambria Math"/>
                      </a:rPr>
                      <m:t>)</m:t>
                    </m:r>
                  </m:oMath>
                </a14:m>
                <a:r>
                  <a:rPr lang="en-US" altLang="ko-KR" sz="1800" dirty="0">
                    <a:latin typeface="Calibri" panose="020F0502020204030204" pitchFamily="34" charset="0"/>
                  </a:rPr>
                  <a:t>-</a:t>
                </a:r>
                <a:r>
                  <a:rPr lang="en-US" altLang="ko-KR" sz="1800" dirty="0" err="1">
                    <a:latin typeface="Calibri" panose="020F0502020204030204" pitchFamily="34" charset="0"/>
                  </a:rPr>
                  <a:t>th</a:t>
                </a:r>
                <a:r>
                  <a:rPr lang="en-US" altLang="ko-KR" sz="1800" dirty="0">
                    <a:latin typeface="Calibri" panose="020F0502020204030204" pitchFamily="34" charset="0"/>
                  </a:rPr>
                  <a:t> nonzero element in a base matrix. </a:t>
                </a:r>
              </a:p>
              <a:p>
                <a:r>
                  <a:rPr lang="en-US" altLang="ko-KR" sz="2000" dirty="0">
                    <a:latin typeface="Calibri" panose="020F0502020204030204" pitchFamily="34" charset="0"/>
                  </a:rPr>
                  <a:t>Circulant permutation matrix</a:t>
                </a:r>
              </a:p>
              <a:p>
                <a:pPr lvl="1"/>
                <a:r>
                  <a:rPr lang="en-GB" altLang="ko-KR" sz="1600" dirty="0">
                    <a:latin typeface="Calibri" panose="020F0502020204030204" pitchFamily="34" charset="0"/>
                  </a:rPr>
                  <a:t>The </a:t>
                </a:r>
                <a14:m>
                  <m:oMath xmlns:m="http://schemas.openxmlformats.org/officeDocument/2006/math">
                    <m:r>
                      <a:rPr lang="en-GB" altLang="ko-KR" sz="1600" i="1">
                        <a:latin typeface="Cambria Math"/>
                      </a:rPr>
                      <m:t>𝑍</m:t>
                    </m:r>
                    <m:r>
                      <a:rPr lang="en-GB" altLang="ko-KR" sz="1600" i="1">
                        <a:latin typeface="Cambria Math"/>
                        <a:ea typeface="Cambria Math"/>
                      </a:rPr>
                      <m:t>×</m:t>
                    </m:r>
                    <m:r>
                      <a:rPr lang="en-US" altLang="ko-KR" sz="1600" i="1">
                        <a:latin typeface="Cambria Math"/>
                        <a:ea typeface="Cambria Math"/>
                      </a:rPr>
                      <m:t>𝑍</m:t>
                    </m:r>
                    <m:r>
                      <a:rPr lang="en-GB" altLang="ko-KR" sz="1600" i="1">
                        <a:latin typeface="Cambria Math"/>
                      </a:rPr>
                      <m:t> </m:t>
                    </m:r>
                  </m:oMath>
                </a14:m>
                <a:r>
                  <a:rPr lang="en-GB" altLang="ko-KR" sz="1600" dirty="0">
                    <a:latin typeface="Calibri" panose="020F0502020204030204" pitchFamily="34" charset="0"/>
                  </a:rPr>
                  <a:t>circulant permutation matrix which shifts the </a:t>
                </a:r>
                <a14:m>
                  <m:oMath xmlns:m="http://schemas.openxmlformats.org/officeDocument/2006/math">
                    <m:r>
                      <a:rPr lang="en-GB" altLang="ko-KR" sz="1600" i="1">
                        <a:latin typeface="Cambria Math"/>
                      </a:rPr>
                      <m:t>𝑍</m:t>
                    </m:r>
                    <m:r>
                      <a:rPr lang="en-GB" altLang="ko-KR" sz="1600" i="1">
                        <a:latin typeface="Cambria Math"/>
                        <a:ea typeface="Cambria Math"/>
                      </a:rPr>
                      <m:t>×</m:t>
                    </m:r>
                    <m:r>
                      <a:rPr lang="en-US" altLang="ko-KR" sz="1600" i="1">
                        <a:latin typeface="Cambria Math"/>
                        <a:ea typeface="Cambria Math"/>
                      </a:rPr>
                      <m:t>𝑍</m:t>
                    </m:r>
                    <m:r>
                      <a:rPr lang="en-GB" altLang="ko-KR" sz="1600" i="1">
                        <a:latin typeface="Cambria Math"/>
                      </a:rPr>
                      <m:t> </m:t>
                    </m:r>
                  </m:oMath>
                </a14:m>
                <a:r>
                  <a:rPr lang="en-GB" altLang="ko-KR" sz="1600" dirty="0">
                    <a:latin typeface="Calibri" panose="020F0502020204030204" pitchFamily="34" charset="0"/>
                  </a:rPr>
                  <a:t>identity matrix </a:t>
                </a:r>
                <a14:m>
                  <m:oMath xmlns:m="http://schemas.openxmlformats.org/officeDocument/2006/math">
                    <m:r>
                      <a:rPr lang="en-GB" altLang="ko-KR" sz="1600" i="1">
                        <a:latin typeface="Cambria Math"/>
                      </a:rPr>
                      <m:t>𝐼</m:t>
                    </m:r>
                  </m:oMath>
                </a14:m>
                <a:r>
                  <a:rPr lang="en-GB" altLang="ko-KR" sz="1600" dirty="0">
                    <a:latin typeface="Calibri" panose="020F0502020204030204" pitchFamily="34" charset="0"/>
                  </a:rPr>
                  <a:t> to the right by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ko-KR" altLang="ko-KR" sz="16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ko-KR" sz="1600" i="1">
                            <a:latin typeface="Cambria Math"/>
                          </a:rPr>
                          <m:t>𝑃</m:t>
                        </m:r>
                      </m:e>
                      <m:sub>
                        <m:r>
                          <a:rPr lang="en-US" altLang="ko-KR" sz="1600" i="1">
                            <a:latin typeface="Cambria Math"/>
                          </a:rPr>
                          <m:t>𝑖</m:t>
                        </m:r>
                        <m:r>
                          <a:rPr lang="en-US" altLang="ko-KR" sz="1600" i="1">
                            <a:latin typeface="Cambria Math"/>
                          </a:rPr>
                          <m:t>,</m:t>
                        </m:r>
                        <m:r>
                          <a:rPr lang="en-US" altLang="ko-KR" sz="1600" i="1">
                            <a:latin typeface="Cambria Math"/>
                          </a:rPr>
                          <m:t>𝑗</m:t>
                        </m:r>
                      </m:sub>
                    </m:sSub>
                  </m:oMath>
                </a14:m>
                <a:r>
                  <a:rPr lang="en-GB" altLang="ko-KR" sz="1600" dirty="0">
                    <a:latin typeface="Calibri" panose="020F0502020204030204" pitchFamily="34" charset="0"/>
                  </a:rPr>
                  <a:t> times </a:t>
                </a:r>
                <a:r>
                  <a:rPr lang="en-US" altLang="ko-KR" sz="1600" dirty="0">
                    <a:latin typeface="Calibri" panose="020F0502020204030204" pitchFamily="34" charset="0"/>
                  </a:rPr>
                  <a:t>for the </a:t>
                </a:r>
                <a14:m>
                  <m:oMath xmlns:m="http://schemas.openxmlformats.org/officeDocument/2006/math">
                    <m:r>
                      <a:rPr lang="en-US" altLang="ko-KR" sz="1600" i="1">
                        <a:latin typeface="Cambria Math"/>
                      </a:rPr>
                      <m:t>(</m:t>
                    </m:r>
                    <m:r>
                      <a:rPr lang="en-US" altLang="ko-KR" sz="1600" i="1">
                        <a:latin typeface="Cambria Math"/>
                      </a:rPr>
                      <m:t>𝑖</m:t>
                    </m:r>
                    <m:r>
                      <a:rPr lang="en-US" altLang="ko-KR" sz="1600" i="1">
                        <a:latin typeface="Cambria Math"/>
                      </a:rPr>
                      <m:t>,</m:t>
                    </m:r>
                    <m:r>
                      <a:rPr lang="en-US" altLang="ko-KR" sz="1600" i="1">
                        <a:latin typeface="Cambria Math"/>
                      </a:rPr>
                      <m:t>𝑗</m:t>
                    </m:r>
                    <m:r>
                      <a:rPr lang="en-US" altLang="ko-KR" sz="1600" i="1">
                        <a:latin typeface="Cambria Math"/>
                      </a:rPr>
                      <m:t>)</m:t>
                    </m:r>
                  </m:oMath>
                </a14:m>
                <a:r>
                  <a:rPr lang="en-US" altLang="ko-KR" sz="1600" dirty="0">
                    <a:latin typeface="Calibri" panose="020F0502020204030204" pitchFamily="34" charset="0"/>
                  </a:rPr>
                  <a:t>-</a:t>
                </a:r>
                <a:r>
                  <a:rPr lang="en-US" altLang="ko-KR" sz="1600" dirty="0" err="1">
                    <a:latin typeface="Calibri" panose="020F0502020204030204" pitchFamily="34" charset="0"/>
                  </a:rPr>
                  <a:t>th</a:t>
                </a:r>
                <a:r>
                  <a:rPr lang="en-US" altLang="ko-KR" sz="1600" dirty="0">
                    <a:latin typeface="Calibri" panose="020F0502020204030204" pitchFamily="34" charset="0"/>
                  </a:rPr>
                  <a:t> nonzero element in a base matrix.</a:t>
                </a:r>
                <a:endParaRPr lang="en-US" altLang="ko-KR" sz="1800" dirty="0">
                  <a:latin typeface="Calibri" panose="020F0502020204030204" pitchFamily="34" charset="0"/>
                </a:endParaRPr>
              </a:p>
              <a:p>
                <a:pPr marL="0" indent="0">
                  <a:buNone/>
                </a:pPr>
                <a:endParaRPr lang="en-US" sz="1700" dirty="0">
                  <a:latin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3" name="내용 개체 틀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268760"/>
                <a:ext cx="8229600" cy="5256584"/>
              </a:xfrm>
              <a:blipFill rotWithShape="1">
                <a:blip r:embed="rId2"/>
                <a:stretch>
                  <a:fillRect l="-593" t="-1160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190545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3600" dirty="0" smtClean="0">
                <a:latin typeface="Calibri" panose="020F0502020204030204" pitchFamily="34" charset="0"/>
              </a:rPr>
              <a:t>Proposal:</a:t>
            </a:r>
            <a:r>
              <a:rPr lang="en-US" sz="3600" dirty="0" smtClean="0">
                <a:latin typeface="Calibri" panose="020F0502020204030204" pitchFamily="34" charset="0"/>
              </a:rPr>
              <a:t> </a:t>
            </a:r>
            <a:r>
              <a:rPr lang="en-US" altLang="ko-KR" sz="3600" dirty="0" smtClean="0">
                <a:latin typeface="Calibri" panose="020F0502020204030204" pitchFamily="34" charset="0"/>
              </a:rPr>
              <a:t>Lifting method</a:t>
            </a:r>
            <a:endParaRPr lang="en-US" sz="3600" dirty="0">
              <a:latin typeface="Calibri" panose="020F0502020204030204" pitchFamily="3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내용 개체 틀 2"/>
              <p:cNvSpPr>
                <a:spLocks noGrp="1"/>
              </p:cNvSpPr>
              <p:nvPr>
                <p:ph idx="1"/>
              </p:nvPr>
            </p:nvSpPr>
            <p:spPr>
              <a:xfrm>
                <a:off x="395536" y="1556792"/>
                <a:ext cx="8424936" cy="5256584"/>
              </a:xfrm>
            </p:spPr>
            <p:txBody>
              <a:bodyPr>
                <a:normAutofit fontScale="92500" lnSpcReduction="20000"/>
              </a:bodyPr>
              <a:lstStyle/>
              <a:p>
                <a:r>
                  <a:rPr lang="en-US" altLang="ko-KR" sz="2000" dirty="0" smtClean="0">
                    <a:latin typeface="Calibri" panose="020F0502020204030204" pitchFamily="34" charset="0"/>
                  </a:rPr>
                  <a:t>The function f is selected among follows:</a:t>
                </a:r>
              </a:p>
              <a:p>
                <a:endParaRPr lang="en-US" altLang="ko-KR" sz="2000" dirty="0">
                  <a:latin typeface="Calibri" panose="020F0502020204030204" pitchFamily="34" charset="0"/>
                </a:endParaRPr>
              </a:p>
              <a:p>
                <a:endParaRPr lang="en-US" altLang="ko-KR" sz="2000" dirty="0" smtClean="0">
                  <a:latin typeface="Calibri" panose="020F0502020204030204" pitchFamily="34" charset="0"/>
                </a:endParaRPr>
              </a:p>
              <a:p>
                <a:endParaRPr lang="en-US" altLang="ko-KR" sz="2000" dirty="0">
                  <a:latin typeface="Calibri" panose="020F0502020204030204" pitchFamily="34" charset="0"/>
                </a:endParaRPr>
              </a:p>
              <a:p>
                <a:endParaRPr lang="en-US" altLang="ko-KR" sz="2000" dirty="0" smtClean="0">
                  <a:latin typeface="Calibri" panose="020F0502020204030204" pitchFamily="34" charset="0"/>
                </a:endParaRPr>
              </a:p>
              <a:p>
                <a:endParaRPr lang="en-US" altLang="ko-KR" sz="2000" dirty="0">
                  <a:latin typeface="Calibri" panose="020F0502020204030204" pitchFamily="34" charset="0"/>
                </a:endParaRPr>
              </a:p>
              <a:p>
                <a:endParaRPr lang="en-US" altLang="ko-KR" sz="2000" dirty="0" smtClean="0">
                  <a:latin typeface="Calibri" panose="020F0502020204030204" pitchFamily="34" charset="0"/>
                </a:endParaRPr>
              </a:p>
              <a:p>
                <a:endParaRPr lang="en-US" altLang="ko-KR" sz="2000" dirty="0" smtClean="0">
                  <a:latin typeface="Calibri" panose="020F0502020204030204" pitchFamily="34" charset="0"/>
                </a:endParaRPr>
              </a:p>
              <a:p>
                <a:endParaRPr lang="en-US" altLang="ko-KR" sz="2000" dirty="0">
                  <a:latin typeface="Calibri" panose="020F0502020204030204" pitchFamily="34" charset="0"/>
                </a:endParaRPr>
              </a:p>
              <a:p>
                <a:endParaRPr lang="en-US" altLang="ko-KR" sz="2000" dirty="0" smtClean="0">
                  <a:latin typeface="Calibri" panose="020F0502020204030204" pitchFamily="34" charset="0"/>
                </a:endParaRPr>
              </a:p>
              <a:p>
                <a:pPr marL="0" indent="0">
                  <a:buNone/>
                </a:pPr>
                <a:endParaRPr lang="en-US" altLang="ko-KR" sz="2000" dirty="0" smtClean="0">
                  <a:latin typeface="Calibri" panose="020F0502020204030204" pitchFamily="34" charset="0"/>
                </a:endParaRPr>
              </a:p>
              <a:p>
                <a:pPr marL="0" indent="0">
                  <a:buNone/>
                </a:pPr>
                <a:endParaRPr lang="en-US" altLang="ko-KR" sz="2000" dirty="0" smtClean="0">
                  <a:latin typeface="Calibri" panose="020F0502020204030204" pitchFamily="34" charset="0"/>
                </a:endParaRPr>
              </a:p>
              <a:p>
                <a:pPr marL="457200" lvl="1" indent="0">
                  <a:buNone/>
                </a:pPr>
                <a:r>
                  <a:rPr lang="en-US" altLang="ko-KR" sz="1500" dirty="0" smtClean="0"/>
                  <a:t>1) </a:t>
                </a:r>
                <a:r>
                  <a:rPr lang="en-US" altLang="ko-KR" sz="1500" dirty="0">
                    <a:latin typeface="Calibri" panose="020F0502020204030204" pitchFamily="34" charset="0"/>
                  </a:rPr>
                  <a:t>There can be more than one set of </a:t>
                </a:r>
                <a:r>
                  <a:rPr lang="en-US" altLang="ko-KR" sz="1500" dirty="0" err="1">
                    <a:latin typeface="Calibri" panose="020F0502020204030204" pitchFamily="34" charset="0"/>
                  </a:rPr>
                  <a:t>V</a:t>
                </a:r>
                <a:r>
                  <a:rPr lang="en-US" altLang="ko-KR" sz="1500" baseline="-25000" dirty="0" err="1">
                    <a:latin typeface="Calibri" panose="020F0502020204030204" pitchFamily="34" charset="0"/>
                  </a:rPr>
                  <a:t>i,j</a:t>
                </a:r>
                <a:r>
                  <a:rPr lang="en-US" altLang="ko-KR" sz="1500" baseline="-25000" dirty="0">
                    <a:latin typeface="Calibri" panose="020F0502020204030204" pitchFamily="34" charset="0"/>
                  </a:rPr>
                  <a:t> </a:t>
                </a:r>
                <a:r>
                  <a:rPr lang="en-US" altLang="ko-KR" sz="1500" dirty="0">
                    <a:latin typeface="Calibri" panose="020F0502020204030204" pitchFamily="34" charset="0"/>
                  </a:rPr>
                  <a:t>for each base graph, each covering a range of Z from Z</a:t>
                </a:r>
                <a:r>
                  <a:rPr lang="en-US" altLang="ko-KR" sz="1500" baseline="-25000" dirty="0">
                    <a:latin typeface="Calibri" panose="020F0502020204030204" pitchFamily="34" charset="0"/>
                  </a:rPr>
                  <a:t>1</a:t>
                </a:r>
                <a:r>
                  <a:rPr lang="en-US" altLang="ko-KR" sz="1500" dirty="0">
                    <a:latin typeface="Calibri" panose="020F0502020204030204" pitchFamily="34" charset="0"/>
                  </a:rPr>
                  <a:t> to </a:t>
                </a:r>
                <a:r>
                  <a:rPr lang="en-US" altLang="ko-KR" sz="1500" dirty="0" smtClean="0">
                    <a:latin typeface="Calibri" panose="020F0502020204030204" pitchFamily="34" charset="0"/>
                  </a:rPr>
                  <a:t>Z</a:t>
                </a:r>
                <a:r>
                  <a:rPr lang="en-US" altLang="ko-KR" sz="1500" baseline="-25000" dirty="0" smtClean="0">
                    <a:latin typeface="Calibri" panose="020F0502020204030204" pitchFamily="34" charset="0"/>
                  </a:rPr>
                  <a:t>M</a:t>
                </a:r>
                <a:r>
                  <a:rPr lang="en-US" altLang="ko-KR" sz="1500" dirty="0" smtClean="0">
                    <a:latin typeface="Calibri" panose="020F0502020204030204" pitchFamily="34" charset="0"/>
                  </a:rPr>
                  <a:t>.  </a:t>
                </a:r>
                <a14:m>
                  <m:oMath xmlns:m="http://schemas.openxmlformats.org/officeDocument/2006/math">
                    <m:r>
                      <a:rPr lang="en-US" altLang="ko-KR" sz="1500">
                        <a:latin typeface="Cambria Math"/>
                      </a:rPr>
                      <m:t>𝑡</m:t>
                    </m:r>
                    <m:r>
                      <a:rPr lang="en-US" altLang="ko-KR" sz="1500">
                        <a:latin typeface="Cambria Math"/>
                      </a:rPr>
                      <m:t>=</m:t>
                    </m:r>
                    <m:d>
                      <m:dPr>
                        <m:begChr m:val="⌈"/>
                        <m:endChr m:val="⌉"/>
                        <m:ctrlPr>
                          <a:rPr lang="en-US" altLang="ko-KR" sz="15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ko-KR" sz="1500">
                            <a:latin typeface="Cambria Math"/>
                          </a:rPr>
                          <m:t>𝑍</m:t>
                        </m:r>
                        <m:r>
                          <m:rPr>
                            <m:sty m:val="p"/>
                          </m:rPr>
                          <a:rPr lang="en-US" altLang="ko-KR" sz="1500" b="0" i="0" baseline="-25000" smtClean="0">
                            <a:latin typeface="Cambria Math"/>
                          </a:rPr>
                          <m:t>M</m:t>
                        </m:r>
                        <m:r>
                          <a:rPr lang="en-US" altLang="ko-KR" sz="1500">
                            <a:latin typeface="Cambria Math"/>
                          </a:rPr>
                          <m:t>/</m:t>
                        </m:r>
                        <m:r>
                          <a:rPr lang="en-US" altLang="ko-KR" sz="1500">
                            <a:latin typeface="Cambria Math"/>
                          </a:rPr>
                          <m:t>𝑍</m:t>
                        </m:r>
                      </m:e>
                    </m:d>
                  </m:oMath>
                </a14:m>
                <a:r>
                  <a:rPr lang="en-US" altLang="ko-KR" sz="1500" dirty="0" smtClean="0">
                    <a:latin typeface="Calibri" panose="020F0502020204030204" pitchFamily="34" charset="0"/>
                  </a:rPr>
                  <a:t>. </a:t>
                </a:r>
                <a:r>
                  <a:rPr lang="en-US" altLang="ko-KR" sz="1500" dirty="0">
                    <a:latin typeface="Calibri" panose="020F0502020204030204" pitchFamily="34" charset="0"/>
                  </a:rPr>
                  <a:t>Z</a:t>
                </a:r>
                <a:r>
                  <a:rPr lang="en-US" altLang="ko-KR" sz="1500" baseline="-25000" dirty="0">
                    <a:latin typeface="Calibri" panose="020F0502020204030204" pitchFamily="34" charset="0"/>
                  </a:rPr>
                  <a:t>1</a:t>
                </a:r>
                <a:r>
                  <a:rPr lang="en-US" altLang="ko-KR" sz="1500" dirty="0">
                    <a:latin typeface="Calibri" panose="020F0502020204030204" pitchFamily="34" charset="0"/>
                  </a:rPr>
                  <a:t> and Z</a:t>
                </a:r>
                <a:r>
                  <a:rPr lang="en-US" altLang="ko-KR" sz="1500" baseline="-25000" dirty="0">
                    <a:latin typeface="Calibri" panose="020F0502020204030204" pitchFamily="34" charset="0"/>
                  </a:rPr>
                  <a:t>M</a:t>
                </a:r>
                <a:r>
                  <a:rPr lang="en-US" altLang="ko-KR" sz="1500" dirty="0">
                    <a:latin typeface="Calibri" panose="020F0502020204030204" pitchFamily="34" charset="0"/>
                  </a:rPr>
                  <a:t> are any integer</a:t>
                </a:r>
              </a:p>
              <a:p>
                <a:pPr marL="457200" lvl="1" indent="0">
                  <a:buNone/>
                </a:pPr>
                <a:r>
                  <a:rPr lang="en-US" altLang="ko-KR" sz="1500" dirty="0"/>
                  <a:t>2) </a:t>
                </a:r>
                <a14:m>
                  <m:oMath xmlns:m="http://schemas.openxmlformats.org/officeDocument/2006/math">
                    <m:r>
                      <a:rPr lang="en-US" altLang="ko-KR" sz="1500" b="0" i="1" smtClean="0">
                        <a:latin typeface="Cambria Math"/>
                      </a:rPr>
                      <m:t>𝑤</m:t>
                    </m:r>
                  </m:oMath>
                </a14:m>
                <a:r>
                  <a:rPr lang="en-US" altLang="ko-KR" sz="1500" dirty="0">
                    <a:latin typeface="Calibri" panose="020F0502020204030204" pitchFamily="34" charset="0"/>
                  </a:rPr>
                  <a:t> is an </a:t>
                </a:r>
                <a:r>
                  <a:rPr lang="en-US" altLang="ko-KR" sz="1500" dirty="0" smtClean="0">
                    <a:latin typeface="Calibri" panose="020F0502020204030204" pitchFamily="34" charset="0"/>
                  </a:rPr>
                  <a:t>integer which should be optimized </a:t>
                </a:r>
                <a:r>
                  <a:rPr lang="en-US" altLang="ko-KR" sz="1500" dirty="0">
                    <a:latin typeface="Calibri" panose="020F0502020204030204" pitchFamily="34" charset="0"/>
                  </a:rPr>
                  <a:t>according to </a:t>
                </a:r>
                <a:r>
                  <a:rPr lang="en-US" altLang="ko-KR" sz="1500" i="1" dirty="0" smtClean="0">
                    <a:latin typeface="Calibri" panose="020F0502020204030204" pitchFamily="34" charset="0"/>
                  </a:rPr>
                  <a:t>Z </a:t>
                </a:r>
                <a:r>
                  <a:rPr lang="en-US" altLang="ko-KR" sz="1500" dirty="0" smtClean="0">
                    <a:latin typeface="Calibri" panose="020F0502020204030204" pitchFamily="34" charset="0"/>
                  </a:rPr>
                  <a:t>and/or</a:t>
                </a:r>
                <a:r>
                  <a:rPr lang="en-US" altLang="ko-KR" sz="1500" i="1" dirty="0" smtClean="0">
                    <a:latin typeface="Calibri" panose="020F0502020204030204" pitchFamily="34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16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ko-KR" sz="1600" i="1">
                            <a:latin typeface="Cambria Math"/>
                          </a:rPr>
                          <m:t>𝑉</m:t>
                        </m:r>
                      </m:e>
                      <m:sub>
                        <m:r>
                          <a:rPr lang="en-US" altLang="ko-KR" sz="1600" i="1">
                            <a:latin typeface="Cambria Math"/>
                          </a:rPr>
                          <m:t>𝑖</m:t>
                        </m:r>
                        <m:r>
                          <a:rPr lang="en-US" altLang="ko-KR" sz="1600" i="1">
                            <a:latin typeface="Cambria Math"/>
                          </a:rPr>
                          <m:t>,</m:t>
                        </m:r>
                        <m:r>
                          <a:rPr lang="en-US" altLang="ko-KR" sz="1600" i="1">
                            <a:latin typeface="Cambria Math"/>
                          </a:rPr>
                          <m:t>𝑗</m:t>
                        </m:r>
                      </m:sub>
                    </m:sSub>
                  </m:oMath>
                </a14:m>
                <a:endParaRPr lang="en-US" altLang="ko-KR" sz="1500" i="1" dirty="0">
                  <a:latin typeface="Calibri" panose="020F0502020204030204" pitchFamily="34" charset="0"/>
                </a:endParaRPr>
              </a:p>
              <a:p>
                <a:pPr marL="457200" lvl="1" indent="0">
                  <a:buNone/>
                </a:pPr>
                <a:r>
                  <a:rPr lang="en-US" altLang="ko-KR" sz="1500" dirty="0" smtClean="0">
                    <a:latin typeface="Calibri" panose="020F0502020204030204" pitchFamily="34" charset="0"/>
                  </a:rPr>
                  <a:t>3)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1500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ko-KR" sz="15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ko-KR" sz="1500" b="0" i="1" smtClean="0">
                            <a:latin typeface="Cambria Math"/>
                          </a:rPr>
                          <m:t>21</m:t>
                        </m:r>
                      </m:sub>
                    </m:sSub>
                  </m:oMath>
                </a14:m>
                <a:r>
                  <a:rPr lang="en-US" altLang="ko-KR" sz="1500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15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ko-KR" sz="15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ko-KR" sz="1500" i="1">
                            <a:latin typeface="Cambria Math"/>
                          </a:rPr>
                          <m:t>2</m:t>
                        </m:r>
                        <m:r>
                          <a:rPr lang="en-US" altLang="ko-KR" sz="1500" b="0" i="1" smtClean="0">
                            <a:latin typeface="Cambria Math"/>
                          </a:rPr>
                          <m:t>0</m:t>
                        </m:r>
                      </m:sub>
                    </m:sSub>
                    <m:r>
                      <a:rPr lang="en-US" altLang="ko-KR" sz="1500" i="1">
                        <a:latin typeface="Cambria Math"/>
                      </a:rPr>
                      <m:t> </m:t>
                    </m:r>
                    <m:sSub>
                      <m:sSubPr>
                        <m:ctrlPr>
                          <a:rPr lang="en-US" altLang="ko-KR" sz="15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ko-KR" sz="15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ko-KR" sz="1500" i="1">
                            <a:latin typeface="Cambria Math"/>
                          </a:rPr>
                          <m:t>1</m:t>
                        </m:r>
                        <m:r>
                          <a:rPr lang="en-US" altLang="ko-KR" sz="1500" b="0" i="1" smtClean="0">
                            <a:latin typeface="Cambria Math"/>
                          </a:rPr>
                          <m:t>9</m:t>
                        </m:r>
                      </m:sub>
                    </m:sSub>
                    <m:r>
                      <a:rPr lang="en-US" altLang="ko-KR" sz="1500" i="1">
                        <a:latin typeface="Cambria Math"/>
                      </a:rPr>
                      <m:t> </m:t>
                    </m:r>
                  </m:oMath>
                </a14:m>
                <a:r>
                  <a:rPr lang="en-US" altLang="ko-KR" sz="1500" dirty="0" smtClean="0">
                    <a:latin typeface="Calibri" panose="020F0502020204030204" pitchFamily="34" charset="0"/>
                  </a:rPr>
                  <a:t>...</a:t>
                </a:r>
                <a:r>
                  <a:rPr lang="en-US" altLang="ko-KR" sz="1500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15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ko-KR" sz="15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ko-KR" sz="1500" i="1"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en-US" altLang="ko-KR" sz="1500" i="1">
                        <a:latin typeface="Cambria Math"/>
                      </a:rPr>
                      <m:t> </m:t>
                    </m:r>
                    <m:sSub>
                      <m:sSubPr>
                        <m:ctrlPr>
                          <a:rPr lang="en-US" altLang="ko-KR" sz="15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ko-KR" sz="15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ko-KR" sz="1500" i="1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altLang="ko-KR" sz="1500" i="1">
                        <a:latin typeface="Cambria Math"/>
                      </a:rPr>
                      <m:t> </m:t>
                    </m:r>
                  </m:oMath>
                </a14:m>
                <a:r>
                  <a:rPr lang="en-US" altLang="ko-KR" sz="1500" dirty="0" smtClean="0">
                    <a:latin typeface="Calibri" panose="020F0502020204030204" pitchFamily="34" charset="0"/>
                  </a:rPr>
                  <a:t>denote </a:t>
                </a:r>
                <a:r>
                  <a:rPr lang="en-US" altLang="ko-KR" sz="1500" dirty="0">
                    <a:latin typeface="Calibri" panose="020F0502020204030204" pitchFamily="34" charset="0"/>
                  </a:rPr>
                  <a:t>a 21 bit description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1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ko-KR" sz="1400" i="1">
                            <a:latin typeface="Cambria Math"/>
                          </a:rPr>
                          <m:t>𝑉</m:t>
                        </m:r>
                      </m:e>
                      <m:sub>
                        <m:r>
                          <a:rPr lang="en-US" altLang="ko-KR" sz="1400" b="0" i="1" smtClean="0">
                            <a:latin typeface="Cambria Math"/>
                          </a:rPr>
                          <m:t>𝑖</m:t>
                        </m:r>
                        <m:r>
                          <a:rPr lang="en-US" altLang="ko-KR" sz="1400" b="0" i="1" smtClean="0">
                            <a:latin typeface="Cambria Math"/>
                          </a:rPr>
                          <m:t>,</m:t>
                        </m:r>
                        <m:r>
                          <a:rPr lang="en-US" altLang="ko-KR" sz="1400" b="0" i="1" smtClean="0">
                            <a:latin typeface="Cambria Math"/>
                          </a:rPr>
                          <m:t>𝑗</m:t>
                        </m:r>
                      </m:sub>
                    </m:sSub>
                  </m:oMath>
                </a14:m>
                <a:endParaRPr lang="ko-KR" altLang="en-US" sz="1500" dirty="0">
                  <a:latin typeface="Calibri" panose="020F0502020204030204" pitchFamily="34" charset="0"/>
                </a:endParaRPr>
              </a:p>
              <a:p>
                <a:pPr marL="457200" lvl="1" indent="0">
                  <a:buNone/>
                </a:pPr>
                <a:r>
                  <a:rPr lang="en-US" altLang="ko-KR" sz="1500" dirty="0" smtClean="0">
                    <a:latin typeface="Calibri" panose="020F0502020204030204" pitchFamily="34" charset="0"/>
                  </a:rPr>
                  <a:t>     </a:t>
                </a:r>
                <a:r>
                  <a:rPr lang="en-US" altLang="ko-KR" sz="1500" i="1" dirty="0" smtClean="0">
                    <a:latin typeface="Calibri" panose="020F0502020204030204" pitchFamily="34" charset="0"/>
                  </a:rPr>
                  <a:t>k</a:t>
                </a:r>
                <a:r>
                  <a:rPr lang="en-US" altLang="ko-KR" sz="1500" dirty="0" smtClean="0">
                    <a:latin typeface="Calibri" panose="020F0502020204030204" pitchFamily="34" charset="0"/>
                  </a:rPr>
                  <a:t>-</a:t>
                </a:r>
                <a:r>
                  <a:rPr lang="en-US" altLang="ko-KR" sz="1500" dirty="0" err="1" smtClean="0">
                    <a:latin typeface="Calibri" panose="020F0502020204030204" pitchFamily="34" charset="0"/>
                  </a:rPr>
                  <a:t>th</a:t>
                </a:r>
                <a:r>
                  <a:rPr lang="en-US" altLang="ko-KR" sz="1500" dirty="0" smtClean="0">
                    <a:latin typeface="Calibri" panose="020F0502020204030204" pitchFamily="34" charset="0"/>
                  </a:rPr>
                  <a:t> </a:t>
                </a:r>
                <a:r>
                  <a:rPr lang="en-US" altLang="ko-KR" sz="1500" dirty="0">
                    <a:latin typeface="Calibri" panose="020F0502020204030204" pitchFamily="34" charset="0"/>
                  </a:rPr>
                  <a:t>cluster of Z: </a:t>
                </a:r>
                <a:r>
                  <a:rPr lang="en-US" altLang="ko-KR" sz="1500" dirty="0" smtClean="0">
                    <a:latin typeface="Calibri" panose="020F0502020204030204" pitchFamily="34" charset="0"/>
                  </a:rPr>
                  <a:t>2</a:t>
                </a:r>
                <a:r>
                  <a:rPr lang="en-US" altLang="ko-KR" sz="1500" i="1" baseline="30000" dirty="0" smtClean="0">
                    <a:latin typeface="Calibri" panose="020F0502020204030204" pitchFamily="34" charset="0"/>
                  </a:rPr>
                  <a:t>k</a:t>
                </a:r>
                <a:r>
                  <a:rPr lang="en-US" altLang="ko-KR" sz="1500" dirty="0" smtClean="0">
                    <a:latin typeface="Calibri" panose="020F0502020204030204" pitchFamily="34" charset="0"/>
                  </a:rPr>
                  <a:t>×{</a:t>
                </a:r>
                <a:r>
                  <a:rPr lang="en-US" altLang="ko-KR" sz="1500" dirty="0">
                    <a:latin typeface="Calibri" panose="020F0502020204030204" pitchFamily="34" charset="0"/>
                  </a:rPr>
                  <a:t>4,5,6,7</a:t>
                </a:r>
                <a:r>
                  <a:rPr lang="en-US" altLang="ko-KR" sz="1500" dirty="0" smtClean="0">
                    <a:latin typeface="Calibri" panose="020F0502020204030204" pitchFamily="34" charset="0"/>
                  </a:rPr>
                  <a:t>}</a:t>
                </a:r>
              </a:p>
              <a:p>
                <a:pPr marL="457200" lvl="1" indent="0">
                  <a:buNone/>
                </a:pPr>
                <a:r>
                  <a:rPr lang="en-US" altLang="ko-KR" sz="1500" dirty="0" smtClean="0">
                    <a:latin typeface="Calibri" panose="020F0502020204030204" pitchFamily="34" charset="0"/>
                  </a:rPr>
                  <a:t>4) </a:t>
                </a:r>
                <a:r>
                  <a:rPr lang="en-US" altLang="ko-KR" sz="1500" i="1" dirty="0" smtClean="0">
                    <a:latin typeface="Calibri" panose="020F0502020204030204" pitchFamily="34" charset="0"/>
                  </a:rPr>
                  <a:t>s</a:t>
                </a:r>
                <a:r>
                  <a:rPr lang="en-US" altLang="ko-KR" sz="1500" dirty="0" smtClean="0">
                    <a:latin typeface="Calibri" panose="020F0502020204030204" pitchFamily="34" charset="0"/>
                  </a:rPr>
                  <a:t> </a:t>
                </a:r>
                <a:r>
                  <a:rPr lang="en-US" altLang="ko-KR" sz="1500" dirty="0">
                    <a:latin typeface="Calibri" panose="020F0502020204030204" pitchFamily="34" charset="0"/>
                  </a:rPr>
                  <a:t>is the maximal possible integer such that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ko-KR" sz="15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ko-KR" sz="1500" i="1">
                            <a:latin typeface="Cambria Math"/>
                          </a:rPr>
                          <m:t>2</m:t>
                        </m:r>
                      </m:e>
                      <m:sup>
                        <m:r>
                          <a:rPr lang="en-US" altLang="ko-KR" sz="1500" i="1">
                            <a:latin typeface="Cambria Math"/>
                          </a:rPr>
                          <m:t>𝑠</m:t>
                        </m:r>
                      </m:sup>
                    </m:sSup>
                    <m:r>
                      <a:rPr lang="en-US" altLang="ko-KR" sz="1500" dirty="0">
                        <a:latin typeface="Cambria Math"/>
                        <a:ea typeface="Cambria Math"/>
                      </a:rPr>
                      <m:t>≤</m:t>
                    </m:r>
                    <m:r>
                      <a:rPr lang="en-US" altLang="ko-KR" sz="1500" i="1" dirty="0">
                        <a:latin typeface="Cambria Math"/>
                        <a:ea typeface="Cambria Math"/>
                      </a:rPr>
                      <m:t>𝑍</m:t>
                    </m:r>
                  </m:oMath>
                </a14:m>
                <a:endParaRPr lang="en-US" altLang="ko-KR" sz="1500" dirty="0" smtClean="0">
                  <a:latin typeface="Calibri" panose="020F0502020204030204" pitchFamily="34" charset="0"/>
                </a:endParaRPr>
              </a:p>
            </p:txBody>
          </p:sp>
        </mc:Choice>
        <mc:Fallback>
          <p:sp>
            <p:nvSpPr>
              <p:cNvPr id="3" name="내용 개체 틀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95536" y="1556792"/>
                <a:ext cx="8424936" cy="5256584"/>
              </a:xfrm>
              <a:blipFill rotWithShape="1">
                <a:blip r:embed="rId2"/>
                <a:stretch>
                  <a:fillRect l="-579" t="-150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5" name="표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60398410"/>
                  </p:ext>
                </p:extLst>
              </p:nvPr>
            </p:nvGraphicFramePr>
            <p:xfrm>
              <a:off x="899592" y="1988840"/>
              <a:ext cx="7848872" cy="2949258"/>
            </p:xfrm>
            <a:graphic>
              <a:graphicData uri="http://schemas.openxmlformats.org/drawingml/2006/table">
                <a:tbl>
                  <a:tblPr firstRow="1" bandRow="1">
                    <a:tableStyleId>{D7AC3CCA-C797-4891-BE02-D94E43425B78}</a:tableStyleId>
                  </a:tblPr>
                  <a:tblGrid>
                    <a:gridCol w="3924436"/>
                    <a:gridCol w="3924436"/>
                  </a:tblGrid>
                  <a:tr h="432048">
                    <a:tc>
                      <a:txBody>
                        <a:bodyPr/>
                        <a:lstStyle/>
                        <a:p>
                          <a:pPr marL="0" algn="l" defTabSz="914400" rtl="0" eaLnBrk="1" latinLnBrk="1" hangingPunct="1"/>
                          <a:r>
                            <a:rPr lang="en-US" altLang="ko-KR" sz="1200" b="1" kern="1200" dirty="0" smtClean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Alt. 1</a:t>
                          </a:r>
                        </a:p>
                        <a:p>
                          <a:pPr marL="182563" marR="0" lvl="1" indent="0" algn="l" defTabSz="914400" rtl="0" eaLnBrk="1" fontAlgn="auto" latinLnBrk="1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altLang="ko-KR" sz="1600" b="0" i="1" smtClean="0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ko-KR" sz="1600" b="0" i="1">
                                        <a:latin typeface="Cambria Math"/>
                                      </a:rPr>
                                      <m:t>𝑃</m:t>
                                    </m:r>
                                  </m:e>
                                  <m:sub>
                                    <m:r>
                                      <a:rPr lang="en-US" altLang="ko-KR" sz="1600" b="0" i="1" smtClean="0">
                                        <a:latin typeface="Cambria Math"/>
                                      </a:rPr>
                                      <m:t>𝑖</m:t>
                                    </m:r>
                                    <m:r>
                                      <a:rPr lang="en-US" altLang="ko-KR" sz="1600" b="0" i="1" smtClean="0">
                                        <a:latin typeface="Cambria Math"/>
                                      </a:rPr>
                                      <m:t>,</m:t>
                                    </m:r>
                                    <m:r>
                                      <a:rPr lang="en-US" altLang="ko-KR" sz="1600" b="0" i="1" smtClean="0">
                                        <a:latin typeface="Cambria Math"/>
                                      </a:rPr>
                                      <m:t>𝑗</m:t>
                                    </m:r>
                                  </m:sub>
                                </m:sSub>
                                <m:r>
                                  <a:rPr lang="en-US" altLang="ko-KR" sz="1600" b="0" i="1">
                                    <a:latin typeface="Cambria Math"/>
                                  </a:rPr>
                                  <m:t>=</m:t>
                                </m:r>
                                <m:d>
                                  <m:dPr>
                                    <m:begChr m:val="⌊"/>
                                    <m:endChr m:val="⌋"/>
                                    <m:ctrlPr>
                                      <a:rPr lang="en-US" altLang="ko-KR" sz="1600" b="0" i="1"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n-US" altLang="ko-KR" sz="1600" b="0" i="1"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altLang="ko-KR" sz="1600" b="0" i="1">
                                            <a:latin typeface="Cambria Math"/>
                                          </a:rPr>
                                          <m:t>𝑉</m:t>
                                        </m:r>
                                      </m:e>
                                      <m:sub>
                                        <m:r>
                                          <a:rPr lang="en-US" altLang="ko-KR" sz="1600" b="0" i="1" smtClean="0">
                                            <a:latin typeface="Cambria Math"/>
                                          </a:rPr>
                                          <m:t>𝑖</m:t>
                                        </m:r>
                                        <m:r>
                                          <a:rPr lang="en-US" altLang="ko-KR" sz="1600" b="0" i="1" smtClean="0">
                                            <a:latin typeface="Cambria Math"/>
                                          </a:rPr>
                                          <m:t>,</m:t>
                                        </m:r>
                                        <m:r>
                                          <a:rPr lang="en-US" altLang="ko-KR" sz="1600" b="0" i="1" smtClean="0">
                                            <a:latin typeface="Cambria Math"/>
                                          </a:rPr>
                                          <m:t>𝑗</m:t>
                                        </m:r>
                                      </m:sub>
                                    </m:sSub>
                                    <m:r>
                                      <a:rPr lang="en-US" altLang="ko-KR" sz="1600" b="0" i="1">
                                        <a:latin typeface="Cambria Math"/>
                                        <a:ea typeface="Cambria Math"/>
                                      </a:rPr>
                                      <m:t>∙</m:t>
                                    </m:r>
                                    <m:r>
                                      <a:rPr lang="en-US" altLang="ko-KR" sz="1600" b="0" i="1">
                                        <a:latin typeface="Cambria Math"/>
                                        <a:ea typeface="Cambria Math"/>
                                      </a:rPr>
                                      <m:t>𝑍</m:t>
                                    </m:r>
                                    <m:r>
                                      <a:rPr lang="en-US" altLang="ko-KR" sz="1600" b="0" i="1">
                                        <a:latin typeface="Cambria Math"/>
                                        <a:ea typeface="Cambria Math"/>
                                      </a:rPr>
                                      <m:t>/</m:t>
                                    </m:r>
                                    <m:r>
                                      <a:rPr lang="en-US" altLang="ko-KR" sz="1600" b="0" i="1">
                                        <a:latin typeface="Cambria Math"/>
                                      </a:rPr>
                                      <m:t>𝑍</m:t>
                                    </m:r>
                                    <m:r>
                                      <a:rPr lang="en-US" altLang="ko-KR" sz="1600" b="0" i="1" baseline="-25000">
                                        <a:latin typeface="Cambria Math"/>
                                      </a:rPr>
                                      <m:t>𝑚𝑎𝑥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ko-KR" altLang="en-US" b="0" dirty="0"/>
                        </a:p>
                      </a:txBody>
                      <a:tcP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algn="l" defTabSz="914400" rtl="0" eaLnBrk="1" latinLnBrk="1" hangingPunct="1"/>
                          <a:r>
                            <a:rPr lang="en-US" altLang="ko-KR" sz="1200" b="1" kern="1200" dirty="0" smtClean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Alt. 5</a:t>
                          </a:r>
                          <a:r>
                            <a:rPr lang="en-US" altLang="ko-KR" sz="1200" b="1" kern="1200" baseline="30000" dirty="0" smtClean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4</a:t>
                          </a:r>
                          <a:r>
                            <a:rPr lang="en-US" altLang="ko-KR" sz="1200" b="1" baseline="30000" dirty="0" smtClean="0"/>
                            <a:t>)</a:t>
                          </a:r>
                          <a:endParaRPr lang="en-US" altLang="ko-KR" sz="1200" b="1" kern="1200" dirty="0" smtClean="0">
                            <a:solidFill>
                              <a:schemeClr val="dk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pPr marL="182563" lvl="1" indent="0"/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ko-KR" sz="1600" b="0" i="1" smtClean="0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ko-KR" sz="1600" b="0" i="1">
                                      <a:latin typeface="Cambria Math"/>
                                    </a:rPr>
                                    <m:t>𝑃</m:t>
                                  </m:r>
                                </m:e>
                                <m:sub>
                                  <m:r>
                                    <a:rPr lang="en-US" altLang="ko-KR" sz="1600" b="0" i="1" smtClean="0">
                                      <a:latin typeface="Cambria Math"/>
                                    </a:rPr>
                                    <m:t>𝑖</m:t>
                                  </m:r>
                                  <m:r>
                                    <a:rPr lang="en-US" altLang="ko-KR" sz="1600" b="0" i="1" smtClean="0">
                                      <a:latin typeface="Cambria Math"/>
                                    </a:rPr>
                                    <m:t>,</m:t>
                                  </m:r>
                                  <m:r>
                                    <a:rPr lang="en-US" altLang="ko-KR" sz="1600" b="0" i="1" smtClean="0">
                                      <a:latin typeface="Cambria Math"/>
                                    </a:rPr>
                                    <m:t>𝑗</m:t>
                                  </m:r>
                                </m:sub>
                              </m:sSub>
                              <m:r>
                                <a:rPr lang="en-US" altLang="ko-KR" sz="1600" b="0" i="0" smtClean="0">
                                  <a:latin typeface="Cambria Math"/>
                                </a:rPr>
                                <m:t>= </m:t>
                              </m:r>
                              <m:sSub>
                                <m:sSubPr>
                                  <m:ctrlPr>
                                    <a:rPr lang="en-US" altLang="ko-KR" sz="1600" b="0" i="1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ko-KR" sz="1600" b="0" i="1">
                                      <a:latin typeface="Cambria Math"/>
                                    </a:rPr>
                                    <m:t>𝑉</m:t>
                                  </m:r>
                                </m:e>
                                <m:sub>
                                  <m:r>
                                    <a:rPr lang="en-US" altLang="ko-KR" sz="1600" b="0" i="1" smtClean="0">
                                      <a:latin typeface="Cambria Math"/>
                                    </a:rPr>
                                    <m:t>𝑖</m:t>
                                  </m:r>
                                  <m:r>
                                    <a:rPr lang="en-US" altLang="ko-KR" sz="1600" b="0" i="1" smtClean="0">
                                      <a:latin typeface="Cambria Math"/>
                                    </a:rPr>
                                    <m:t>,</m:t>
                                  </m:r>
                                  <m:r>
                                    <a:rPr lang="en-US" altLang="ko-KR" sz="1600" b="0" i="1" smtClean="0">
                                      <a:latin typeface="Cambria Math"/>
                                    </a:rPr>
                                    <m:t>𝑗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ko-KR" sz="1600" b="0" dirty="0" smtClean="0">
                              <a:latin typeface="Calibri" panose="020F0502020204030204" pitchFamily="34" charset="0"/>
                            </a:rPr>
                            <a:t>   mod 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ko-KR" sz="1600" b="0" i="1"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ko-KR" sz="1600" b="0" i="1">
                                      <a:latin typeface="Cambria Math"/>
                                    </a:rPr>
                                    <m:t>2</m:t>
                                  </m:r>
                                </m:e>
                                <m:sup>
                                  <m:r>
                                    <a:rPr lang="en-US" altLang="ko-KR" sz="1600" b="0" i="1" smtClean="0">
                                      <a:latin typeface="Cambria Math"/>
                                    </a:rPr>
                                    <m:t>𝑠</m:t>
                                  </m:r>
                                </m:sup>
                              </m:sSup>
                            </m:oMath>
                          </a14:m>
                          <a:endParaRPr lang="en-US" altLang="ko-KR" sz="1600" b="0" dirty="0" smtClean="0">
                            <a:latin typeface="Calibri" panose="020F0502020204030204" pitchFamily="34" charset="0"/>
                          </a:endParaRPr>
                        </a:p>
                      </a:txBody>
                      <a:tcPr>
                        <a:noFill/>
                      </a:tcPr>
                    </a:tc>
                  </a:tr>
                  <a:tr h="575672">
                    <a:tc>
                      <a:txBody>
                        <a:bodyPr/>
                        <a:lstStyle/>
                        <a:p>
                          <a:pPr latinLnBrk="1"/>
                          <a:r>
                            <a:rPr lang="en-US" altLang="ko-KR" sz="1200" b="1" dirty="0" smtClean="0"/>
                            <a:t>Alt. 2</a:t>
                          </a:r>
                          <a:r>
                            <a:rPr lang="en-US" altLang="ko-KR" sz="1200" b="1" baseline="30000" dirty="0" smtClean="0"/>
                            <a:t>1)</a:t>
                          </a:r>
                          <a:endParaRPr lang="en-US" altLang="ko-KR" sz="1200" b="1" baseline="0" dirty="0" smtClean="0"/>
                        </a:p>
                        <a:p>
                          <a:pPr marL="182563" lvl="1" indent="0"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altLang="ko-KR" sz="1600" b="0" i="1" smtClean="0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ko-KR" sz="1600" b="0" i="1" smtClean="0">
                                        <a:latin typeface="Cambria Math"/>
                                      </a:rPr>
                                      <m:t>𝑃</m:t>
                                    </m:r>
                                  </m:e>
                                  <m:sub>
                                    <m:r>
                                      <a:rPr lang="en-US" altLang="ko-KR" sz="1600" b="0" i="1" smtClean="0">
                                        <a:latin typeface="Cambria Math"/>
                                      </a:rPr>
                                      <m:t>𝑖</m:t>
                                    </m:r>
                                    <m:r>
                                      <a:rPr lang="en-US" altLang="ko-KR" sz="1600" b="0" i="1" smtClean="0">
                                        <a:latin typeface="Cambria Math"/>
                                      </a:rPr>
                                      <m:t>,</m:t>
                                    </m:r>
                                    <m:r>
                                      <a:rPr lang="en-US" altLang="ko-KR" sz="1600" b="0" i="1" smtClean="0">
                                        <a:latin typeface="Cambria Math"/>
                                      </a:rPr>
                                      <m:t>𝑗</m:t>
                                    </m:r>
                                  </m:sub>
                                </m:sSub>
                                <m:r>
                                  <a:rPr lang="en-US" altLang="ko-KR" sz="1600" b="0" i="1" smtClean="0">
                                    <a:latin typeface="Cambria Math"/>
                                  </a:rPr>
                                  <m:t>=</m:t>
                                </m:r>
                                <m:d>
                                  <m:dPr>
                                    <m:begChr m:val="{"/>
                                    <m:endChr m:val=""/>
                                    <m:ctrlPr>
                                      <a:rPr lang="en-US" altLang="ko-KR" sz="1600" b="0" i="1" smtClean="0"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eqArr>
                                      <m:eqArrPr>
                                        <m:ctrlPr>
                                          <a:rPr lang="en-US" altLang="ko-KR" sz="1600" b="0" i="1" smtClean="0">
                                            <a:latin typeface="Cambria Math"/>
                                          </a:rPr>
                                        </m:ctrlPr>
                                      </m:eqArrPr>
                                      <m:e>
                                        <m:sSub>
                                          <m:sSubPr>
                                            <m:ctrlPr>
                                              <a:rPr lang="en-US" altLang="ko-KR" sz="1600" i="1">
                                                <a:latin typeface="Cambria Math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altLang="ko-KR" sz="1600" i="1">
                                                <a:latin typeface="Cambria Math"/>
                                              </a:rPr>
                                              <m:t>𝑉</m:t>
                                            </m:r>
                                          </m:e>
                                          <m:sub>
                                            <m:r>
                                              <a:rPr lang="en-US" altLang="ko-KR" sz="1600" b="0" i="1" smtClean="0">
                                                <a:latin typeface="Cambria Math"/>
                                              </a:rPr>
                                              <m:t>𝑖</m:t>
                                            </m:r>
                                            <m:r>
                                              <a:rPr lang="en-US" altLang="ko-KR" sz="1600" b="0" i="1" smtClean="0">
                                                <a:latin typeface="Cambria Math"/>
                                              </a:rPr>
                                              <m:t>,</m:t>
                                            </m:r>
                                            <m:r>
                                              <a:rPr lang="en-US" altLang="ko-KR" sz="1600" b="0" i="1" smtClean="0">
                                                <a:latin typeface="Cambria Math"/>
                                              </a:rPr>
                                              <m:t>𝑗</m:t>
                                            </m:r>
                                          </m:sub>
                                        </m:sSub>
                                        <m:r>
                                          <a:rPr lang="en-US" altLang="ko-KR" sz="1600" b="0" i="1" smtClean="0">
                                            <a:latin typeface="Cambria Math"/>
                                          </a:rPr>
                                          <m:t>,   </m:t>
                                        </m:r>
                                        <m:r>
                                          <a:rPr lang="en-US" altLang="ko-KR" sz="1600" b="0" i="0" smtClean="0">
                                            <a:latin typeface="Cambria Math"/>
                                          </a:rPr>
                                          <m:t>                 </m:t>
                                        </m:r>
                                        <m:r>
                                          <m:rPr>
                                            <m:sty m:val="p"/>
                                          </m:rPr>
                                          <a:rPr lang="en-US" altLang="ko-KR" sz="1600" b="0" i="0" smtClean="0">
                                            <a:latin typeface="Cambria Math"/>
                                          </a:rPr>
                                          <m:t>if</m:t>
                                        </m:r>
                                        <m:sSub>
                                          <m:sSubPr>
                                            <m:ctrlPr>
                                              <a:rPr lang="en-US" altLang="ko-KR" sz="1600" i="1">
                                                <a:latin typeface="Cambria Math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altLang="ko-KR" sz="1600" b="0" i="1" smtClean="0">
                                                <a:latin typeface="Cambria Math"/>
                                              </a:rPr>
                                              <m:t>     </m:t>
                                            </m:r>
                                            <m:r>
                                              <a:rPr lang="en-US" altLang="ko-KR" sz="1600" i="1" smtClean="0">
                                                <a:latin typeface="Cambria Math"/>
                                              </a:rPr>
                                              <m:t>𝑉</m:t>
                                            </m:r>
                                          </m:e>
                                          <m:sub>
                                            <m:r>
                                              <a:rPr lang="en-US" altLang="ko-KR" sz="1600" b="0" i="1" smtClean="0">
                                                <a:latin typeface="Cambria Math"/>
                                              </a:rPr>
                                              <m:t>𝑖</m:t>
                                            </m:r>
                                            <m:r>
                                              <a:rPr lang="en-US" altLang="ko-KR" sz="1600" b="0" i="1" smtClean="0">
                                                <a:latin typeface="Cambria Math"/>
                                              </a:rPr>
                                              <m:t>,</m:t>
                                            </m:r>
                                            <m:r>
                                              <a:rPr lang="en-US" altLang="ko-KR" sz="1600" b="0" i="1" smtClean="0">
                                                <a:latin typeface="Cambria Math"/>
                                              </a:rPr>
                                              <m:t>𝑗</m:t>
                                            </m:r>
                                          </m:sub>
                                        </m:sSub>
                                        <m:r>
                                          <a:rPr lang="en-US" altLang="ko-KR" sz="1600" b="0" i="1" smtClean="0">
                                            <a:latin typeface="Cambria Math"/>
                                          </a:rPr>
                                          <m:t>&lt;</m:t>
                                        </m:r>
                                        <m:r>
                                          <a:rPr lang="en-US" altLang="ko-KR" sz="1600" b="0" i="1" smtClean="0">
                                            <a:latin typeface="Cambria Math"/>
                                          </a:rPr>
                                          <m:t>𝑍</m:t>
                                        </m:r>
                                      </m:e>
                                      <m:e>
                                        <m:d>
                                          <m:dPr>
                                            <m:begChr m:val="⌊"/>
                                            <m:endChr m:val="⌋"/>
                                            <m:ctrlPr>
                                              <a:rPr lang="en-US" altLang="ko-KR" sz="1600" b="0" i="1" smtClean="0">
                                                <a:latin typeface="Cambria Math"/>
                                              </a:rPr>
                                            </m:ctrlPr>
                                          </m:dPr>
                                          <m:e>
                                            <m:sSub>
                                              <m:sSubPr>
                                                <m:ctrlPr>
                                                  <a:rPr lang="en-US" altLang="ko-KR" sz="1600" i="1">
                                                    <a:latin typeface="Cambria Math"/>
                                                  </a:rPr>
                                                </m:ctrlPr>
                                              </m:sSubPr>
                                              <m:e>
                                                <m:r>
                                                  <a:rPr lang="en-US" altLang="ko-KR" sz="1600" i="1">
                                                    <a:latin typeface="Cambria Math"/>
                                                  </a:rPr>
                                                  <m:t>𝑉</m:t>
                                                </m:r>
                                              </m:e>
                                              <m:sub>
                                                <m:r>
                                                  <a:rPr lang="en-US" altLang="ko-KR" sz="1600" b="0" i="1" smtClean="0">
                                                    <a:latin typeface="Cambria Math"/>
                                                  </a:rPr>
                                                  <m:t>𝑖</m:t>
                                                </m:r>
                                                <m:r>
                                                  <a:rPr lang="en-US" altLang="ko-KR" sz="1600" b="0" i="1" smtClean="0">
                                                    <a:latin typeface="Cambria Math"/>
                                                  </a:rPr>
                                                  <m:t>,</m:t>
                                                </m:r>
                                                <m:r>
                                                  <a:rPr lang="en-US" altLang="ko-KR" sz="1600" b="0" i="1" smtClean="0">
                                                    <a:latin typeface="Cambria Math"/>
                                                  </a:rPr>
                                                  <m:t>𝑗</m:t>
                                                </m:r>
                                              </m:sub>
                                            </m:sSub>
                                            <m:r>
                                              <a:rPr lang="en-US" altLang="ko-KR" sz="1600" b="0" i="1" smtClean="0">
                                                <a:latin typeface="Cambria Math"/>
                                              </a:rPr>
                                              <m:t>/</m:t>
                                            </m:r>
                                            <m:sSup>
                                              <m:sSupPr>
                                                <m:ctrlPr>
                                                  <a:rPr lang="en-US" altLang="ko-KR" sz="1600" b="0" i="1" smtClean="0">
                                                    <a:latin typeface="Cambria Math"/>
                                                  </a:rPr>
                                                </m:ctrlPr>
                                              </m:sSupPr>
                                              <m:e>
                                                <m:r>
                                                  <a:rPr lang="en-US" altLang="ko-KR" sz="1600" b="0" i="1" smtClean="0">
                                                    <a:latin typeface="Cambria Math"/>
                                                  </a:rPr>
                                                  <m:t>2</m:t>
                                                </m:r>
                                              </m:e>
                                              <m:sup>
                                                <m:r>
                                                  <a:rPr lang="en-US" altLang="ko-KR" sz="1600" b="0" i="1" smtClean="0">
                                                    <a:latin typeface="Cambria Math"/>
                                                  </a:rPr>
                                                  <m:t>𝑡</m:t>
                                                </m:r>
                                              </m:sup>
                                            </m:sSup>
                                          </m:e>
                                        </m:d>
                                        <m:r>
                                          <a:rPr lang="en-US" altLang="ko-KR" sz="1600" b="0" i="1" smtClean="0">
                                            <a:latin typeface="Cambria Math"/>
                                          </a:rPr>
                                          <m:t>,        </m:t>
                                        </m:r>
                                        <m:r>
                                          <m:rPr>
                                            <m:sty m:val="p"/>
                                          </m:rPr>
                                          <a:rPr lang="en-US" altLang="ko-KR" sz="1600" b="0" i="0" smtClean="0">
                                            <a:latin typeface="Cambria Math"/>
                                          </a:rPr>
                                          <m:t>otherwise</m:t>
                                        </m:r>
                                      </m:e>
                                    </m:eqArr>
                                  </m:e>
                                </m:d>
                              </m:oMath>
                            </m:oMathPara>
                          </a14:m>
                          <a:endParaRPr lang="en-US" altLang="ko-KR" sz="1600" dirty="0" smtClean="0">
                            <a:latin typeface="Calibri" panose="020F0502020204030204" pitchFamily="34" charset="0"/>
                          </a:endParaRPr>
                        </a:p>
                      </a:txBody>
                      <a:tcP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1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ko-KR" sz="1200" b="1" kern="1200" dirty="0" smtClean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Alt. 6</a:t>
                          </a:r>
                          <a:r>
                            <a:rPr lang="en-US" altLang="ko-KR" sz="1200" b="1" baseline="30000" dirty="0" smtClean="0"/>
                            <a:t>2),4)</a:t>
                          </a:r>
                          <a:endParaRPr lang="en-US" altLang="ko-KR" sz="1200" b="1" kern="1200" dirty="0" smtClean="0">
                            <a:solidFill>
                              <a:schemeClr val="dk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pPr marL="182563" lvl="1" indent="0"/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ko-KR" sz="1600" b="0" i="1" smtClean="0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ko-KR" sz="1600" b="0" i="1">
                                      <a:latin typeface="Cambria Math"/>
                                    </a:rPr>
                                    <m:t>𝑃</m:t>
                                  </m:r>
                                </m:e>
                                <m:sub>
                                  <m:r>
                                    <a:rPr lang="en-US" altLang="ko-KR" sz="1600" b="0" i="1" smtClean="0">
                                      <a:latin typeface="Cambria Math"/>
                                    </a:rPr>
                                    <m:t>𝑖</m:t>
                                  </m:r>
                                  <m:r>
                                    <a:rPr lang="en-US" altLang="ko-KR" sz="1600" b="0" i="1" smtClean="0">
                                      <a:latin typeface="Cambria Math"/>
                                    </a:rPr>
                                    <m:t>,</m:t>
                                  </m:r>
                                  <m:r>
                                    <a:rPr lang="en-US" altLang="ko-KR" sz="1600" b="0" i="1" smtClean="0">
                                      <a:latin typeface="Cambria Math"/>
                                    </a:rPr>
                                    <m:t>𝑗</m:t>
                                  </m:r>
                                </m:sub>
                              </m:sSub>
                              <m:r>
                                <a:rPr lang="en-US" altLang="ko-KR" sz="1600" b="0">
                                  <a:latin typeface="Cambria Math"/>
                                </a:rPr>
                                <m:t>=</m:t>
                              </m:r>
                              <m:r>
                                <a:rPr lang="en-US" altLang="ko-KR" sz="1600" b="0" i="0" smtClean="0">
                                  <a:latin typeface="Cambria Math"/>
                                </a:rPr>
                                <m:t>(</m:t>
                              </m:r>
                              <m:sSub>
                                <m:sSubPr>
                                  <m:ctrlPr>
                                    <a:rPr lang="en-US" altLang="ko-KR" sz="1600" b="0" i="1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ko-KR" sz="1600" b="0" i="1">
                                      <a:latin typeface="Cambria Math"/>
                                    </a:rPr>
                                    <m:t>𝑉</m:t>
                                  </m:r>
                                </m:e>
                                <m:sub>
                                  <m:r>
                                    <a:rPr lang="en-US" altLang="ko-KR" sz="1600" b="0" i="1" smtClean="0">
                                      <a:latin typeface="Cambria Math"/>
                                    </a:rPr>
                                    <m:t>𝑖</m:t>
                                  </m:r>
                                  <m:r>
                                    <a:rPr lang="en-US" altLang="ko-KR" sz="1600" b="0" i="1" smtClean="0">
                                      <a:latin typeface="Cambria Math"/>
                                    </a:rPr>
                                    <m:t>,</m:t>
                                  </m:r>
                                  <m:r>
                                    <a:rPr lang="en-US" altLang="ko-KR" sz="1600" b="0" i="1" smtClean="0">
                                      <a:latin typeface="Cambria Math"/>
                                    </a:rPr>
                                    <m:t>𝑗</m:t>
                                  </m:r>
                                </m:sub>
                              </m:sSub>
                              <m:r>
                                <a:rPr lang="en-US" altLang="ko-KR" sz="1600" b="0" i="1" smtClean="0">
                                  <a:latin typeface="Cambria Math"/>
                                </a:rPr>
                                <m:t>+</m:t>
                              </m:r>
                              <m:r>
                                <a:rPr lang="en-US" altLang="ko-KR" sz="1600" b="0" i="1" smtClean="0">
                                  <a:latin typeface="Cambria Math"/>
                                </a:rPr>
                                <m:t>𝑤</m:t>
                              </m:r>
                              <m:r>
                                <a:rPr lang="en-US" altLang="ko-KR" sz="1600" b="0" i="1" smtClean="0">
                                  <a:latin typeface="Cambria Math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altLang="ko-KR" sz="1600" b="0" dirty="0">
                              <a:latin typeface="Calibri" panose="020F0502020204030204" pitchFamily="34" charset="0"/>
                            </a:rPr>
                            <a:t>   mod</a:t>
                          </a:r>
                          <a:r>
                            <a:rPr lang="en-US" altLang="ko-KR" sz="1600" b="0" dirty="0" smtClean="0">
                              <a:latin typeface="Calibri" panose="020F0502020204030204" pitchFamily="34" charset="0"/>
                            </a:rPr>
                            <a:t>  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ko-KR" sz="1600" b="0" i="1" smtClean="0"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ko-KR" sz="1600" b="0" i="1">
                                      <a:latin typeface="Cambria Math"/>
                                    </a:rPr>
                                    <m:t>2</m:t>
                                  </m:r>
                                </m:e>
                                <m:sup>
                                  <m:r>
                                    <a:rPr lang="en-US" altLang="ko-KR" sz="1600" b="0" i="1" smtClean="0">
                                      <a:latin typeface="Cambria Math"/>
                                    </a:rPr>
                                    <m:t>𝑠</m:t>
                                  </m:r>
                                </m:sup>
                              </m:sSup>
                            </m:oMath>
                          </a14:m>
                          <a:endParaRPr lang="en-US" altLang="ko-KR" sz="1600" dirty="0" smtClean="0">
                            <a:latin typeface="Calibri" panose="020F0502020204030204" pitchFamily="34" charset="0"/>
                          </a:endParaRPr>
                        </a:p>
                      </a:txBody>
                      <a:tcPr>
                        <a:noFill/>
                      </a:tcPr>
                    </a:tc>
                  </a:tr>
                  <a:tr h="519913">
                    <a:tc>
                      <a:txBody>
                        <a:bodyPr/>
                        <a:lstStyle/>
                        <a:p>
                          <a:pPr marL="0" algn="l" defTabSz="914400" rtl="0" eaLnBrk="1" latinLnBrk="1" hangingPunct="1"/>
                          <a:r>
                            <a:rPr lang="en-US" altLang="ko-KR" sz="1200" b="1" kern="1200" dirty="0" smtClean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Alt. 3</a:t>
                          </a:r>
                          <a:r>
                            <a:rPr lang="en-US" altLang="ko-KR" sz="1200" b="1" baseline="30000" dirty="0" smtClean="0"/>
                            <a:t>2)</a:t>
                          </a:r>
                          <a:endParaRPr lang="en-US" altLang="ko-KR" sz="1200" b="1" kern="1200" dirty="0" smtClean="0">
                            <a:solidFill>
                              <a:schemeClr val="dk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pPr marL="182563" lvl="1" indent="0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altLang="ko-KR" sz="1600" i="1" smtClean="0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ko-KR" sz="1600" i="1">
                                        <a:latin typeface="Cambria Math"/>
                                      </a:rPr>
                                      <m:t>𝑃</m:t>
                                    </m:r>
                                  </m:e>
                                  <m:sub>
                                    <m:r>
                                      <a:rPr lang="en-US" altLang="ko-KR" sz="1600" b="0" i="1" smtClean="0">
                                        <a:latin typeface="Cambria Math"/>
                                      </a:rPr>
                                      <m:t>𝑖</m:t>
                                    </m:r>
                                    <m:r>
                                      <a:rPr lang="en-US" altLang="ko-KR" sz="1600" b="0" i="1" smtClean="0">
                                        <a:latin typeface="Cambria Math"/>
                                      </a:rPr>
                                      <m:t>,</m:t>
                                    </m:r>
                                    <m:r>
                                      <a:rPr lang="en-US" altLang="ko-KR" sz="1600" b="0" i="1" smtClean="0">
                                        <a:latin typeface="Cambria Math"/>
                                      </a:rPr>
                                      <m:t>𝑗</m:t>
                                    </m:r>
                                  </m:sub>
                                </m:sSub>
                                <m:r>
                                  <a:rPr lang="en-US" altLang="ko-KR" sz="1600" i="1">
                                    <a:latin typeface="Cambria Math"/>
                                  </a:rPr>
                                  <m:t>=</m:t>
                                </m:r>
                                <m:d>
                                  <m:dPr>
                                    <m:begChr m:val="⌊"/>
                                    <m:endChr m:val="⌋"/>
                                    <m:ctrlPr>
                                      <a:rPr lang="en-US" altLang="ko-KR" sz="1600" i="1" smtClean="0"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n-US" altLang="ko-KR" sz="1600" i="1"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altLang="ko-KR" sz="1600" b="0" i="1" smtClean="0">
                                            <a:latin typeface="Cambria Math"/>
                                          </a:rPr>
                                          <m:t>((</m:t>
                                        </m:r>
                                        <m:r>
                                          <a:rPr lang="en-US" altLang="ko-KR" sz="1600" i="1">
                                            <a:latin typeface="Cambria Math"/>
                                          </a:rPr>
                                          <m:t>𝑉</m:t>
                                        </m:r>
                                      </m:e>
                                      <m:sub>
                                        <m:r>
                                          <a:rPr lang="en-US" altLang="ko-KR" sz="1600" b="0" i="1" smtClean="0">
                                            <a:latin typeface="Cambria Math"/>
                                          </a:rPr>
                                          <m:t>𝑖</m:t>
                                        </m:r>
                                        <m:r>
                                          <a:rPr lang="en-US" altLang="ko-KR" sz="1600" b="0" i="1" smtClean="0">
                                            <a:latin typeface="Cambria Math"/>
                                          </a:rPr>
                                          <m:t>,</m:t>
                                        </m:r>
                                        <m:r>
                                          <a:rPr lang="en-US" altLang="ko-KR" sz="1600" b="0" i="1" smtClean="0">
                                            <a:latin typeface="Cambria Math"/>
                                          </a:rPr>
                                          <m:t>𝑗</m:t>
                                        </m:r>
                                      </m:sub>
                                    </m:sSub>
                                    <m:r>
                                      <a:rPr lang="en-US" altLang="ko-KR" sz="1600" b="0" i="1" smtClean="0">
                                        <a:latin typeface="Cambria Math"/>
                                      </a:rPr>
                                      <m:t> +</m:t>
                                    </m:r>
                                    <m:r>
                                      <a:rPr lang="en-US" altLang="ko-KR" sz="1600" b="0" i="1" smtClean="0">
                                        <a:latin typeface="Cambria Math"/>
                                      </a:rPr>
                                      <m:t>𝑤</m:t>
                                    </m:r>
                                    <m:r>
                                      <a:rPr lang="en-US" altLang="ko-KR" sz="1600" b="0" i="1" smtClean="0">
                                        <a:latin typeface="Cambria Math"/>
                                      </a:rPr>
                                      <m:t>) 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lang="en-US" altLang="ko-KR" sz="1600" b="0" i="0" smtClean="0">
                                        <a:latin typeface="Cambria Math"/>
                                      </a:rPr>
                                      <m:t>mod</m:t>
                                    </m:r>
                                    <m:r>
                                      <a:rPr lang="en-US" altLang="ko-KR" sz="1600" b="0" i="1" smtClean="0">
                                        <a:latin typeface="Cambria Math"/>
                                      </a:rPr>
                                      <m:t>   </m:t>
                                    </m:r>
                                    <m:r>
                                      <a:rPr lang="en-US" altLang="ko-KR" sz="1600" i="1">
                                        <a:latin typeface="Cambria Math"/>
                                      </a:rPr>
                                      <m:t>𝑍</m:t>
                                    </m:r>
                                    <m:r>
                                      <a:rPr lang="en-US" altLang="ko-KR" sz="1600" i="1" baseline="-25000">
                                        <a:latin typeface="Cambria Math"/>
                                      </a:rPr>
                                      <m:t>𝑚𝑎𝑥</m:t>
                                    </m:r>
                                    <m:r>
                                      <a:rPr lang="en-US" altLang="ko-KR" sz="1600" b="0" i="1" smtClean="0">
                                        <a:latin typeface="Cambria Math"/>
                                      </a:rPr>
                                      <m:t>)</m:t>
                                    </m:r>
                                    <m:r>
                                      <a:rPr lang="en-US" altLang="ko-KR" sz="1600" b="0" i="1" smtClean="0">
                                        <a:latin typeface="Cambria Math"/>
                                        <a:ea typeface="Cambria Math"/>
                                      </a:rPr>
                                      <m:t>∙</m:t>
                                    </m:r>
                                    <m:r>
                                      <a:rPr lang="en-US" altLang="ko-KR" sz="1600" b="0" i="1" smtClean="0">
                                        <a:latin typeface="Cambria Math"/>
                                        <a:ea typeface="Cambria Math"/>
                                      </a:rPr>
                                      <m:t>𝑍</m:t>
                                    </m:r>
                                    <m:r>
                                      <a:rPr lang="en-US" altLang="ko-KR" sz="1600" b="0" i="1" smtClean="0">
                                        <a:latin typeface="Cambria Math"/>
                                        <a:ea typeface="Cambria Math"/>
                                      </a:rPr>
                                      <m:t>/</m:t>
                                    </m:r>
                                    <m:r>
                                      <a:rPr lang="en-US" altLang="ko-KR" sz="1600" i="1">
                                        <a:latin typeface="Cambria Math"/>
                                      </a:rPr>
                                      <m:t>𝑍</m:t>
                                    </m:r>
                                    <m:r>
                                      <a:rPr lang="en-US" altLang="ko-KR" sz="1600" i="1" baseline="-25000">
                                        <a:latin typeface="Cambria Math"/>
                                      </a:rPr>
                                      <m:t>𝑚𝑎𝑥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altLang="ko-KR" sz="1600" i="1" dirty="0" smtClean="0">
                            <a:latin typeface="Calibri" panose="020F0502020204030204" pitchFamily="34" charset="0"/>
                          </a:endParaRPr>
                        </a:p>
                      </a:txBody>
                      <a:tcP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algn="l" defTabSz="914400" rtl="0" eaLnBrk="1" latinLnBrk="1" hangingPunct="1"/>
                          <a:r>
                            <a:rPr lang="en-US" altLang="ko-KR" sz="1200" b="1" kern="1200" dirty="0" smtClean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Alt. </a:t>
                          </a:r>
                          <a:r>
                            <a:rPr lang="en-US" altLang="ko-KR" sz="1200" b="1" kern="1200" dirty="0" smtClean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7</a:t>
                          </a:r>
                          <a:endParaRPr lang="en-US" altLang="ko-KR" sz="1200" b="1" kern="1200" dirty="0" smtClean="0">
                            <a:solidFill>
                              <a:schemeClr val="dk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pPr marL="182563" lvl="1" indent="0"/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ko-KR" sz="1600" b="0" i="1" smtClean="0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ko-KR" sz="1600" b="0" i="1">
                                      <a:latin typeface="Cambria Math"/>
                                    </a:rPr>
                                    <m:t>𝑃</m:t>
                                  </m:r>
                                </m:e>
                                <m:sub>
                                  <m:r>
                                    <a:rPr lang="en-US" altLang="ko-KR" sz="1600" b="0" i="1" smtClean="0">
                                      <a:latin typeface="Cambria Math"/>
                                    </a:rPr>
                                    <m:t>𝑖</m:t>
                                  </m:r>
                                  <m:r>
                                    <a:rPr lang="en-US" altLang="ko-KR" sz="1600" b="0" i="1" smtClean="0">
                                      <a:latin typeface="Cambria Math"/>
                                    </a:rPr>
                                    <m:t>,</m:t>
                                  </m:r>
                                  <m:r>
                                    <a:rPr lang="en-US" altLang="ko-KR" sz="1600" b="0" i="1" smtClean="0">
                                      <a:latin typeface="Cambria Math"/>
                                    </a:rPr>
                                    <m:t>𝑗</m:t>
                                  </m:r>
                                </m:sub>
                              </m:sSub>
                              <m:r>
                                <a:rPr lang="en-US" altLang="ko-KR" sz="1600" b="0">
                                  <a:latin typeface="Cambria Math"/>
                                </a:rPr>
                                <m:t>= </m:t>
                              </m:r>
                              <m:sSub>
                                <m:sSubPr>
                                  <m:ctrlPr>
                                    <a:rPr lang="en-US" altLang="ko-KR" sz="1600" b="0" i="1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ko-KR" sz="1600" b="0" i="1">
                                      <a:latin typeface="Cambria Math"/>
                                    </a:rPr>
                                    <m:t>𝑉</m:t>
                                  </m:r>
                                </m:e>
                                <m:sub>
                                  <m:r>
                                    <a:rPr lang="en-US" altLang="ko-KR" sz="1600" b="0" i="1" smtClean="0">
                                      <a:latin typeface="Cambria Math"/>
                                    </a:rPr>
                                    <m:t>𝑖</m:t>
                                  </m:r>
                                  <m:r>
                                    <a:rPr lang="en-US" altLang="ko-KR" sz="1600" b="0" i="1" smtClean="0">
                                      <a:latin typeface="Cambria Math"/>
                                    </a:rPr>
                                    <m:t>,</m:t>
                                  </m:r>
                                  <m:r>
                                    <a:rPr lang="en-US" altLang="ko-KR" sz="1600" b="0" i="1" smtClean="0">
                                      <a:latin typeface="Cambria Math"/>
                                    </a:rPr>
                                    <m:t>𝑗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ko-KR" sz="1600" b="0" dirty="0">
                              <a:latin typeface="Calibri" panose="020F0502020204030204" pitchFamily="34" charset="0"/>
                            </a:rPr>
                            <a:t>   mod  </a:t>
                          </a:r>
                          <a14:m>
                            <m:oMath xmlns:m="http://schemas.openxmlformats.org/officeDocument/2006/math">
                              <m:r>
                                <a:rPr lang="en-US" altLang="ko-KR" sz="1600" b="0" i="1" smtClean="0">
                                  <a:latin typeface="Cambria Math"/>
                                </a:rPr>
                                <m:t>𝑍</m:t>
                              </m:r>
                            </m:oMath>
                          </a14:m>
                          <a:endParaRPr lang="en-US" altLang="ko-KR" sz="1600" dirty="0" smtClean="0">
                            <a:latin typeface="Calibri" panose="020F0502020204030204" pitchFamily="34" charset="0"/>
                          </a:endParaRPr>
                        </a:p>
                      </a:txBody>
                      <a:tcPr>
                        <a:noFill/>
                      </a:tcPr>
                    </a:tc>
                  </a:tr>
                  <a:tr h="658863">
                    <a:tc>
                      <a:txBody>
                        <a:bodyPr/>
                        <a:lstStyle/>
                        <a:p>
                          <a:pPr marL="0" algn="l" defTabSz="914400" rtl="0" eaLnBrk="1" latinLnBrk="1" hangingPunct="1"/>
                          <a:r>
                            <a:rPr lang="en-US" altLang="ko-KR" sz="1200" b="1" kern="1200" dirty="0" smtClean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Alt. 4</a:t>
                          </a:r>
                          <a:r>
                            <a:rPr lang="en-US" altLang="ko-KR" sz="1200" b="1" kern="1200" baseline="30000" dirty="0" smtClean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3</a:t>
                          </a:r>
                          <a:r>
                            <a:rPr lang="en-US" altLang="ko-KR" sz="1200" b="1" baseline="30000" dirty="0" smtClean="0"/>
                            <a:t>)</a:t>
                          </a:r>
                          <a:endParaRPr lang="en-US" altLang="ko-KR" sz="1200" b="1" kern="1200" dirty="0" smtClean="0">
                            <a:solidFill>
                              <a:schemeClr val="dk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pPr marL="182563" lvl="1" indent="0"/>
                          <a:r>
                            <a:rPr lang="en-US" altLang="ko-KR" sz="1600" dirty="0" smtClean="0">
                              <a:latin typeface="Calibri" panose="020F0502020204030204" pitchFamily="34" charset="0"/>
                            </a:rPr>
                            <a:t>For the </a:t>
                          </a:r>
                          <a:r>
                            <a:rPr lang="en-US" altLang="ko-KR" sz="1600" i="1" dirty="0" smtClean="0">
                              <a:latin typeface="Calibri" panose="020F0502020204030204" pitchFamily="34" charset="0"/>
                            </a:rPr>
                            <a:t>k-</a:t>
                          </a:r>
                          <a:r>
                            <a:rPr lang="en-US" altLang="ko-KR" sz="1600" dirty="0" err="1" smtClean="0">
                              <a:latin typeface="Calibri" panose="020F0502020204030204" pitchFamily="34" charset="0"/>
                            </a:rPr>
                            <a:t>th</a:t>
                          </a:r>
                          <a:r>
                            <a:rPr lang="en-US" altLang="ko-KR" sz="1600" dirty="0" smtClean="0">
                              <a:latin typeface="Calibri" panose="020F0502020204030204" pitchFamily="34" charset="0"/>
                            </a:rPr>
                            <a:t> cluster of Z values, take </a:t>
                          </a:r>
                          <a:r>
                            <a:rPr lang="en-US" altLang="ko-KR" sz="1600" i="1" dirty="0" smtClean="0">
                              <a:latin typeface="Calibri" panose="020F0502020204030204" pitchFamily="34" charset="0"/>
                            </a:rPr>
                            <a:t>k</a:t>
                          </a:r>
                          <a:r>
                            <a:rPr lang="en-US" altLang="ko-KR" sz="1600" dirty="0" smtClean="0">
                              <a:latin typeface="Calibri" panose="020F0502020204030204" pitchFamily="34" charset="0"/>
                            </a:rPr>
                            <a:t> bits from the left of the 21-bit sequence and concatenate that with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ko-KR" altLang="ko-KR" sz="1600" i="1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ko-KR" sz="1600" i="1">
                                      <a:latin typeface="Cambria Math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altLang="ko-KR" sz="1600" i="1">
                                      <a:latin typeface="Cambria Math"/>
                                    </a:rPr>
                                    <m:t>2</m:t>
                                  </m:r>
                                  <m:r>
                                    <a:rPr lang="en-US" altLang="ko-KR" sz="1600" b="0" i="1" smtClean="0">
                                      <a:latin typeface="Cambria Math"/>
                                    </a:rPr>
                                    <m:t>𝑘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ko-KR" altLang="ko-KR" sz="1600" i="1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ko-KR" sz="1600" i="1">
                                      <a:latin typeface="Cambria Math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altLang="ko-KR" sz="1600" i="1">
                                      <a:latin typeface="Cambria Math"/>
                                    </a:rPr>
                                    <m:t>2</m:t>
                                  </m:r>
                                  <m:r>
                                    <a:rPr lang="en-US" altLang="ko-KR" sz="1600" b="0" i="1" smtClean="0">
                                      <a:latin typeface="Cambria Math"/>
                                    </a:rPr>
                                    <m:t>𝑘</m:t>
                                  </m:r>
                                  <m:r>
                                    <a:rPr lang="en-US" altLang="ko-KR" sz="1600" b="0" i="1" smtClean="0">
                                      <a:latin typeface="Cambria Math"/>
                                    </a:rPr>
                                    <m:t>−1</m:t>
                                  </m:r>
                                </m:sub>
                              </m:sSub>
                              <m:r>
                                <a:rPr lang="en-US" altLang="ko-KR" sz="1600" i="1">
                                  <a:latin typeface="Cambria Math"/>
                                </a:rPr>
                                <m:t> </m:t>
                              </m:r>
                            </m:oMath>
                          </a14:m>
                          <a:r>
                            <a:rPr lang="en-US" altLang="ko-KR" sz="1600" dirty="0" smtClean="0">
                              <a:latin typeface="Calibri" panose="020F0502020204030204" pitchFamily="34" charset="0"/>
                            </a:rPr>
                            <a:t>.</a:t>
                          </a:r>
                        </a:p>
                      </a:txBody>
                      <a:tcP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algn="l" defTabSz="914400" rtl="0" eaLnBrk="1" latinLnBrk="1" hangingPunct="1"/>
                          <a:r>
                            <a:rPr lang="en-US" altLang="ko-KR" sz="1200" b="1" kern="1200" dirty="0" smtClean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Alt. </a:t>
                          </a:r>
                          <a:r>
                            <a:rPr lang="en-US" altLang="ko-KR" sz="1200" b="1" kern="1200" dirty="0" smtClean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8</a:t>
                          </a:r>
                          <a:r>
                            <a:rPr lang="en-US" altLang="ko-KR" sz="1200" b="1" baseline="30000" dirty="0" smtClean="0"/>
                            <a:t>2</a:t>
                          </a:r>
                          <a:r>
                            <a:rPr lang="en-US" altLang="ko-KR" sz="1200" b="1" baseline="30000" dirty="0" smtClean="0"/>
                            <a:t>)</a:t>
                          </a:r>
                          <a:endParaRPr lang="en-US" altLang="ko-KR" sz="1200" b="1" kern="1200" dirty="0" smtClean="0">
                            <a:solidFill>
                              <a:schemeClr val="dk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pPr marL="182563" lvl="1" indent="0"/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ko-KR" sz="1600" b="0" i="1" smtClean="0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ko-KR" sz="1600" b="0" i="1">
                                      <a:latin typeface="Cambria Math"/>
                                    </a:rPr>
                                    <m:t>𝑃</m:t>
                                  </m:r>
                                </m:e>
                                <m:sub>
                                  <m:r>
                                    <a:rPr lang="en-US" altLang="ko-KR" sz="1600" b="0" i="1" smtClean="0">
                                      <a:latin typeface="Cambria Math"/>
                                    </a:rPr>
                                    <m:t>𝑖</m:t>
                                  </m:r>
                                  <m:r>
                                    <a:rPr lang="en-US" altLang="ko-KR" sz="1600" b="0" i="1" smtClean="0">
                                      <a:latin typeface="Cambria Math"/>
                                    </a:rPr>
                                    <m:t>,</m:t>
                                  </m:r>
                                  <m:r>
                                    <a:rPr lang="en-US" altLang="ko-KR" sz="1600" b="0" i="1" smtClean="0">
                                      <a:latin typeface="Cambria Math"/>
                                    </a:rPr>
                                    <m:t>𝑗</m:t>
                                  </m:r>
                                </m:sub>
                              </m:sSub>
                              <m:r>
                                <a:rPr lang="en-US" altLang="ko-KR" sz="1600" b="0">
                                  <a:latin typeface="Cambria Math"/>
                                </a:rPr>
                                <m:t>= </m:t>
                              </m:r>
                              <m:sSub>
                                <m:sSubPr>
                                  <m:ctrlPr>
                                    <a:rPr lang="en-US" altLang="ko-KR" sz="1600" b="0" i="1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ko-KR" sz="1600" b="0" i="1">
                                      <a:latin typeface="Cambria Math"/>
                                    </a:rPr>
                                    <m:t>𝑉</m:t>
                                  </m:r>
                                </m:e>
                                <m:sub>
                                  <m:r>
                                    <a:rPr lang="en-US" altLang="ko-KR" sz="1600" b="0" i="1" smtClean="0">
                                      <a:latin typeface="Cambria Math"/>
                                    </a:rPr>
                                    <m:t>𝑖</m:t>
                                  </m:r>
                                  <m:r>
                                    <a:rPr lang="en-US" altLang="ko-KR" sz="1600" b="0" i="1" smtClean="0">
                                      <a:latin typeface="Cambria Math"/>
                                    </a:rPr>
                                    <m:t>,</m:t>
                                  </m:r>
                                  <m:r>
                                    <a:rPr lang="en-US" altLang="ko-KR" sz="1600" b="0" i="1" smtClean="0">
                                      <a:latin typeface="Cambria Math"/>
                                    </a:rPr>
                                    <m:t>𝑗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ko-KR" sz="1600" b="0" dirty="0">
                              <a:latin typeface="Calibri" panose="020F0502020204030204" pitchFamily="34" charset="0"/>
                            </a:rPr>
                            <a:t>   mod  </a:t>
                          </a:r>
                          <a14:m>
                            <m:oMath xmlns:m="http://schemas.openxmlformats.org/officeDocument/2006/math">
                              <m:r>
                                <a:rPr lang="en-US" altLang="ko-KR" sz="1600" b="0" i="1" smtClean="0">
                                  <a:latin typeface="Cambria Math"/>
                                </a:rPr>
                                <m:t>𝑤</m:t>
                              </m:r>
                            </m:oMath>
                          </a14:m>
                          <a:endParaRPr lang="en-US" altLang="ko-KR" sz="1600" dirty="0" smtClean="0">
                            <a:latin typeface="Calibri" panose="020F0502020204030204" pitchFamily="34" charset="0"/>
                          </a:endParaRPr>
                        </a:p>
                      </a:txBody>
                      <a:tcPr>
                        <a:noFill/>
                      </a:tcPr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5" name="표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60398410"/>
                  </p:ext>
                </p:extLst>
              </p:nvPr>
            </p:nvGraphicFramePr>
            <p:xfrm>
              <a:off x="899592" y="1988840"/>
              <a:ext cx="7848872" cy="2949258"/>
            </p:xfrm>
            <a:graphic>
              <a:graphicData uri="http://schemas.openxmlformats.org/drawingml/2006/table">
                <a:tbl>
                  <a:tblPr firstRow="1" bandRow="1">
                    <a:tableStyleId>{D7AC3CCA-C797-4891-BE02-D94E43425B78}</a:tableStyleId>
                  </a:tblPr>
                  <a:tblGrid>
                    <a:gridCol w="3924436"/>
                    <a:gridCol w="3924436"/>
                  </a:tblGrid>
                  <a:tr h="555244">
                    <a:tc>
                      <a:txBody>
                        <a:bodyPr/>
                        <a:lstStyle/>
                        <a:p>
                          <a:endParaRPr lang="ko-KR"/>
                        </a:p>
                      </a:txBody>
                      <a:tcPr>
                        <a:blipFill rotWithShape="1">
                          <a:blip r:embed="rId3"/>
                          <a:stretch>
                            <a:fillRect l="-155" r="-100000" b="-44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ko-KR"/>
                        </a:p>
                      </a:txBody>
                      <a:tcPr>
                        <a:blipFill rotWithShape="1">
                          <a:blip r:embed="rId3"/>
                          <a:stretch>
                            <a:fillRect l="-100311" r="-156" b="-446154"/>
                          </a:stretch>
                        </a:blipFill>
                      </a:tcPr>
                    </a:tc>
                  </a:tr>
                  <a:tr h="832930">
                    <a:tc>
                      <a:txBody>
                        <a:bodyPr/>
                        <a:lstStyle/>
                        <a:p>
                          <a:endParaRPr lang="ko-KR"/>
                        </a:p>
                      </a:txBody>
                      <a:tcPr>
                        <a:blipFill rotWithShape="1">
                          <a:blip r:embed="rId3"/>
                          <a:stretch>
                            <a:fillRect l="-155" t="-66423" r="-100000" b="-19635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ko-KR"/>
                        </a:p>
                      </a:txBody>
                      <a:tcPr>
                        <a:blipFill rotWithShape="1">
                          <a:blip r:embed="rId3"/>
                          <a:stretch>
                            <a:fillRect l="-100311" t="-66423" r="-156" b="-196350"/>
                          </a:stretch>
                        </a:blipFill>
                      </a:tcPr>
                    </a:tc>
                  </a:tr>
                  <a:tr h="555244">
                    <a:tc>
                      <a:txBody>
                        <a:bodyPr/>
                        <a:lstStyle/>
                        <a:p>
                          <a:endParaRPr lang="ko-KR"/>
                        </a:p>
                      </a:txBody>
                      <a:tcPr>
                        <a:blipFill rotWithShape="1">
                          <a:blip r:embed="rId3"/>
                          <a:stretch>
                            <a:fillRect l="-155" t="-250549" r="-100000" b="-19560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ko-KR"/>
                        </a:p>
                      </a:txBody>
                      <a:tcPr>
                        <a:blipFill rotWithShape="1">
                          <a:blip r:embed="rId3"/>
                          <a:stretch>
                            <a:fillRect l="-100311" t="-250549" r="-156" b="-195604"/>
                          </a:stretch>
                        </a:blipFill>
                      </a:tcPr>
                    </a:tc>
                  </a:tr>
                  <a:tr h="1005840">
                    <a:tc>
                      <a:txBody>
                        <a:bodyPr/>
                        <a:lstStyle/>
                        <a:p>
                          <a:endParaRPr lang="ko-KR"/>
                        </a:p>
                      </a:txBody>
                      <a:tcPr>
                        <a:blipFill rotWithShape="1">
                          <a:blip r:embed="rId3"/>
                          <a:stretch>
                            <a:fillRect l="-155" t="-193333" r="-100000" b="-787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ko-KR"/>
                        </a:p>
                      </a:txBody>
                      <a:tcPr>
                        <a:blipFill rotWithShape="1">
                          <a:blip r:embed="rId3"/>
                          <a:stretch>
                            <a:fillRect l="-100311" t="-193333" r="-156" b="-7879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6670034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3600" dirty="0" smtClean="0">
                <a:latin typeface="Calibri" panose="020F0502020204030204" pitchFamily="34" charset="0"/>
              </a:rPr>
              <a:t>Background</a:t>
            </a:r>
            <a:endParaRPr lang="en-US" sz="3600" dirty="0">
              <a:latin typeface="Calibri" panose="020F0502020204030204" pitchFamily="3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내용 개체 틀 2"/>
              <p:cNvSpPr>
                <a:spLocks noGrp="1"/>
              </p:cNvSpPr>
              <p:nvPr>
                <p:ph idx="1"/>
              </p:nvPr>
            </p:nvSpPr>
            <p:spPr>
              <a:xfrm>
                <a:off x="395536" y="1556792"/>
                <a:ext cx="8424936" cy="4925144"/>
              </a:xfrm>
            </p:spPr>
            <p:txBody>
              <a:bodyPr>
                <a:normAutofit fontScale="85000" lnSpcReduction="20000"/>
              </a:bodyPr>
              <a:lstStyle/>
              <a:p>
                <a:r>
                  <a:rPr lang="en-US" altLang="ko-KR" sz="2000" dirty="0" smtClean="0">
                    <a:latin typeface="Calibri" panose="020F0502020204030204" pitchFamily="34" charset="0"/>
                  </a:rPr>
                  <a:t>Alt. 1 [R1-1701600, ZTE]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16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ko-KR" sz="1600" i="1">
                            <a:latin typeface="Cambria Math"/>
                          </a:rPr>
                          <m:t>𝑃</m:t>
                        </m:r>
                      </m:e>
                      <m:sub>
                        <m:r>
                          <a:rPr lang="en-US" altLang="ko-KR" sz="1600" b="0" i="1" smtClean="0">
                            <a:latin typeface="Cambria Math"/>
                          </a:rPr>
                          <m:t>𝑖</m:t>
                        </m:r>
                        <m:r>
                          <a:rPr lang="en-US" altLang="ko-KR" sz="1600" b="0" i="1" smtClean="0">
                            <a:latin typeface="Cambria Math"/>
                          </a:rPr>
                          <m:t>,</m:t>
                        </m:r>
                        <m:r>
                          <a:rPr lang="en-US" altLang="ko-KR" sz="1600" b="0" i="1" smtClean="0">
                            <a:latin typeface="Cambria Math"/>
                          </a:rPr>
                          <m:t>𝑗</m:t>
                        </m:r>
                      </m:sub>
                    </m:sSub>
                    <m:r>
                      <a:rPr lang="en-US" altLang="ko-KR" sz="1600" i="1">
                        <a:latin typeface="Cambria Math"/>
                      </a:rPr>
                      <m:t>=</m:t>
                    </m:r>
                    <m:d>
                      <m:dPr>
                        <m:begChr m:val="⌊"/>
                        <m:endChr m:val="⌋"/>
                        <m:ctrlPr>
                          <a:rPr lang="en-US" altLang="ko-KR" sz="1600" i="1"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ko-KR" sz="16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ko-KR" sz="1600" i="1">
                                <a:latin typeface="Cambria Math"/>
                              </a:rPr>
                              <m:t>𝑉</m:t>
                            </m:r>
                          </m:e>
                          <m:sub>
                            <m:r>
                              <a:rPr lang="en-US" altLang="ko-KR" sz="1600" b="0" i="1" smtClean="0">
                                <a:latin typeface="Cambria Math"/>
                              </a:rPr>
                              <m:t>𝑖</m:t>
                            </m:r>
                            <m:r>
                              <a:rPr lang="en-US" altLang="ko-KR" sz="1600" b="0" i="1" smtClean="0">
                                <a:latin typeface="Cambria Math"/>
                              </a:rPr>
                              <m:t>,</m:t>
                            </m:r>
                            <m:r>
                              <a:rPr lang="en-US" altLang="ko-KR" sz="1600" b="0" i="1" smtClean="0">
                                <a:latin typeface="Cambria Math"/>
                              </a:rPr>
                              <m:t>𝑗</m:t>
                            </m:r>
                          </m:sub>
                        </m:sSub>
                        <m:r>
                          <a:rPr lang="en-US" altLang="ko-KR" sz="1600" i="1">
                            <a:latin typeface="Cambria Math"/>
                            <a:ea typeface="Cambria Math"/>
                          </a:rPr>
                          <m:t>∙</m:t>
                        </m:r>
                        <m:r>
                          <a:rPr lang="en-US" altLang="ko-KR" sz="1600" i="1">
                            <a:latin typeface="Cambria Math"/>
                            <a:ea typeface="Cambria Math"/>
                          </a:rPr>
                          <m:t>𝑍</m:t>
                        </m:r>
                        <m:r>
                          <a:rPr lang="en-US" altLang="ko-KR" sz="1600" i="1">
                            <a:latin typeface="Cambria Math"/>
                            <a:ea typeface="Cambria Math"/>
                          </a:rPr>
                          <m:t>/</m:t>
                        </m:r>
                        <m:r>
                          <a:rPr lang="en-US" altLang="ko-KR" sz="1600" i="1">
                            <a:latin typeface="Cambria Math"/>
                          </a:rPr>
                          <m:t>𝑍</m:t>
                        </m:r>
                        <m:r>
                          <a:rPr lang="en-US" altLang="ko-KR" sz="1600" i="1" baseline="-25000">
                            <a:latin typeface="Cambria Math"/>
                          </a:rPr>
                          <m:t>𝑚𝑎𝑥</m:t>
                        </m:r>
                      </m:e>
                    </m:d>
                  </m:oMath>
                </a14:m>
                <a:endParaRPr lang="en-US" altLang="ko-KR" sz="2000" dirty="0" smtClean="0">
                  <a:latin typeface="Calibri" panose="020F0502020204030204" pitchFamily="34" charset="0"/>
                </a:endParaRPr>
              </a:p>
              <a:p>
                <a:pPr lvl="1"/>
                <a:endParaRPr lang="en-US" altLang="ko-KR" sz="2000" dirty="0" smtClean="0">
                  <a:latin typeface="Calibri" panose="020F0502020204030204" pitchFamily="34" charset="0"/>
                </a:endParaRPr>
              </a:p>
              <a:p>
                <a:r>
                  <a:rPr lang="en-US" altLang="ko-KR" sz="2000" dirty="0" smtClean="0">
                    <a:latin typeface="Calibri" panose="020F0502020204030204" pitchFamily="34" charset="0"/>
                  </a:rPr>
                  <a:t>Alt. 2 [R1-1700108, Ericsson]</a:t>
                </a:r>
                <a:endParaRPr lang="en-US" altLang="ko-KR" sz="2200" dirty="0" smtClean="0">
                  <a:latin typeface="Calibri" panose="020F0502020204030204" pitchFamily="34" charset="0"/>
                </a:endParaRP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1600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ko-KR" sz="1600" b="0" i="1" smtClean="0">
                            <a:latin typeface="Cambria Math"/>
                          </a:rPr>
                          <m:t>𝑃</m:t>
                        </m:r>
                      </m:e>
                      <m:sub>
                        <m:r>
                          <a:rPr lang="en-US" altLang="ko-KR" sz="1600" b="0" i="1" smtClean="0">
                            <a:latin typeface="Cambria Math"/>
                          </a:rPr>
                          <m:t>𝑖</m:t>
                        </m:r>
                        <m:r>
                          <a:rPr lang="en-US" altLang="ko-KR" sz="1600" b="0" i="1" smtClean="0">
                            <a:latin typeface="Cambria Math"/>
                          </a:rPr>
                          <m:t>,</m:t>
                        </m:r>
                        <m:r>
                          <a:rPr lang="en-US" altLang="ko-KR" sz="1600" b="0" i="1" smtClean="0">
                            <a:latin typeface="Cambria Math"/>
                          </a:rPr>
                          <m:t>𝑗</m:t>
                        </m:r>
                      </m:sub>
                    </m:sSub>
                    <m:r>
                      <a:rPr lang="en-US" altLang="ko-KR" sz="1600" b="0" i="1" smtClean="0">
                        <a:latin typeface="Cambria Math"/>
                      </a:rPr>
                      <m:t>=</m:t>
                    </m:r>
                    <m:d>
                      <m:dPr>
                        <m:begChr m:val="{"/>
                        <m:endChr m:val=""/>
                        <m:ctrlPr>
                          <a:rPr lang="en-US" altLang="ko-KR" sz="1600" b="0" i="1" smtClean="0">
                            <a:latin typeface="Cambria Math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ko-KR" sz="1600" b="0" i="1" smtClean="0">
                                <a:latin typeface="Cambria Math"/>
                              </a:rPr>
                            </m:ctrlPr>
                          </m:eqArrPr>
                          <m:e>
                            <m:sSub>
                              <m:sSubPr>
                                <m:ctrlPr>
                                  <a:rPr lang="en-US" altLang="ko-KR" sz="1600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altLang="ko-KR" sz="1600" i="1">
                                    <a:latin typeface="Cambria Math"/>
                                  </a:rPr>
                                  <m:t>𝑉</m:t>
                                </m:r>
                              </m:e>
                              <m:sub>
                                <m:r>
                                  <a:rPr lang="en-US" altLang="ko-KR" sz="1600" b="0" i="1" smtClean="0">
                                    <a:latin typeface="Cambria Math"/>
                                  </a:rPr>
                                  <m:t>𝑖</m:t>
                                </m:r>
                                <m:r>
                                  <a:rPr lang="en-US" altLang="ko-KR" sz="1600" b="0" i="1" smtClean="0">
                                    <a:latin typeface="Cambria Math"/>
                                  </a:rPr>
                                  <m:t>,</m:t>
                                </m:r>
                                <m:r>
                                  <a:rPr lang="en-US" altLang="ko-KR" sz="1600" b="0" i="1" smtClean="0">
                                    <a:latin typeface="Cambria Math"/>
                                  </a:rPr>
                                  <m:t>𝑗</m:t>
                                </m:r>
                              </m:sub>
                            </m:sSub>
                            <m:r>
                              <a:rPr lang="en-US" altLang="ko-KR" sz="1600" b="0" i="1" smtClean="0">
                                <a:latin typeface="Cambria Math"/>
                              </a:rPr>
                              <m:t>,   </m:t>
                            </m:r>
                            <m:r>
                              <a:rPr lang="en-US" altLang="ko-KR" sz="1600" b="0" i="0" smtClean="0">
                                <a:latin typeface="Cambria Math"/>
                              </a:rPr>
                              <m:t>                 </m:t>
                            </m:r>
                            <m:r>
                              <m:rPr>
                                <m:sty m:val="p"/>
                              </m:rPr>
                              <a:rPr lang="en-US" altLang="ko-KR" sz="1600" b="0" i="0" smtClean="0">
                                <a:latin typeface="Cambria Math"/>
                              </a:rPr>
                              <m:t>if</m:t>
                            </m:r>
                            <m:sSub>
                              <m:sSubPr>
                                <m:ctrlPr>
                                  <a:rPr lang="en-US" altLang="ko-KR" sz="1600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altLang="ko-KR" sz="1600" b="0" i="1" smtClean="0">
                                    <a:latin typeface="Cambria Math"/>
                                  </a:rPr>
                                  <m:t>     </m:t>
                                </m:r>
                                <m:r>
                                  <a:rPr lang="en-US" altLang="ko-KR" sz="1600" i="1" smtClean="0">
                                    <a:latin typeface="Cambria Math"/>
                                  </a:rPr>
                                  <m:t>𝑉</m:t>
                                </m:r>
                              </m:e>
                              <m:sub>
                                <m:r>
                                  <a:rPr lang="en-US" altLang="ko-KR" sz="1600" b="0" i="1" smtClean="0">
                                    <a:latin typeface="Cambria Math"/>
                                  </a:rPr>
                                  <m:t>𝑖</m:t>
                                </m:r>
                                <m:r>
                                  <a:rPr lang="en-US" altLang="ko-KR" sz="1600" b="0" i="1" smtClean="0">
                                    <a:latin typeface="Cambria Math"/>
                                  </a:rPr>
                                  <m:t>,</m:t>
                                </m:r>
                                <m:r>
                                  <a:rPr lang="en-US" altLang="ko-KR" sz="1600" b="0" i="1" smtClean="0">
                                    <a:latin typeface="Cambria Math"/>
                                  </a:rPr>
                                  <m:t>𝑗</m:t>
                                </m:r>
                              </m:sub>
                            </m:sSub>
                            <m:r>
                              <a:rPr lang="en-US" altLang="ko-KR" sz="1600" b="0" i="1" smtClean="0">
                                <a:latin typeface="Cambria Math"/>
                              </a:rPr>
                              <m:t>&lt;</m:t>
                            </m:r>
                            <m:r>
                              <a:rPr lang="en-US" altLang="ko-KR" sz="1600" b="0" i="1" smtClean="0">
                                <a:latin typeface="Cambria Math"/>
                              </a:rPr>
                              <m:t>𝑍</m:t>
                            </m:r>
                          </m:e>
                          <m:e>
                            <m:d>
                              <m:dPr>
                                <m:begChr m:val="⌊"/>
                                <m:endChr m:val="⌋"/>
                                <m:ctrlPr>
                                  <a:rPr lang="en-US" altLang="ko-KR" sz="1600" b="0" i="1" smtClean="0">
                                    <a:latin typeface="Cambria Math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US" altLang="ko-KR" sz="1600" i="1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ko-KR" sz="1600" i="1">
                                        <a:latin typeface="Cambria Math"/>
                                      </a:rPr>
                                      <m:t>𝑉</m:t>
                                    </m:r>
                                  </m:e>
                                  <m:sub>
                                    <m:r>
                                      <a:rPr lang="en-US" altLang="ko-KR" sz="1600" b="0" i="1" smtClean="0">
                                        <a:latin typeface="Cambria Math"/>
                                      </a:rPr>
                                      <m:t>𝑖</m:t>
                                    </m:r>
                                    <m:r>
                                      <a:rPr lang="en-US" altLang="ko-KR" sz="1600" b="0" i="1" smtClean="0">
                                        <a:latin typeface="Cambria Math"/>
                                      </a:rPr>
                                      <m:t>,</m:t>
                                    </m:r>
                                    <m:r>
                                      <a:rPr lang="en-US" altLang="ko-KR" sz="1600" b="0" i="1" smtClean="0">
                                        <a:latin typeface="Cambria Math"/>
                                      </a:rPr>
                                      <m:t>𝑗</m:t>
                                    </m:r>
                                  </m:sub>
                                </m:sSub>
                                <m:r>
                                  <a:rPr lang="en-US" altLang="ko-KR" sz="1600" b="0" i="1" smtClean="0">
                                    <a:latin typeface="Cambria Math"/>
                                  </a:rPr>
                                  <m:t>/</m:t>
                                </m:r>
                                <m:sSup>
                                  <m:sSupPr>
                                    <m:ctrlPr>
                                      <a:rPr lang="en-US" altLang="ko-KR" sz="1600" b="0" i="1" smtClean="0"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altLang="ko-KR" sz="1600" b="0" i="1" smtClean="0">
                                        <a:latin typeface="Cambria Math"/>
                                      </a:rPr>
                                      <m:t>2</m:t>
                                    </m:r>
                                  </m:e>
                                  <m:sup>
                                    <m:r>
                                      <a:rPr lang="en-US" altLang="ko-KR" sz="1600" b="0" i="1" smtClean="0">
                                        <a:latin typeface="Cambria Math"/>
                                      </a:rPr>
                                      <m:t>𝑡</m:t>
                                    </m:r>
                                  </m:sup>
                                </m:sSup>
                              </m:e>
                            </m:d>
                            <m:r>
                              <a:rPr lang="en-US" altLang="ko-KR" sz="1600" b="0" i="1" smtClean="0">
                                <a:latin typeface="Cambria Math"/>
                              </a:rPr>
                              <m:t>,         </m:t>
                            </m:r>
                            <m:r>
                              <m:rPr>
                                <m:sty m:val="p"/>
                              </m:rPr>
                              <a:rPr lang="en-US" altLang="ko-KR" sz="1600" b="0" i="0" smtClean="0">
                                <a:latin typeface="Cambria Math"/>
                              </a:rPr>
                              <m:t>otherwise</m:t>
                            </m:r>
                          </m:e>
                        </m:eqArr>
                      </m:e>
                    </m:d>
                  </m:oMath>
                </a14:m>
                <a:endParaRPr lang="en-US" altLang="ko-KR" sz="1600" dirty="0" smtClean="0">
                  <a:latin typeface="Calibri" panose="020F0502020204030204" pitchFamily="34" charset="0"/>
                </a:endParaRPr>
              </a:p>
              <a:p>
                <a:pPr lvl="1"/>
                <a14:m>
                  <m:oMath xmlns:m="http://schemas.openxmlformats.org/officeDocument/2006/math">
                    <m:r>
                      <a:rPr lang="en-US" altLang="ko-KR" sz="1600" b="0" i="1" smtClean="0">
                        <a:latin typeface="Cambria Math"/>
                      </a:rPr>
                      <m:t>𝑡</m:t>
                    </m:r>
                    <m:r>
                      <a:rPr lang="en-US" altLang="ko-KR" sz="1600" b="0" i="1" smtClean="0">
                        <a:latin typeface="Cambria Math"/>
                      </a:rPr>
                      <m:t>=</m:t>
                    </m:r>
                    <m:d>
                      <m:dPr>
                        <m:begChr m:val="⌈"/>
                        <m:endChr m:val="⌉"/>
                        <m:ctrlPr>
                          <a:rPr lang="en-US" altLang="ko-KR" sz="1600" b="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ko-KR" sz="1600" b="0" i="1" smtClean="0">
                            <a:latin typeface="Cambria Math"/>
                          </a:rPr>
                          <m:t>𝑍</m:t>
                        </m:r>
                        <m:r>
                          <a:rPr lang="en-US" altLang="ko-KR" sz="1600" b="0" i="1" baseline="-25000" smtClean="0">
                            <a:latin typeface="Cambria Math"/>
                          </a:rPr>
                          <m:t>𝑚𝑎𝑥</m:t>
                        </m:r>
                        <m:r>
                          <a:rPr lang="en-US" altLang="ko-KR" sz="1600" b="0" i="1" smtClean="0">
                            <a:latin typeface="Cambria Math"/>
                          </a:rPr>
                          <m:t>/</m:t>
                        </m:r>
                        <m:r>
                          <a:rPr lang="en-US" altLang="ko-KR" sz="1600" b="0" i="1" smtClean="0">
                            <a:latin typeface="Cambria Math"/>
                          </a:rPr>
                          <m:t>𝑍</m:t>
                        </m:r>
                      </m:e>
                    </m:d>
                  </m:oMath>
                </a14:m>
                <a:endParaRPr lang="en-US" altLang="ko-KR" sz="1600" i="1" dirty="0" smtClean="0">
                  <a:latin typeface="Calibri" panose="020F0502020204030204" pitchFamily="34" charset="0"/>
                </a:endParaRPr>
              </a:p>
              <a:p>
                <a:pPr lvl="1"/>
                <a:r>
                  <a:rPr lang="en-US" altLang="ko-KR" sz="1600" dirty="0">
                    <a:latin typeface="Calibri" panose="020F0502020204030204" pitchFamily="34" charset="0"/>
                  </a:rPr>
                  <a:t>There can be more than one set of </a:t>
                </a:r>
                <a:r>
                  <a:rPr lang="en-US" altLang="ko-KR" sz="1600" dirty="0" err="1">
                    <a:latin typeface="Calibri" panose="020F0502020204030204" pitchFamily="34" charset="0"/>
                  </a:rPr>
                  <a:t>V</a:t>
                </a:r>
                <a:r>
                  <a:rPr lang="en-US" altLang="ko-KR" sz="1600" baseline="-25000" dirty="0" err="1">
                    <a:latin typeface="Calibri" panose="020F0502020204030204" pitchFamily="34" charset="0"/>
                  </a:rPr>
                  <a:t>i,j</a:t>
                </a:r>
                <a:r>
                  <a:rPr lang="en-US" altLang="ko-KR" sz="1600" baseline="-25000" dirty="0">
                    <a:latin typeface="Calibri" panose="020F0502020204030204" pitchFamily="34" charset="0"/>
                  </a:rPr>
                  <a:t> </a:t>
                </a:r>
                <a:r>
                  <a:rPr lang="en-US" altLang="ko-KR" sz="1600" dirty="0">
                    <a:latin typeface="Calibri" panose="020F0502020204030204" pitchFamily="34" charset="0"/>
                  </a:rPr>
                  <a:t>for each base graph, each covering a range of Z from Z</a:t>
                </a:r>
                <a:r>
                  <a:rPr lang="en-US" altLang="ko-KR" sz="1600" baseline="-25000" dirty="0">
                    <a:latin typeface="Calibri" panose="020F0502020204030204" pitchFamily="34" charset="0"/>
                  </a:rPr>
                  <a:t>1</a:t>
                </a:r>
                <a:r>
                  <a:rPr lang="en-US" altLang="ko-KR" sz="1600" dirty="0">
                    <a:latin typeface="Calibri" panose="020F0502020204030204" pitchFamily="34" charset="0"/>
                  </a:rPr>
                  <a:t> to </a:t>
                </a:r>
                <a:r>
                  <a:rPr lang="en-US" altLang="ko-KR" sz="1600" dirty="0">
                    <a:latin typeface="Calibri" panose="020F0502020204030204" pitchFamily="34" charset="0"/>
                  </a:rPr>
                  <a:t>Z</a:t>
                </a:r>
                <a:r>
                  <a:rPr lang="en-US" altLang="ko-KR" sz="1600" baseline="-25000" dirty="0">
                    <a:latin typeface="Calibri" panose="020F0502020204030204" pitchFamily="34" charset="0"/>
                  </a:rPr>
                  <a:t>M</a:t>
                </a:r>
                <a:r>
                  <a:rPr lang="en-US" altLang="ko-KR" sz="1600" dirty="0">
                    <a:latin typeface="Calibri" panose="020F0502020204030204" pitchFamily="34" charset="0"/>
                  </a:rPr>
                  <a:t>. </a:t>
                </a:r>
                <a:r>
                  <a:rPr lang="en-US" altLang="ko-KR" sz="1600" dirty="0" smtClean="0">
                    <a:latin typeface="Calibri" panose="020F0502020204030204" pitchFamily="34" charset="0"/>
                  </a:rPr>
                  <a:t>Z</a:t>
                </a:r>
                <a:r>
                  <a:rPr lang="en-US" altLang="ko-KR" sz="1600" baseline="-25000" dirty="0" smtClean="0">
                    <a:latin typeface="Calibri" panose="020F0502020204030204" pitchFamily="34" charset="0"/>
                  </a:rPr>
                  <a:t>1</a:t>
                </a:r>
                <a:r>
                  <a:rPr lang="en-US" altLang="ko-KR" sz="1600" dirty="0" smtClean="0">
                    <a:latin typeface="Calibri" panose="020F0502020204030204" pitchFamily="34" charset="0"/>
                  </a:rPr>
                  <a:t> </a:t>
                </a:r>
                <a:r>
                  <a:rPr lang="en-US" altLang="ko-KR" sz="1600" dirty="0">
                    <a:latin typeface="Calibri" panose="020F0502020204030204" pitchFamily="34" charset="0"/>
                  </a:rPr>
                  <a:t>and Z</a:t>
                </a:r>
                <a:r>
                  <a:rPr lang="en-US" altLang="ko-KR" sz="1600" baseline="-25000" dirty="0">
                    <a:latin typeface="Calibri" panose="020F0502020204030204" pitchFamily="34" charset="0"/>
                  </a:rPr>
                  <a:t>M</a:t>
                </a:r>
                <a:r>
                  <a:rPr lang="en-US" altLang="ko-KR" sz="1600" dirty="0">
                    <a:latin typeface="Calibri" panose="020F0502020204030204" pitchFamily="34" charset="0"/>
                  </a:rPr>
                  <a:t> are any integer</a:t>
                </a:r>
                <a:endParaRPr lang="en-US" altLang="ko-KR" sz="1600" i="1" dirty="0" smtClean="0">
                  <a:latin typeface="Calibri" panose="020F0502020204030204" pitchFamily="34" charset="0"/>
                </a:endParaRPr>
              </a:p>
              <a:p>
                <a:pPr lvl="1"/>
                <a:endParaRPr lang="en-US" altLang="ko-KR" sz="1600" i="1" dirty="0">
                  <a:latin typeface="Calibri" panose="020F0502020204030204" pitchFamily="34" charset="0"/>
                </a:endParaRPr>
              </a:p>
              <a:p>
                <a:r>
                  <a:rPr lang="en-US" altLang="ko-KR" sz="2000" dirty="0" smtClean="0">
                    <a:latin typeface="Calibri" panose="020F0502020204030204" pitchFamily="34" charset="0"/>
                  </a:rPr>
                  <a:t>Alt. 3 [R1-1700518, LG]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16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ko-KR" sz="1600" i="1">
                            <a:latin typeface="Cambria Math"/>
                          </a:rPr>
                          <m:t>𝑃</m:t>
                        </m:r>
                      </m:e>
                      <m:sub>
                        <m:r>
                          <a:rPr lang="en-US" altLang="ko-KR" sz="1600" b="0" i="1" smtClean="0">
                            <a:latin typeface="Cambria Math"/>
                          </a:rPr>
                          <m:t>𝑖</m:t>
                        </m:r>
                        <m:r>
                          <a:rPr lang="en-US" altLang="ko-KR" sz="1600" b="0" i="1" smtClean="0">
                            <a:latin typeface="Cambria Math"/>
                          </a:rPr>
                          <m:t>,</m:t>
                        </m:r>
                        <m:r>
                          <a:rPr lang="en-US" altLang="ko-KR" sz="1600" b="0" i="1" smtClean="0">
                            <a:latin typeface="Cambria Math"/>
                          </a:rPr>
                          <m:t>𝑗</m:t>
                        </m:r>
                      </m:sub>
                    </m:sSub>
                    <m:r>
                      <a:rPr lang="en-US" altLang="ko-KR" sz="1600" i="1">
                        <a:latin typeface="Cambria Math"/>
                      </a:rPr>
                      <m:t>=</m:t>
                    </m:r>
                    <m:d>
                      <m:dPr>
                        <m:begChr m:val="⌊"/>
                        <m:endChr m:val="⌋"/>
                        <m:ctrlPr>
                          <a:rPr lang="en-US" altLang="ko-KR" sz="1600" i="1" smtClean="0"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ko-KR" sz="16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ko-KR" sz="1600" b="0" i="1" smtClean="0">
                                <a:latin typeface="Cambria Math"/>
                              </a:rPr>
                              <m:t>((</m:t>
                            </m:r>
                            <m:r>
                              <a:rPr lang="en-US" altLang="ko-KR" sz="1600" i="1">
                                <a:latin typeface="Cambria Math"/>
                              </a:rPr>
                              <m:t>𝑉</m:t>
                            </m:r>
                          </m:e>
                          <m:sub>
                            <m:r>
                              <a:rPr lang="en-US" altLang="ko-KR" sz="1600" b="0" i="1" smtClean="0">
                                <a:latin typeface="Cambria Math"/>
                              </a:rPr>
                              <m:t>𝑖</m:t>
                            </m:r>
                            <m:r>
                              <a:rPr lang="en-US" altLang="ko-KR" sz="1600" b="0" i="1" smtClean="0">
                                <a:latin typeface="Cambria Math"/>
                              </a:rPr>
                              <m:t>,</m:t>
                            </m:r>
                            <m:r>
                              <a:rPr lang="en-US" altLang="ko-KR" sz="1600" b="0" i="1" smtClean="0">
                                <a:latin typeface="Cambria Math"/>
                              </a:rPr>
                              <m:t>𝑗</m:t>
                            </m:r>
                          </m:sub>
                        </m:sSub>
                        <m:r>
                          <a:rPr lang="en-US" altLang="ko-KR" sz="1600" b="0" i="1" smtClean="0">
                            <a:latin typeface="Cambria Math"/>
                          </a:rPr>
                          <m:t> + </m:t>
                        </m:r>
                        <m:r>
                          <a:rPr lang="en-US" altLang="ko-KR" sz="1600" b="0" i="1" smtClean="0">
                            <a:latin typeface="Cambria Math"/>
                          </a:rPr>
                          <m:t>𝑤</m:t>
                        </m:r>
                        <m:r>
                          <a:rPr lang="en-US" altLang="ko-KR" sz="1600" b="0" i="1" smtClean="0">
                            <a:latin typeface="Cambria Math"/>
                          </a:rPr>
                          <m:t>) </m:t>
                        </m:r>
                        <m:r>
                          <m:rPr>
                            <m:sty m:val="p"/>
                          </m:rPr>
                          <a:rPr lang="en-US" altLang="ko-KR" sz="1600" b="0" i="0" smtClean="0">
                            <a:latin typeface="Cambria Math"/>
                          </a:rPr>
                          <m:t>mod</m:t>
                        </m:r>
                        <m:r>
                          <a:rPr lang="en-US" altLang="ko-KR" sz="1600" b="0" i="1" smtClean="0">
                            <a:latin typeface="Cambria Math"/>
                          </a:rPr>
                          <m:t>   </m:t>
                        </m:r>
                        <m:r>
                          <a:rPr lang="en-US" altLang="ko-KR" sz="1600" i="1">
                            <a:latin typeface="Cambria Math"/>
                          </a:rPr>
                          <m:t>𝑍</m:t>
                        </m:r>
                        <m:r>
                          <a:rPr lang="en-US" altLang="ko-KR" sz="1600" i="1" baseline="-25000">
                            <a:latin typeface="Cambria Math"/>
                          </a:rPr>
                          <m:t>𝑚𝑎𝑥</m:t>
                        </m:r>
                        <m:r>
                          <a:rPr lang="en-US" altLang="ko-KR" sz="1600" b="0" i="1" smtClean="0">
                            <a:latin typeface="Cambria Math"/>
                          </a:rPr>
                          <m:t>)</m:t>
                        </m:r>
                        <m:r>
                          <a:rPr lang="en-US" altLang="ko-KR" sz="1600" b="0" i="1" smtClean="0">
                            <a:latin typeface="Cambria Math"/>
                            <a:ea typeface="Cambria Math"/>
                          </a:rPr>
                          <m:t>∙</m:t>
                        </m:r>
                        <m:r>
                          <a:rPr lang="en-US" altLang="ko-KR" sz="1600" b="0" i="1" smtClean="0">
                            <a:latin typeface="Cambria Math"/>
                            <a:ea typeface="Cambria Math"/>
                          </a:rPr>
                          <m:t>𝑍</m:t>
                        </m:r>
                        <m:r>
                          <a:rPr lang="en-US" altLang="ko-KR" sz="1600" b="0" i="1" smtClean="0">
                            <a:latin typeface="Cambria Math"/>
                            <a:ea typeface="Cambria Math"/>
                          </a:rPr>
                          <m:t>/</m:t>
                        </m:r>
                        <m:r>
                          <a:rPr lang="en-US" altLang="ko-KR" sz="1600" i="1">
                            <a:latin typeface="Cambria Math"/>
                          </a:rPr>
                          <m:t>𝑍</m:t>
                        </m:r>
                        <m:r>
                          <a:rPr lang="en-US" altLang="ko-KR" sz="1600" i="1" baseline="-25000">
                            <a:latin typeface="Cambria Math"/>
                          </a:rPr>
                          <m:t>𝑚𝑎𝑥</m:t>
                        </m:r>
                      </m:e>
                    </m:d>
                  </m:oMath>
                </a14:m>
                <a:endParaRPr lang="en-US" altLang="ko-KR" sz="1600" dirty="0" smtClean="0">
                  <a:latin typeface="Calibri" panose="020F0502020204030204" pitchFamily="34" charset="0"/>
                </a:endParaRPr>
              </a:p>
              <a:p>
                <a:pPr lvl="1"/>
                <a14:m>
                  <m:oMath xmlns:m="http://schemas.openxmlformats.org/officeDocument/2006/math">
                    <m:r>
                      <a:rPr lang="en-US" altLang="ko-KR" sz="1600" b="0" i="1" smtClean="0">
                        <a:latin typeface="Cambria Math"/>
                      </a:rPr>
                      <m:t>𝑤</m:t>
                    </m:r>
                  </m:oMath>
                </a14:m>
                <a:r>
                  <a:rPr lang="en-US" altLang="ko-KR" sz="1600" dirty="0" smtClean="0">
                    <a:latin typeface="Calibri" panose="020F0502020204030204" pitchFamily="34" charset="0"/>
                  </a:rPr>
                  <a:t> is an integer which should be optimized according to </a:t>
                </a:r>
                <a:r>
                  <a:rPr lang="en-US" altLang="ko-KR" sz="1600" i="1" dirty="0" smtClean="0">
                    <a:latin typeface="Calibri" panose="020F0502020204030204" pitchFamily="34" charset="0"/>
                  </a:rPr>
                  <a:t>Z</a:t>
                </a:r>
              </a:p>
              <a:p>
                <a:endParaRPr lang="en-US" altLang="ko-KR" sz="2000" dirty="0" smtClean="0">
                  <a:latin typeface="Calibri" panose="020F0502020204030204" pitchFamily="34" charset="0"/>
                </a:endParaRPr>
              </a:p>
              <a:p>
                <a:r>
                  <a:rPr lang="en-US" altLang="ko-KR" sz="2000" dirty="0" smtClean="0">
                    <a:latin typeface="Calibri" panose="020F0502020204030204" pitchFamily="34" charset="0"/>
                  </a:rPr>
                  <a:t>Alt</a:t>
                </a:r>
                <a:r>
                  <a:rPr lang="en-US" altLang="ko-KR" sz="2000" dirty="0">
                    <a:latin typeface="Calibri" panose="020F0502020204030204" pitchFamily="34" charset="0"/>
                  </a:rPr>
                  <a:t>. 4 [R1-1700830, Qualcomm]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ko-KR" altLang="ko-KR" sz="16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ko-KR" sz="16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ko-KR" sz="1600" i="1">
                            <a:latin typeface="Cambria Math"/>
                          </a:rPr>
                          <m:t>21</m:t>
                        </m:r>
                      </m:sub>
                    </m:sSub>
                    <m:sSub>
                      <m:sSubPr>
                        <m:ctrlPr>
                          <a:rPr lang="ko-KR" altLang="ko-KR" sz="16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ko-KR" sz="16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ko-KR" sz="1600" i="1">
                            <a:latin typeface="Cambria Math"/>
                          </a:rPr>
                          <m:t>20</m:t>
                        </m:r>
                      </m:sub>
                    </m:sSub>
                    <m:sSub>
                      <m:sSubPr>
                        <m:ctrlPr>
                          <a:rPr lang="ko-KR" altLang="ko-KR" sz="16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ko-KR" sz="16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ko-KR" sz="1600" i="1">
                            <a:latin typeface="Cambria Math"/>
                          </a:rPr>
                          <m:t>19</m:t>
                        </m:r>
                      </m:sub>
                    </m:sSub>
                    <m:r>
                      <a:rPr lang="en-US" altLang="ko-KR" sz="1600" i="1">
                        <a:latin typeface="Cambria Math"/>
                      </a:rPr>
                      <m:t>…</m:t>
                    </m:r>
                    <m:sSub>
                      <m:sSubPr>
                        <m:ctrlPr>
                          <a:rPr lang="ko-KR" altLang="ko-KR" sz="1600" i="1">
                            <a:latin typeface="Cambria Math"/>
                          </a:rPr>
                        </m:ctrlPr>
                      </m:sSubPr>
                      <m:e>
                        <m:sSub>
                          <m:sSubPr>
                            <m:ctrlPr>
                              <a:rPr lang="ko-KR" altLang="ko-KR" sz="16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ko-KR" sz="1600" i="1"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ko-KR" sz="1600" i="1">
                                <a:latin typeface="Cambria Math"/>
                              </a:rPr>
                              <m:t>2</m:t>
                            </m:r>
                          </m:sub>
                        </m:sSub>
                        <m:r>
                          <a:rPr lang="en-US" altLang="ko-KR" sz="16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ko-KR" sz="1600" i="1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ko-KR" sz="1600" dirty="0">
                    <a:latin typeface="Calibri" panose="020F0502020204030204" pitchFamily="34" charset="0"/>
                  </a:rPr>
                  <a:t> denote a 21 bit description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16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ko-KR" sz="1600" i="1">
                            <a:latin typeface="Cambria Math"/>
                          </a:rPr>
                          <m:t>𝑉</m:t>
                        </m:r>
                      </m:e>
                      <m:sub>
                        <m:r>
                          <a:rPr lang="en-US" altLang="ko-KR" sz="1600" b="0" i="1" smtClean="0">
                            <a:latin typeface="Cambria Math"/>
                          </a:rPr>
                          <m:t>𝑖</m:t>
                        </m:r>
                        <m:r>
                          <a:rPr lang="en-US" altLang="ko-KR" sz="1600" b="0" i="1" smtClean="0">
                            <a:latin typeface="Cambria Math"/>
                          </a:rPr>
                          <m:t>,</m:t>
                        </m:r>
                        <m:r>
                          <a:rPr lang="en-US" altLang="ko-KR" sz="1600" b="0" i="1" smtClean="0">
                            <a:latin typeface="Cambria Math"/>
                          </a:rPr>
                          <m:t>𝑗</m:t>
                        </m:r>
                      </m:sub>
                    </m:sSub>
                  </m:oMath>
                </a14:m>
                <a:endParaRPr lang="en-US" altLang="ko-KR" sz="1600" dirty="0">
                  <a:latin typeface="Calibri" panose="020F0502020204030204" pitchFamily="34" charset="0"/>
                </a:endParaRPr>
              </a:p>
              <a:p>
                <a:pPr lvl="1"/>
                <a:r>
                  <a:rPr lang="en-US" altLang="ko-KR" sz="1600" dirty="0">
                    <a:latin typeface="Calibri" panose="020F0502020204030204" pitchFamily="34" charset="0"/>
                  </a:rPr>
                  <a:t>For the </a:t>
                </a:r>
                <a:r>
                  <a:rPr lang="en-US" altLang="ko-KR" sz="1600" i="1" dirty="0" smtClean="0">
                    <a:latin typeface="Calibri" panose="020F0502020204030204" pitchFamily="34" charset="0"/>
                  </a:rPr>
                  <a:t>k-</a:t>
                </a:r>
                <a:r>
                  <a:rPr lang="en-US" altLang="ko-KR" sz="1600" dirty="0" err="1" smtClean="0">
                    <a:latin typeface="Calibri" panose="020F0502020204030204" pitchFamily="34" charset="0"/>
                  </a:rPr>
                  <a:t>th</a:t>
                </a:r>
                <a:r>
                  <a:rPr lang="en-US" altLang="ko-KR" sz="1600" dirty="0" smtClean="0">
                    <a:latin typeface="Calibri" panose="020F0502020204030204" pitchFamily="34" charset="0"/>
                  </a:rPr>
                  <a:t> </a:t>
                </a:r>
                <a:r>
                  <a:rPr lang="en-US" altLang="ko-KR" sz="1600" dirty="0">
                    <a:latin typeface="Calibri" panose="020F0502020204030204" pitchFamily="34" charset="0"/>
                  </a:rPr>
                  <a:t>cluster of Z values, take </a:t>
                </a:r>
                <a:r>
                  <a:rPr lang="en-US" altLang="ko-KR" sz="1600" i="1" dirty="0" smtClean="0">
                    <a:latin typeface="Calibri" panose="020F0502020204030204" pitchFamily="34" charset="0"/>
                  </a:rPr>
                  <a:t>k</a:t>
                </a:r>
                <a:r>
                  <a:rPr lang="en-US" altLang="ko-KR" sz="1600" dirty="0" smtClean="0">
                    <a:latin typeface="Calibri" panose="020F0502020204030204" pitchFamily="34" charset="0"/>
                  </a:rPr>
                  <a:t> </a:t>
                </a:r>
                <a:r>
                  <a:rPr lang="en-US" altLang="ko-KR" sz="1600" dirty="0">
                    <a:latin typeface="Calibri" panose="020F0502020204030204" pitchFamily="34" charset="0"/>
                  </a:rPr>
                  <a:t>bits from the left of the 21-bit sequence and concatenate that with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ko-KR" altLang="ko-KR" sz="16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ko-KR" sz="16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ko-KR" sz="1600" i="1">
                            <a:latin typeface="Cambria Math"/>
                          </a:rPr>
                          <m:t>2</m:t>
                        </m:r>
                        <m:r>
                          <a:rPr lang="en-US" altLang="ko-KR" sz="1600" b="0" i="1" smtClean="0">
                            <a:latin typeface="Cambria Math"/>
                          </a:rPr>
                          <m:t>𝑘</m:t>
                        </m:r>
                      </m:sub>
                    </m:sSub>
                    <m:sSub>
                      <m:sSubPr>
                        <m:ctrlPr>
                          <a:rPr lang="ko-KR" altLang="ko-KR" sz="16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ko-KR" sz="16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ko-KR" sz="1600" i="1">
                            <a:latin typeface="Cambria Math"/>
                          </a:rPr>
                          <m:t>2</m:t>
                        </m:r>
                        <m:r>
                          <a:rPr lang="en-US" altLang="ko-KR" sz="1600" b="0" i="1" smtClean="0">
                            <a:latin typeface="Cambria Math"/>
                          </a:rPr>
                          <m:t>𝑘</m:t>
                        </m:r>
                        <m:r>
                          <a:rPr lang="en-US" altLang="ko-KR" sz="1600" i="1">
                            <a:latin typeface="Cambria Math"/>
                          </a:rPr>
                          <m:t>−1</m:t>
                        </m:r>
                      </m:sub>
                    </m:sSub>
                    <m:r>
                      <a:rPr lang="en-US" altLang="ko-KR" sz="1600" i="1">
                        <a:latin typeface="Cambria Math"/>
                      </a:rPr>
                      <m:t> </m:t>
                    </m:r>
                  </m:oMath>
                </a14:m>
                <a:r>
                  <a:rPr lang="en-US" altLang="ko-KR" sz="1600" dirty="0">
                    <a:latin typeface="Calibri" panose="020F0502020204030204" pitchFamily="34" charset="0"/>
                  </a:rPr>
                  <a:t>.</a:t>
                </a:r>
              </a:p>
              <a:p>
                <a:pPr lvl="1"/>
                <a:r>
                  <a:rPr lang="en-US" altLang="ko-KR" sz="1600" i="1" dirty="0" smtClean="0">
                    <a:latin typeface="Calibri" panose="020F0502020204030204" pitchFamily="34" charset="0"/>
                  </a:rPr>
                  <a:t>k-</a:t>
                </a:r>
                <a:r>
                  <a:rPr lang="en-US" altLang="ko-KR" sz="1600" dirty="0" err="1" smtClean="0">
                    <a:latin typeface="Calibri" panose="020F0502020204030204" pitchFamily="34" charset="0"/>
                  </a:rPr>
                  <a:t>th</a:t>
                </a:r>
                <a:r>
                  <a:rPr lang="en-US" altLang="ko-KR" sz="1600" dirty="0" smtClean="0">
                    <a:latin typeface="Calibri" panose="020F0502020204030204" pitchFamily="34" charset="0"/>
                  </a:rPr>
                  <a:t> </a:t>
                </a:r>
                <a:r>
                  <a:rPr lang="en-US" altLang="ko-KR" sz="1600" dirty="0">
                    <a:latin typeface="Calibri" panose="020F0502020204030204" pitchFamily="34" charset="0"/>
                  </a:rPr>
                  <a:t>cluster of Z: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ko-KR" sz="16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ko-KR" sz="1600" i="1">
                            <a:latin typeface="Cambria Math"/>
                          </a:rPr>
                          <m:t>2</m:t>
                        </m:r>
                      </m:e>
                      <m:sup>
                        <m:r>
                          <a:rPr lang="en-US" altLang="ko-KR" sz="1600" b="0" i="1" smtClean="0">
                            <a:latin typeface="Cambria Math"/>
                          </a:rPr>
                          <m:t>𝑘</m:t>
                        </m:r>
                      </m:sup>
                    </m:sSup>
                    <m:r>
                      <a:rPr lang="en-US" altLang="ko-KR" sz="1600" i="1">
                        <a:latin typeface="Cambria Math"/>
                        <a:ea typeface="Cambria Math"/>
                      </a:rPr>
                      <m:t>×{4,5,6,7}</m:t>
                    </m:r>
                  </m:oMath>
                </a14:m>
                <a:endParaRPr lang="en-US" altLang="ko-KR" sz="1600" i="1" dirty="0">
                  <a:latin typeface="Calibri" panose="020F0502020204030204" pitchFamily="34" charset="0"/>
                </a:endParaRPr>
              </a:p>
              <a:p>
                <a:endParaRPr lang="en-US" altLang="ko-KR" sz="1600" dirty="0" smtClean="0">
                  <a:latin typeface="Calibri" panose="020F0502020204030204" pitchFamily="34" charset="0"/>
                </a:endParaRPr>
              </a:p>
            </p:txBody>
          </p:sp>
        </mc:Choice>
        <mc:Fallback>
          <p:sp>
            <p:nvSpPr>
              <p:cNvPr id="3" name="내용 개체 틀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95536" y="1556792"/>
                <a:ext cx="8424936" cy="4925144"/>
              </a:xfrm>
              <a:blipFill rotWithShape="1">
                <a:blip r:embed="rId2"/>
                <a:stretch>
                  <a:fillRect l="-362" t="-123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627052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3600" dirty="0" smtClean="0">
                <a:latin typeface="Calibri" panose="020F0502020204030204" pitchFamily="34" charset="0"/>
              </a:rPr>
              <a:t>Background</a:t>
            </a:r>
            <a:endParaRPr lang="en-US" sz="3600" dirty="0">
              <a:latin typeface="Calibri" panose="020F0502020204030204" pitchFamily="3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내용 개체 틀 2"/>
              <p:cNvSpPr>
                <a:spLocks noGrp="1"/>
              </p:cNvSpPr>
              <p:nvPr>
                <p:ph idx="1"/>
              </p:nvPr>
            </p:nvSpPr>
            <p:spPr>
              <a:xfrm>
                <a:off x="395536" y="1556792"/>
                <a:ext cx="8424936" cy="4925144"/>
              </a:xfrm>
            </p:spPr>
            <p:txBody>
              <a:bodyPr>
                <a:normAutofit lnSpcReduction="10000"/>
              </a:bodyPr>
              <a:lstStyle/>
              <a:p>
                <a:r>
                  <a:rPr lang="en-US" altLang="ko-KR" sz="2000" dirty="0" smtClean="0">
                    <a:latin typeface="Calibri" panose="020F0502020204030204" pitchFamily="34" charset="0"/>
                  </a:rPr>
                  <a:t>Alt. 5 [</a:t>
                </a:r>
                <a:r>
                  <a:rPr lang="en-US" altLang="ko-KR" sz="2000" dirty="0" smtClean="0">
                    <a:latin typeface="Calibri" panose="020F0502020204030204" pitchFamily="34" charset="0"/>
                  </a:rPr>
                  <a:t>R1-1703001, Samsung</a:t>
                </a:r>
                <a:r>
                  <a:rPr lang="en-US" altLang="ko-KR" sz="2000" dirty="0">
                    <a:latin typeface="Calibri" panose="020F0502020204030204" pitchFamily="34" charset="0"/>
                  </a:rPr>
                  <a:t>], [R1-1701706, Huawei]</a:t>
                </a:r>
                <a:endParaRPr lang="en-US" altLang="ko-KR" sz="2000" dirty="0" smtClean="0">
                  <a:latin typeface="Calibri" panose="020F0502020204030204" pitchFamily="34" charset="0"/>
                </a:endParaRP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16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ko-KR" sz="1600" i="1">
                            <a:latin typeface="Cambria Math"/>
                          </a:rPr>
                          <m:t>𝑃</m:t>
                        </m:r>
                      </m:e>
                      <m:sub>
                        <m:r>
                          <a:rPr lang="en-US" altLang="ko-KR" sz="1600" b="0" i="1" smtClean="0">
                            <a:latin typeface="Cambria Math"/>
                          </a:rPr>
                          <m:t>𝑖</m:t>
                        </m:r>
                        <m:r>
                          <a:rPr lang="en-US" altLang="ko-KR" sz="1600" b="0" i="1" smtClean="0">
                            <a:latin typeface="Cambria Math"/>
                          </a:rPr>
                          <m:t>,</m:t>
                        </m:r>
                        <m:r>
                          <a:rPr lang="en-US" altLang="ko-KR" sz="1600" b="0" i="1" smtClean="0">
                            <a:latin typeface="Cambria Math"/>
                          </a:rPr>
                          <m:t>𝑗</m:t>
                        </m:r>
                      </m:sub>
                    </m:sSub>
                    <m:r>
                      <a:rPr lang="en-US" altLang="ko-KR" sz="1600">
                        <a:latin typeface="Cambria Math"/>
                      </a:rPr>
                      <m:t>= </m:t>
                    </m:r>
                    <m:sSub>
                      <m:sSubPr>
                        <m:ctrlPr>
                          <a:rPr lang="en-US" altLang="ko-KR" sz="16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ko-KR" sz="1600" i="1">
                            <a:latin typeface="Cambria Math"/>
                          </a:rPr>
                          <m:t>𝑉</m:t>
                        </m:r>
                      </m:e>
                      <m:sub>
                        <m:r>
                          <a:rPr lang="en-US" altLang="ko-KR" sz="1600" b="0" i="1" smtClean="0">
                            <a:latin typeface="Cambria Math"/>
                          </a:rPr>
                          <m:t>𝑖</m:t>
                        </m:r>
                        <m:r>
                          <a:rPr lang="en-US" altLang="ko-KR" sz="1600" b="0" i="1" smtClean="0">
                            <a:latin typeface="Cambria Math"/>
                          </a:rPr>
                          <m:t>,</m:t>
                        </m:r>
                        <m:r>
                          <a:rPr lang="en-US" altLang="ko-KR" sz="1600" b="0" i="1" smtClean="0">
                            <a:latin typeface="Cambria Math"/>
                          </a:rPr>
                          <m:t>𝑗</m:t>
                        </m:r>
                      </m:sub>
                    </m:sSub>
                  </m:oMath>
                </a14:m>
                <a:r>
                  <a:rPr lang="en-US" altLang="ko-KR" sz="1600" dirty="0">
                    <a:latin typeface="Calibri" panose="020F0502020204030204" pitchFamily="34" charset="0"/>
                  </a:rPr>
                  <a:t>   mod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ko-KR" sz="16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ko-KR" sz="1600" i="1">
                            <a:latin typeface="Cambria Math"/>
                          </a:rPr>
                          <m:t>2</m:t>
                        </m:r>
                      </m:e>
                      <m:sup>
                        <m:r>
                          <a:rPr lang="en-US" altLang="ko-KR" sz="1600" i="1">
                            <a:latin typeface="Cambria Math"/>
                          </a:rPr>
                          <m:t>𝑠</m:t>
                        </m:r>
                      </m:sup>
                    </m:sSup>
                  </m:oMath>
                </a14:m>
                <a:endParaRPr lang="en-US" altLang="ko-KR" sz="1600" dirty="0">
                  <a:latin typeface="Calibri" panose="020F0502020204030204" pitchFamily="34" charset="0"/>
                </a:endParaRPr>
              </a:p>
              <a:p>
                <a:pPr lvl="1"/>
                <a:r>
                  <a:rPr lang="en-US" altLang="ko-KR" sz="1600" i="1" dirty="0">
                    <a:latin typeface="Calibri" panose="020F0502020204030204" pitchFamily="34" charset="0"/>
                  </a:rPr>
                  <a:t>s</a:t>
                </a:r>
                <a:r>
                  <a:rPr lang="en-US" altLang="ko-KR" sz="1600" dirty="0">
                    <a:latin typeface="Calibri" panose="020F0502020204030204" pitchFamily="34" charset="0"/>
                  </a:rPr>
                  <a:t> is the maximal possible integer such that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ko-KR" sz="16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ko-KR" sz="1600" i="1">
                            <a:latin typeface="Cambria Math"/>
                          </a:rPr>
                          <m:t>2</m:t>
                        </m:r>
                      </m:e>
                      <m:sup>
                        <m:r>
                          <a:rPr lang="en-US" altLang="ko-KR" sz="1600" i="1">
                            <a:latin typeface="Cambria Math"/>
                          </a:rPr>
                          <m:t>𝑠</m:t>
                        </m:r>
                      </m:sup>
                    </m:sSup>
                    <m:r>
                      <a:rPr lang="en-US" altLang="ko-KR" sz="1600" dirty="0">
                        <a:latin typeface="Cambria Math"/>
                        <a:ea typeface="Cambria Math"/>
                      </a:rPr>
                      <m:t>≤</m:t>
                    </m:r>
                    <m:r>
                      <a:rPr lang="en-US" altLang="ko-KR" sz="1600" i="1" dirty="0">
                        <a:latin typeface="Cambria Math"/>
                        <a:ea typeface="Cambria Math"/>
                      </a:rPr>
                      <m:t>𝑍</m:t>
                    </m:r>
                  </m:oMath>
                </a14:m>
                <a:endParaRPr lang="en-US" altLang="ko-KR" sz="2000" dirty="0">
                  <a:latin typeface="Calibri" panose="020F0502020204030204" pitchFamily="34" charset="0"/>
                </a:endParaRPr>
              </a:p>
              <a:p>
                <a:endParaRPr lang="en-US" altLang="ko-KR" sz="2000" dirty="0" smtClean="0">
                  <a:latin typeface="Calibri" panose="020F0502020204030204" pitchFamily="34" charset="0"/>
                </a:endParaRPr>
              </a:p>
              <a:p>
                <a:r>
                  <a:rPr lang="en-US" altLang="ko-KR" sz="2000" dirty="0">
                    <a:latin typeface="Calibri" panose="020F0502020204030204" pitchFamily="34" charset="0"/>
                  </a:rPr>
                  <a:t>Alt. </a:t>
                </a:r>
                <a:r>
                  <a:rPr lang="en-US" altLang="ko-KR" sz="2000" dirty="0" smtClean="0">
                    <a:latin typeface="Calibri" panose="020F0502020204030204" pitchFamily="34" charset="0"/>
                  </a:rPr>
                  <a:t>6 </a:t>
                </a:r>
                <a:r>
                  <a:rPr lang="en-US" altLang="ko-KR" sz="2000" dirty="0">
                    <a:latin typeface="Calibri" panose="020F0502020204030204" pitchFamily="34" charset="0"/>
                  </a:rPr>
                  <a:t>[</a:t>
                </a:r>
                <a:r>
                  <a:rPr lang="en-US" altLang="ko-KR" sz="2000" dirty="0" smtClean="0">
                    <a:latin typeface="Calibri" panose="020F0502020204030204" pitchFamily="34" charset="0"/>
                  </a:rPr>
                  <a:t>R1-1700092, </a:t>
                </a:r>
                <a:r>
                  <a:rPr lang="en-US" altLang="ko-KR" sz="2000" dirty="0">
                    <a:latin typeface="Calibri" panose="020F0502020204030204" pitchFamily="34" charset="0"/>
                  </a:rPr>
                  <a:t>Huawei</a:t>
                </a:r>
                <a:r>
                  <a:rPr lang="en-US" altLang="ko-KR" sz="2000" dirty="0" smtClean="0">
                    <a:latin typeface="Calibri" panose="020F0502020204030204" pitchFamily="34" charset="0"/>
                  </a:rPr>
                  <a:t>]</a:t>
                </a:r>
                <a:endParaRPr lang="en-US" altLang="ko-KR" sz="2000" dirty="0">
                  <a:latin typeface="Calibri" panose="020F0502020204030204" pitchFamily="34" charset="0"/>
                </a:endParaRP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16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ko-KR" sz="1600" i="1">
                            <a:latin typeface="Cambria Math"/>
                          </a:rPr>
                          <m:t>𝑃</m:t>
                        </m:r>
                      </m:e>
                      <m:sub>
                        <m:r>
                          <a:rPr lang="en-US" altLang="ko-KR" sz="1600" i="1">
                            <a:latin typeface="Cambria Math"/>
                          </a:rPr>
                          <m:t>𝑖</m:t>
                        </m:r>
                        <m:r>
                          <a:rPr lang="en-US" altLang="ko-KR" sz="1600" i="1">
                            <a:latin typeface="Cambria Math"/>
                          </a:rPr>
                          <m:t>,</m:t>
                        </m:r>
                        <m:r>
                          <a:rPr lang="en-US" altLang="ko-KR" sz="1600" i="1">
                            <a:latin typeface="Cambria Math"/>
                          </a:rPr>
                          <m:t>𝑗</m:t>
                        </m:r>
                      </m:sub>
                    </m:sSub>
                    <m:r>
                      <a:rPr lang="en-US" altLang="ko-KR" sz="1600">
                        <a:latin typeface="Cambria Math"/>
                      </a:rPr>
                      <m:t>=</m:t>
                    </m:r>
                    <m:r>
                      <a:rPr lang="en-US" altLang="ko-KR" sz="1600" b="0" i="0" smtClean="0">
                        <a:latin typeface="Cambria Math"/>
                      </a:rPr>
                      <m:t>(</m:t>
                    </m:r>
                    <m:sSub>
                      <m:sSubPr>
                        <m:ctrlPr>
                          <a:rPr lang="en-US" altLang="ko-KR" sz="16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ko-KR" sz="1600" i="1">
                            <a:latin typeface="Cambria Math"/>
                          </a:rPr>
                          <m:t>𝑉</m:t>
                        </m:r>
                      </m:e>
                      <m:sub>
                        <m:r>
                          <a:rPr lang="en-US" altLang="ko-KR" sz="1600" i="1">
                            <a:latin typeface="Cambria Math"/>
                          </a:rPr>
                          <m:t>𝑖</m:t>
                        </m:r>
                        <m:r>
                          <a:rPr lang="en-US" altLang="ko-KR" sz="1600" i="1">
                            <a:latin typeface="Cambria Math"/>
                          </a:rPr>
                          <m:t>,</m:t>
                        </m:r>
                        <m:r>
                          <a:rPr lang="en-US" altLang="ko-KR" sz="1600" i="1">
                            <a:latin typeface="Cambria Math"/>
                          </a:rPr>
                          <m:t>𝑗</m:t>
                        </m:r>
                      </m:sub>
                    </m:sSub>
                    <m:r>
                      <a:rPr lang="en-US" altLang="ko-KR" sz="1600" b="0" i="1" smtClean="0">
                        <a:latin typeface="Cambria Math"/>
                      </a:rPr>
                      <m:t>+</m:t>
                    </m:r>
                    <m:r>
                      <a:rPr lang="en-US" altLang="ko-KR" sz="1600" b="0" i="1" smtClean="0">
                        <a:latin typeface="Cambria Math"/>
                      </a:rPr>
                      <m:t>𝑤</m:t>
                    </m:r>
                    <m:r>
                      <a:rPr lang="en-US" altLang="ko-KR" sz="1600" b="0" i="1" smtClean="0">
                        <a:latin typeface="Cambria Math"/>
                      </a:rPr>
                      <m:t>)</m:t>
                    </m:r>
                  </m:oMath>
                </a14:m>
                <a:r>
                  <a:rPr lang="en-US" altLang="ko-KR" sz="1600" dirty="0">
                    <a:latin typeface="Calibri" panose="020F0502020204030204" pitchFamily="34" charset="0"/>
                  </a:rPr>
                  <a:t>   mod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ko-KR" sz="16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ko-KR" sz="1600" i="1">
                            <a:latin typeface="Cambria Math"/>
                          </a:rPr>
                          <m:t>2</m:t>
                        </m:r>
                      </m:e>
                      <m:sup>
                        <m:r>
                          <a:rPr lang="en-US" altLang="ko-KR" sz="1600" i="1">
                            <a:latin typeface="Cambria Math"/>
                          </a:rPr>
                          <m:t>𝑠</m:t>
                        </m:r>
                      </m:sup>
                    </m:sSup>
                  </m:oMath>
                </a14:m>
                <a:endParaRPr lang="en-US" altLang="ko-KR" sz="1600" dirty="0">
                  <a:latin typeface="Calibri" panose="020F0502020204030204" pitchFamily="34" charset="0"/>
                </a:endParaRPr>
              </a:p>
              <a:p>
                <a:pPr lvl="1"/>
                <a:r>
                  <a:rPr lang="en-US" altLang="ko-KR" sz="1600" i="1" dirty="0">
                    <a:latin typeface="Calibri" panose="020F0502020204030204" pitchFamily="34" charset="0"/>
                  </a:rPr>
                  <a:t>s</a:t>
                </a:r>
                <a:r>
                  <a:rPr lang="en-US" altLang="ko-KR" sz="1600" dirty="0">
                    <a:latin typeface="Calibri" panose="020F0502020204030204" pitchFamily="34" charset="0"/>
                  </a:rPr>
                  <a:t> is the maximal possible integer such that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ko-KR" sz="16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ko-KR" sz="1600" i="1">
                            <a:latin typeface="Cambria Math"/>
                          </a:rPr>
                          <m:t>2</m:t>
                        </m:r>
                      </m:e>
                      <m:sup>
                        <m:r>
                          <a:rPr lang="en-US" altLang="ko-KR" sz="1600" i="1">
                            <a:latin typeface="Cambria Math"/>
                          </a:rPr>
                          <m:t>𝑠</m:t>
                        </m:r>
                      </m:sup>
                    </m:sSup>
                    <m:r>
                      <a:rPr lang="en-US" altLang="ko-KR" sz="1600" dirty="0">
                        <a:latin typeface="Cambria Math"/>
                        <a:ea typeface="Cambria Math"/>
                      </a:rPr>
                      <m:t>≤</m:t>
                    </m:r>
                    <m:r>
                      <a:rPr lang="en-US" altLang="ko-KR" sz="1600" i="1" dirty="0">
                        <a:latin typeface="Cambria Math"/>
                        <a:ea typeface="Cambria Math"/>
                      </a:rPr>
                      <m:t>𝑍</m:t>
                    </m:r>
                  </m:oMath>
                </a14:m>
                <a:endParaRPr lang="en-US" altLang="ko-KR" sz="2000" dirty="0" smtClean="0">
                  <a:latin typeface="Calibri" panose="020F0502020204030204" pitchFamily="34" charset="0"/>
                </a:endParaRPr>
              </a:p>
              <a:p>
                <a:pPr lvl="1"/>
                <a14:m>
                  <m:oMath xmlns:m="http://schemas.openxmlformats.org/officeDocument/2006/math">
                    <m:r>
                      <a:rPr lang="en-US" altLang="ko-KR" sz="1600" i="1" dirty="0">
                        <a:latin typeface="Cambria Math"/>
                      </a:rPr>
                      <m:t>𝑤</m:t>
                    </m:r>
                  </m:oMath>
                </a14:m>
                <a:r>
                  <a:rPr lang="en-US" altLang="ko-KR" sz="1600" dirty="0">
                    <a:latin typeface="Calibri" panose="020F0502020204030204" pitchFamily="34" charset="0"/>
                  </a:rPr>
                  <a:t> </a:t>
                </a:r>
                <a:r>
                  <a:rPr lang="en-US" altLang="ko-KR" sz="1600" dirty="0">
                    <a:latin typeface="Calibri" panose="020F0502020204030204" pitchFamily="34" charset="0"/>
                  </a:rPr>
                  <a:t>is an </a:t>
                </a:r>
                <a:r>
                  <a:rPr lang="en-US" altLang="ko-KR" sz="1600" dirty="0">
                    <a:latin typeface="Calibri" panose="020F0502020204030204" pitchFamily="34" charset="0"/>
                  </a:rPr>
                  <a:t>integer which should be optimized </a:t>
                </a:r>
                <a:r>
                  <a:rPr lang="en-US" altLang="ko-KR" sz="1600" dirty="0">
                    <a:latin typeface="Calibri" panose="020F0502020204030204" pitchFamily="34" charset="0"/>
                  </a:rPr>
                  <a:t>according to </a:t>
                </a:r>
                <a:r>
                  <a:rPr lang="en-US" altLang="ko-KR" sz="1600" i="1" dirty="0" smtClean="0">
                    <a:latin typeface="Calibri" panose="020F0502020204030204" pitchFamily="34" charset="0"/>
                  </a:rPr>
                  <a:t>Z </a:t>
                </a:r>
                <a:r>
                  <a:rPr lang="en-US" altLang="ko-KR" sz="1600" dirty="0" smtClean="0">
                    <a:latin typeface="Calibri" panose="020F0502020204030204" pitchFamily="34" charset="0"/>
                  </a:rPr>
                  <a:t>and/or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16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ko-KR" sz="1600" i="1">
                            <a:latin typeface="Cambria Math"/>
                          </a:rPr>
                          <m:t>𝑉</m:t>
                        </m:r>
                      </m:e>
                      <m:sub>
                        <m:r>
                          <a:rPr lang="en-US" altLang="ko-KR" sz="1600" i="1">
                            <a:latin typeface="Cambria Math"/>
                          </a:rPr>
                          <m:t>𝑖</m:t>
                        </m:r>
                        <m:r>
                          <a:rPr lang="en-US" altLang="ko-KR" sz="1600" i="1">
                            <a:latin typeface="Cambria Math"/>
                          </a:rPr>
                          <m:t>,</m:t>
                        </m:r>
                        <m:r>
                          <a:rPr lang="en-US" altLang="ko-KR" sz="1600" i="1">
                            <a:latin typeface="Cambria Math"/>
                          </a:rPr>
                          <m:t>𝑗</m:t>
                        </m:r>
                      </m:sub>
                    </m:sSub>
                  </m:oMath>
                </a14:m>
                <a:endParaRPr lang="en-US" altLang="ko-KR" sz="2000" dirty="0">
                  <a:latin typeface="Calibri" panose="020F0502020204030204" pitchFamily="34" charset="0"/>
                </a:endParaRPr>
              </a:p>
              <a:p>
                <a:endParaRPr lang="en-US" altLang="ko-KR" sz="2000" dirty="0" smtClean="0">
                  <a:latin typeface="Calibri" panose="020F0502020204030204" pitchFamily="34" charset="0"/>
                </a:endParaRPr>
              </a:p>
              <a:p>
                <a:r>
                  <a:rPr lang="en-US" altLang="ko-KR" sz="2000" dirty="0">
                    <a:latin typeface="Calibri" panose="020F0502020204030204" pitchFamily="34" charset="0"/>
                  </a:rPr>
                  <a:t>Alt. </a:t>
                </a:r>
                <a:r>
                  <a:rPr lang="en-US" altLang="ko-KR" sz="2000" dirty="0" smtClean="0">
                    <a:latin typeface="Calibri" panose="020F0502020204030204" pitchFamily="34" charset="0"/>
                  </a:rPr>
                  <a:t>7 </a:t>
                </a:r>
                <a:r>
                  <a:rPr lang="en-US" altLang="ko-KR" sz="2000" dirty="0">
                    <a:latin typeface="Calibri" panose="020F0502020204030204" pitchFamily="34" charset="0"/>
                  </a:rPr>
                  <a:t>[R1-1702733, </a:t>
                </a:r>
                <a:r>
                  <a:rPr lang="en-US" altLang="ko-KR" sz="2000" dirty="0" err="1">
                    <a:latin typeface="Calibri" panose="020F0502020204030204" pitchFamily="34" charset="0"/>
                  </a:rPr>
                  <a:t>MediaTek</a:t>
                </a:r>
                <a:r>
                  <a:rPr lang="en-US" altLang="ko-KR" sz="2000" dirty="0">
                    <a:latin typeface="Calibri" panose="020F0502020204030204" pitchFamily="34" charset="0"/>
                  </a:rPr>
                  <a:t>]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16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ko-KR" sz="1600" i="1">
                            <a:latin typeface="Cambria Math"/>
                          </a:rPr>
                          <m:t>𝑃</m:t>
                        </m:r>
                      </m:e>
                      <m:sub>
                        <m:r>
                          <a:rPr lang="en-US" altLang="ko-KR" sz="1600" b="0" i="1" smtClean="0">
                            <a:latin typeface="Cambria Math"/>
                          </a:rPr>
                          <m:t>𝑖</m:t>
                        </m:r>
                        <m:r>
                          <a:rPr lang="en-US" altLang="ko-KR" sz="1600" b="0" i="1" smtClean="0">
                            <a:latin typeface="Cambria Math"/>
                          </a:rPr>
                          <m:t>,</m:t>
                        </m:r>
                        <m:r>
                          <a:rPr lang="en-US" altLang="ko-KR" sz="1600" b="0" i="1" smtClean="0">
                            <a:latin typeface="Cambria Math"/>
                          </a:rPr>
                          <m:t>𝑗</m:t>
                        </m:r>
                      </m:sub>
                    </m:sSub>
                    <m:r>
                      <a:rPr lang="en-US" altLang="ko-KR" sz="1600">
                        <a:latin typeface="Cambria Math"/>
                      </a:rPr>
                      <m:t>= </m:t>
                    </m:r>
                    <m:sSub>
                      <m:sSubPr>
                        <m:ctrlPr>
                          <a:rPr lang="en-US" altLang="ko-KR" sz="16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ko-KR" sz="1600" i="1">
                            <a:latin typeface="Cambria Math"/>
                          </a:rPr>
                          <m:t>𝑉</m:t>
                        </m:r>
                      </m:e>
                      <m:sub>
                        <m:r>
                          <a:rPr lang="en-US" altLang="ko-KR" sz="1600" b="0" i="1" smtClean="0">
                            <a:latin typeface="Cambria Math"/>
                          </a:rPr>
                          <m:t>𝑖</m:t>
                        </m:r>
                        <m:r>
                          <a:rPr lang="en-US" altLang="ko-KR" sz="1600" b="0" i="1" smtClean="0">
                            <a:latin typeface="Cambria Math"/>
                          </a:rPr>
                          <m:t>,</m:t>
                        </m:r>
                        <m:r>
                          <a:rPr lang="en-US" altLang="ko-KR" sz="1600" b="0" i="1" smtClean="0">
                            <a:latin typeface="Cambria Math"/>
                          </a:rPr>
                          <m:t>𝑗</m:t>
                        </m:r>
                      </m:sub>
                    </m:sSub>
                  </m:oMath>
                </a14:m>
                <a:r>
                  <a:rPr lang="en-US" altLang="ko-KR" sz="1600" dirty="0">
                    <a:latin typeface="Calibri" panose="020F0502020204030204" pitchFamily="34" charset="0"/>
                  </a:rPr>
                  <a:t>   mod  </a:t>
                </a:r>
                <a14:m>
                  <m:oMath xmlns:m="http://schemas.openxmlformats.org/officeDocument/2006/math">
                    <m:r>
                      <a:rPr lang="en-US" altLang="ko-KR" sz="1600" i="1">
                        <a:latin typeface="Cambria Math"/>
                      </a:rPr>
                      <m:t>𝑍</m:t>
                    </m:r>
                  </m:oMath>
                </a14:m>
                <a:endParaRPr lang="en-US" altLang="ko-KR" sz="2000" dirty="0" smtClean="0">
                  <a:latin typeface="Calibri" panose="020F0502020204030204" pitchFamily="34" charset="0"/>
                </a:endParaRPr>
              </a:p>
              <a:p>
                <a:endParaRPr lang="en-US" altLang="ko-KR" sz="2000" dirty="0">
                  <a:latin typeface="Calibri" panose="020F0502020204030204" pitchFamily="34" charset="0"/>
                </a:endParaRPr>
              </a:p>
              <a:p>
                <a:r>
                  <a:rPr lang="en-US" altLang="ko-KR" sz="2000" dirty="0" smtClean="0">
                    <a:latin typeface="Calibri" panose="020F0502020204030204" pitchFamily="34" charset="0"/>
                  </a:rPr>
                  <a:t>Alt. </a:t>
                </a:r>
                <a:r>
                  <a:rPr lang="en-US" altLang="ko-KR" sz="2000" dirty="0" smtClean="0">
                    <a:latin typeface="Calibri" panose="020F0502020204030204" pitchFamily="34" charset="0"/>
                  </a:rPr>
                  <a:t>8 </a:t>
                </a:r>
                <a:r>
                  <a:rPr lang="en-US" altLang="ko-KR" sz="2000" dirty="0" smtClean="0">
                    <a:latin typeface="Calibri" panose="020F0502020204030204" pitchFamily="34" charset="0"/>
                  </a:rPr>
                  <a:t>[R1-1702107, CATT]</a:t>
                </a:r>
                <a:endParaRPr lang="en-US" altLang="ko-KR" sz="2200" dirty="0" smtClean="0">
                  <a:latin typeface="Calibri" panose="020F0502020204030204" pitchFamily="34" charset="0"/>
                </a:endParaRP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16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ko-KR" sz="1600" i="1">
                            <a:latin typeface="Cambria Math"/>
                          </a:rPr>
                          <m:t>𝑃</m:t>
                        </m:r>
                      </m:e>
                      <m:sub>
                        <m:r>
                          <a:rPr lang="en-US" altLang="ko-KR" sz="1600" b="0" i="1" smtClean="0">
                            <a:latin typeface="Cambria Math"/>
                          </a:rPr>
                          <m:t>𝑖</m:t>
                        </m:r>
                        <m:r>
                          <a:rPr lang="en-US" altLang="ko-KR" sz="1600" b="0" i="1" smtClean="0">
                            <a:latin typeface="Cambria Math"/>
                          </a:rPr>
                          <m:t>,</m:t>
                        </m:r>
                        <m:r>
                          <a:rPr lang="en-US" altLang="ko-KR" sz="1600" b="0" i="1" smtClean="0">
                            <a:latin typeface="Cambria Math"/>
                          </a:rPr>
                          <m:t>𝑗</m:t>
                        </m:r>
                      </m:sub>
                    </m:sSub>
                    <m:r>
                      <a:rPr lang="en-US" altLang="ko-KR" sz="1600">
                        <a:latin typeface="Cambria Math"/>
                      </a:rPr>
                      <m:t>= </m:t>
                    </m:r>
                    <m:sSub>
                      <m:sSubPr>
                        <m:ctrlPr>
                          <a:rPr lang="en-US" altLang="ko-KR" sz="16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ko-KR" sz="1600" i="1">
                            <a:latin typeface="Cambria Math"/>
                          </a:rPr>
                          <m:t>𝑉</m:t>
                        </m:r>
                      </m:e>
                      <m:sub>
                        <m:r>
                          <a:rPr lang="en-US" altLang="ko-KR" sz="1600" b="0" i="1" smtClean="0">
                            <a:latin typeface="Cambria Math"/>
                          </a:rPr>
                          <m:t>𝑖</m:t>
                        </m:r>
                        <m:r>
                          <a:rPr lang="en-US" altLang="ko-KR" sz="1600" b="0" i="1" smtClean="0">
                            <a:latin typeface="Cambria Math"/>
                          </a:rPr>
                          <m:t>,</m:t>
                        </m:r>
                        <m:r>
                          <a:rPr lang="en-US" altLang="ko-KR" sz="1600" b="0" i="1" smtClean="0">
                            <a:latin typeface="Cambria Math"/>
                          </a:rPr>
                          <m:t>𝑗</m:t>
                        </m:r>
                      </m:sub>
                    </m:sSub>
                  </m:oMath>
                </a14:m>
                <a:r>
                  <a:rPr lang="en-US" altLang="ko-KR" sz="1600" dirty="0">
                    <a:latin typeface="Calibri" panose="020F0502020204030204" pitchFamily="34" charset="0"/>
                  </a:rPr>
                  <a:t>   mod  </a:t>
                </a:r>
                <a14:m>
                  <m:oMath xmlns:m="http://schemas.openxmlformats.org/officeDocument/2006/math">
                    <m:r>
                      <a:rPr lang="en-US" altLang="ko-KR" sz="1600" i="1" dirty="0">
                        <a:latin typeface="Cambria Math"/>
                      </a:rPr>
                      <m:t>𝑤</m:t>
                    </m:r>
                  </m:oMath>
                </a14:m>
                <a:endParaRPr lang="en-US" altLang="ko-KR" sz="1600" i="1" dirty="0">
                  <a:latin typeface="Calibri" panose="020F0502020204030204" pitchFamily="34" charset="0"/>
                </a:endParaRPr>
              </a:p>
              <a:p>
                <a:pPr lvl="1"/>
                <a14:m>
                  <m:oMath xmlns:m="http://schemas.openxmlformats.org/officeDocument/2006/math">
                    <m:r>
                      <a:rPr lang="en-US" altLang="ko-KR" sz="1600" i="1" dirty="0">
                        <a:latin typeface="Cambria Math"/>
                      </a:rPr>
                      <m:t>𝑤</m:t>
                    </m:r>
                  </m:oMath>
                </a14:m>
                <a:r>
                  <a:rPr lang="en-US" altLang="ko-KR" sz="1600" dirty="0" smtClean="0">
                    <a:latin typeface="Calibri" panose="020F0502020204030204" pitchFamily="34" charset="0"/>
                  </a:rPr>
                  <a:t> </a:t>
                </a:r>
                <a:r>
                  <a:rPr lang="en-US" altLang="ko-KR" sz="1600" dirty="0">
                    <a:latin typeface="Calibri" panose="020F0502020204030204" pitchFamily="34" charset="0"/>
                  </a:rPr>
                  <a:t>is an </a:t>
                </a:r>
                <a:r>
                  <a:rPr lang="en-US" altLang="ko-KR" sz="1600" dirty="0" smtClean="0">
                    <a:latin typeface="Calibri" panose="020F0502020204030204" pitchFamily="34" charset="0"/>
                  </a:rPr>
                  <a:t>integer which should be optimized </a:t>
                </a:r>
                <a:r>
                  <a:rPr lang="en-US" altLang="ko-KR" sz="1600" dirty="0">
                    <a:latin typeface="Calibri" panose="020F0502020204030204" pitchFamily="34" charset="0"/>
                  </a:rPr>
                  <a:t>according to </a:t>
                </a:r>
                <a:r>
                  <a:rPr lang="en-US" altLang="ko-KR" sz="1600" i="1" dirty="0">
                    <a:latin typeface="Calibri" panose="020F0502020204030204" pitchFamily="34" charset="0"/>
                  </a:rPr>
                  <a:t>Z</a:t>
                </a:r>
              </a:p>
              <a:p>
                <a:pPr lvl="1"/>
                <a:endParaRPr lang="en-US" altLang="ko-KR" sz="2000" dirty="0" smtClean="0">
                  <a:latin typeface="Calibri" panose="020F0502020204030204" pitchFamily="34" charset="0"/>
                </a:endParaRPr>
              </a:p>
              <a:p>
                <a:pPr lvl="1"/>
                <a:endParaRPr lang="en-US" altLang="ko-KR" sz="2000" dirty="0" smtClean="0">
                  <a:latin typeface="Calibri" panose="020F0502020204030204" pitchFamily="34" charset="0"/>
                </a:endParaRPr>
              </a:p>
              <a:p>
                <a:endParaRPr lang="en-US" altLang="ko-KR" sz="1600" dirty="0" smtClean="0">
                  <a:latin typeface="Calibri" panose="020F0502020204030204" pitchFamily="34" charset="0"/>
                </a:endParaRPr>
              </a:p>
              <a:p>
                <a:pPr lvl="1"/>
                <a:endParaRPr lang="en-US" altLang="ko-KR" sz="1600" dirty="0">
                  <a:latin typeface="Calibri" panose="020F0502020204030204" pitchFamily="34" charset="0"/>
                </a:endParaRPr>
              </a:p>
              <a:p>
                <a:endParaRPr lang="en-US" altLang="ko-KR" sz="1600" dirty="0" smtClean="0">
                  <a:latin typeface="Calibri" panose="020F0502020204030204" pitchFamily="34" charset="0"/>
                </a:endParaRPr>
              </a:p>
              <a:p>
                <a:pPr lvl="1"/>
                <a:endParaRPr lang="en-US" altLang="ko-KR" sz="1600" dirty="0" smtClean="0">
                  <a:latin typeface="Calibri" panose="020F0502020204030204" pitchFamily="34" charset="0"/>
                </a:endParaRPr>
              </a:p>
            </p:txBody>
          </p:sp>
        </mc:Choice>
        <mc:Fallback>
          <p:sp>
            <p:nvSpPr>
              <p:cNvPr id="3" name="내용 개체 틀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95536" y="1556792"/>
                <a:ext cx="8424936" cy="4925144"/>
              </a:xfrm>
              <a:blipFill rotWithShape="1">
                <a:blip r:embed="rId2"/>
                <a:stretch>
                  <a:fillRect l="-651" t="-123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477762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2054</TotalTime>
  <Words>758</Words>
  <Application>Microsoft Office PowerPoint</Application>
  <PresentationFormat>화면 슬라이드 쇼(4:3)</PresentationFormat>
  <Paragraphs>93</Paragraphs>
  <Slides>5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6" baseType="lpstr">
      <vt:lpstr>Office 테마</vt:lpstr>
      <vt:lpstr>WF on LDPC Lifting</vt:lpstr>
      <vt:lpstr>Definition and Notation</vt:lpstr>
      <vt:lpstr>Proposal: Lifting method</vt:lpstr>
      <vt:lpstr>Background</vt:lpstr>
      <vt:lpstr>Background</vt:lpstr>
    </vt:vector>
  </TitlesOfParts>
  <Company>Samsung Electronics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Samsung Electronics</dc:creator>
  <cp:lastModifiedBy>Hongsil Jeong</cp:lastModifiedBy>
  <cp:revision>555</cp:revision>
  <dcterms:created xsi:type="dcterms:W3CDTF">2016-11-29T11:01:27Z</dcterms:created>
  <dcterms:modified xsi:type="dcterms:W3CDTF">2017-02-14T16:25:16Z</dcterms:modified>
</cp:coreProperties>
</file>