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00"/>
    <a:srgbClr val="0000FF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236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</a:t>
            </a:r>
            <a:r>
              <a:rPr lang="en-GB" sz="2400" b="1" dirty="0"/>
              <a:t>	</a:t>
            </a:r>
            <a:r>
              <a:rPr lang="en-GB" sz="2400" b="1" dirty="0" smtClean="0"/>
              <a:t>		R1-168179</a:t>
            </a:r>
          </a:p>
          <a:p>
            <a:r>
              <a:rPr lang="en-US" sz="2400" b="1" dirty="0" smtClean="0"/>
              <a:t>Gothenburg, Sweden, 22</a:t>
            </a:r>
            <a:r>
              <a:rPr lang="en-US" sz="2400" b="1" baseline="30000" dirty="0" smtClean="0"/>
              <a:t>nd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Aug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8.1.5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CSI measurement and reporting in NR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</a:rPr>
              <a:t>Huawei, HiSilicon, </a:t>
            </a:r>
            <a:r>
              <a:rPr lang="en-US" sz="2800" dirty="0" smtClean="0">
                <a:solidFill>
                  <a:srgbClr val="000000"/>
                </a:solidFill>
              </a:rPr>
              <a:t>Ericsson, China Telecom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1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zh-CN" dirty="0" smtClean="0"/>
              <a:t>Following WF has been agreed in RAN1#85:</a:t>
            </a:r>
          </a:p>
          <a:p>
            <a:pPr lvl="1"/>
            <a:r>
              <a:rPr lang="en-US" altLang="zh-CN" dirty="0" smtClean="0"/>
              <a:t>In NR multi-antenna schemes, studies on CSI acquisition framework  include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CSI reporting schemes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Implicit CSI feedback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Parameters indicating channel quality based on a set of transmission and receiving hypotheses associated with one particular UE, e.g. CQI, PMI, RI, CRI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Explicit CSI feedback: for both quantized and </a:t>
            </a:r>
            <a:r>
              <a:rPr lang="en-US" altLang="zh-CN" dirty="0" err="1" smtClean="0"/>
              <a:t>unquantized</a:t>
            </a:r>
            <a:r>
              <a:rPr lang="en-US" altLang="zh-CN" dirty="0" smtClean="0"/>
              <a:t>/analog CSI feedback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Parameters representing channel coefficients or some reduced-space representation thereof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Reciprocity-based feedback</a:t>
            </a:r>
            <a:endParaRPr lang="zh-CN" altLang="zh-CN" dirty="0" smtClean="0"/>
          </a:p>
          <a:p>
            <a:pPr lvl="4"/>
            <a:r>
              <a:rPr lang="en-US" altLang="zh-CN" dirty="0" smtClean="0"/>
              <a:t>For example, take into account interference and/or receiver hypothesis can be included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Note: including </a:t>
            </a:r>
            <a:r>
              <a:rPr lang="en-US" altLang="zh-CN" dirty="0" err="1" smtClean="0"/>
              <a:t>aperiodic</a:t>
            </a:r>
            <a:r>
              <a:rPr lang="en-US" altLang="zh-CN" dirty="0" smtClean="0"/>
              <a:t>, periodic and semi-persistent, and single/wide band and sub-band feedback</a:t>
            </a:r>
            <a:endParaRPr lang="zh-CN" altLang="zh-CN" dirty="0" smtClean="0"/>
          </a:p>
          <a:p>
            <a:pPr lvl="3"/>
            <a:r>
              <a:rPr lang="en-US" altLang="zh-CN" dirty="0" smtClean="0"/>
              <a:t>Mixed feedback is not precluded</a:t>
            </a:r>
            <a:endParaRPr lang="zh-CN" altLang="zh-CN" dirty="0" smtClean="0"/>
          </a:p>
          <a:p>
            <a:pPr lvl="2"/>
            <a:r>
              <a:rPr lang="en-GB" altLang="zh-CN" dirty="0" smtClean="0"/>
              <a:t>Interference measurement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FFS: CSI measurement and/or reporting and/or triggering can be ‘self-contained’ in at least time domain</a:t>
            </a:r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2</a:t>
            </a:fld>
            <a:endParaRPr lang="en-US" sz="180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838200"/>
            <a:ext cx="8534400" cy="5791200"/>
          </a:xfrm>
        </p:spPr>
        <p:txBody>
          <a:bodyPr>
            <a:noAutofit/>
          </a:bodyPr>
          <a:lstStyle/>
          <a:p>
            <a:pPr lvl="0"/>
            <a:r>
              <a:rPr lang="en-US" altLang="zh-CN" sz="1400" dirty="0" smtClean="0"/>
              <a:t>A unified CSI acquisition framework should be studied in NR, which could support</a:t>
            </a:r>
            <a:endParaRPr lang="zh-CN" altLang="zh-CN" sz="1400" dirty="0" smtClean="0"/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CSI measurement based on CSI-RS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Implicit and explicit CSI feedback</a:t>
            </a:r>
            <a:endParaRPr lang="zh-CN" altLang="zh-CN" sz="1200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Reciprocity based CSI acquisition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Other features to be supported</a:t>
            </a:r>
            <a:endParaRPr lang="zh-CN" altLang="zh-CN" sz="1200" dirty="0" smtClean="0">
              <a:solidFill>
                <a:srgbClr val="000000"/>
              </a:solidFill>
            </a:endParaRPr>
          </a:p>
          <a:p>
            <a:pPr lvl="0"/>
            <a:r>
              <a:rPr lang="en-US" altLang="zh-CN" sz="1400" dirty="0" smtClean="0">
                <a:solidFill>
                  <a:srgbClr val="000000"/>
                </a:solidFill>
              </a:rPr>
              <a:t>The implicit CSI feedback methods should be studied in NR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Codebook design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Interference measurement based on IMR which could be one or more of the following options</a:t>
            </a:r>
            <a:endParaRPr lang="en-US" altLang="zh-CN" sz="1200" strike="sngStrike" dirty="0" smtClean="0">
              <a:solidFill>
                <a:srgbClr val="000000"/>
              </a:solidFill>
            </a:endParaRPr>
          </a:p>
          <a:p>
            <a:pPr lvl="2"/>
            <a:r>
              <a:rPr lang="en-US" altLang="zh-CN" sz="1100" dirty="0" smtClean="0">
                <a:solidFill>
                  <a:srgbClr val="000000"/>
                </a:solidFill>
              </a:rPr>
              <a:t>ZP CSI-RS</a:t>
            </a:r>
          </a:p>
          <a:p>
            <a:pPr lvl="2"/>
            <a:r>
              <a:rPr lang="en-US" altLang="zh-CN" sz="1100" dirty="0" smtClean="0">
                <a:solidFill>
                  <a:srgbClr val="000000"/>
                </a:solidFill>
              </a:rPr>
              <a:t>NZP CSI-RS</a:t>
            </a:r>
            <a:endParaRPr lang="en-US" altLang="zh-CN" sz="1100" u="sng" dirty="0" smtClean="0">
              <a:solidFill>
                <a:srgbClr val="000000"/>
              </a:solidFill>
            </a:endParaRPr>
          </a:p>
          <a:p>
            <a:pPr lvl="2"/>
            <a:r>
              <a:rPr lang="en-US" altLang="zh-CN" sz="1100" dirty="0" smtClean="0">
                <a:solidFill>
                  <a:srgbClr val="000000"/>
                </a:solidFill>
              </a:rPr>
              <a:t>DMRS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Beam measurement results</a:t>
            </a:r>
            <a:endParaRPr lang="zh-CN" altLang="zh-CN" sz="1200" dirty="0" smtClean="0">
              <a:solidFill>
                <a:srgbClr val="000000"/>
              </a:solidFill>
            </a:endParaRPr>
          </a:p>
          <a:p>
            <a:pPr lvl="0"/>
            <a:r>
              <a:rPr lang="en-US" altLang="zh-CN" sz="1400" dirty="0" smtClean="0"/>
              <a:t>The </a:t>
            </a:r>
            <a:r>
              <a:rPr lang="en-US" altLang="zh-CN" sz="1400" dirty="0" smtClean="0">
                <a:solidFill>
                  <a:srgbClr val="000000"/>
                </a:solidFill>
              </a:rPr>
              <a:t>explicit CSI feedback</a:t>
            </a:r>
            <a:r>
              <a:rPr lang="en-US" altLang="zh-CN" sz="1400" u="sng" dirty="0" smtClean="0">
                <a:solidFill>
                  <a:srgbClr val="000000"/>
                </a:solidFill>
              </a:rPr>
              <a:t> </a:t>
            </a:r>
            <a:r>
              <a:rPr lang="en-US" altLang="zh-CN" sz="1400" dirty="0" smtClean="0">
                <a:solidFill>
                  <a:srgbClr val="000000"/>
                </a:solidFill>
              </a:rPr>
              <a:t>methods </a:t>
            </a:r>
            <a:r>
              <a:rPr lang="en-US" altLang="zh-CN" sz="1400" dirty="0" smtClean="0"/>
              <a:t>should be studied in NR</a:t>
            </a:r>
          </a:p>
          <a:p>
            <a:pPr lvl="1"/>
            <a:r>
              <a:rPr lang="en-US" altLang="zh-CN" sz="1200" dirty="0" smtClean="0"/>
              <a:t>Feedback of channel covariance matrix</a:t>
            </a:r>
          </a:p>
          <a:p>
            <a:pPr lvl="2"/>
            <a:r>
              <a:rPr lang="en-US" altLang="zh-CN" sz="1100" dirty="0" smtClean="0"/>
              <a:t>E.g. based on </a:t>
            </a:r>
            <a:r>
              <a:rPr lang="en-US" altLang="zh-CN" sz="1100" dirty="0" err="1" smtClean="0"/>
              <a:t>Kronecker</a:t>
            </a:r>
            <a:r>
              <a:rPr lang="en-US" altLang="zh-CN" sz="1100" dirty="0" smtClean="0"/>
              <a:t>-product</a:t>
            </a:r>
            <a:endParaRPr lang="zh-CN" altLang="zh-CN" sz="1100" dirty="0" smtClean="0"/>
          </a:p>
          <a:p>
            <a:pPr lvl="1"/>
            <a:r>
              <a:rPr lang="en-US" altLang="zh-CN" sz="1200" dirty="0" smtClean="0"/>
              <a:t>Feedback of </a:t>
            </a:r>
            <a:r>
              <a:rPr lang="en-US" altLang="zh-CN" sz="1200" dirty="0" smtClean="0">
                <a:solidFill>
                  <a:srgbClr val="000000"/>
                </a:solidFill>
              </a:rPr>
              <a:t>channel matrix </a:t>
            </a:r>
          </a:p>
          <a:p>
            <a:pPr lvl="2"/>
            <a:r>
              <a:rPr lang="en-US" altLang="zh-CN" sz="1100" dirty="0" smtClean="0"/>
              <a:t>E.g. based on multi-beam combination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Feedback of  channel eigenvector</a:t>
            </a:r>
          </a:p>
          <a:p>
            <a:pPr lvl="2"/>
            <a:r>
              <a:rPr lang="en-US" altLang="zh-CN" sz="1100" dirty="0" smtClean="0"/>
              <a:t>E.g. based on multi-beam combination</a:t>
            </a:r>
          </a:p>
          <a:p>
            <a:pPr lvl="1"/>
            <a:r>
              <a:rPr lang="en-US" altLang="zh-CN" sz="1200" dirty="0" smtClean="0"/>
              <a:t>Both quantized and </a:t>
            </a:r>
            <a:r>
              <a:rPr lang="en-US" altLang="zh-CN" sz="1200" dirty="0" err="1" smtClean="0"/>
              <a:t>unquantized</a:t>
            </a:r>
            <a:r>
              <a:rPr lang="en-US" altLang="zh-CN" sz="1200" dirty="0" smtClean="0"/>
              <a:t>/analog feedback</a:t>
            </a:r>
          </a:p>
          <a:p>
            <a:pPr lvl="0"/>
            <a:r>
              <a:rPr lang="en-US" altLang="zh-CN" sz="1400" dirty="0" smtClean="0">
                <a:solidFill>
                  <a:srgbClr val="000000"/>
                </a:solidFill>
              </a:rPr>
              <a:t>CSI measurement and reporting with the following components should be studied in NR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Wideband/long-term CSI</a:t>
            </a:r>
          </a:p>
          <a:p>
            <a:pPr lvl="1"/>
            <a:r>
              <a:rPr lang="en-US" altLang="zh-CN" sz="1200" dirty="0" err="1" smtClean="0">
                <a:solidFill>
                  <a:srgbClr val="000000"/>
                </a:solidFill>
              </a:rPr>
              <a:t>Subband</a:t>
            </a:r>
            <a:r>
              <a:rPr lang="en-US" altLang="zh-CN" sz="1200" dirty="0" smtClean="0">
                <a:solidFill>
                  <a:srgbClr val="000000"/>
                </a:solidFill>
              </a:rPr>
              <a:t>/short-term CSI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Explicit CSI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Implicit CSI</a:t>
            </a:r>
          </a:p>
          <a:p>
            <a:pPr lvl="1"/>
            <a:r>
              <a:rPr lang="en-US" altLang="zh-CN" sz="1200" dirty="0" smtClean="0">
                <a:solidFill>
                  <a:srgbClr val="000000"/>
                </a:solidFill>
              </a:rPr>
              <a:t>Configuration of the above components individually or jointly is FFS</a:t>
            </a:r>
          </a:p>
          <a:p>
            <a:endParaRPr lang="en-US" altLang="ko-KR" sz="1050" dirty="0" smtClean="0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6B82D59-1B37-4987-B1FB-56B7F3B51F01}" type="slidenum">
              <a:rPr lang="en-US" sz="1800" smtClean="0">
                <a:solidFill>
                  <a:srgbClr val="000000"/>
                </a:solidFill>
              </a:rPr>
              <a:pPr/>
              <a:t>3</a:t>
            </a:fld>
            <a:endParaRPr 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4594</TotalTime>
  <Words>300</Words>
  <Application>Microsoft Office PowerPoint</Application>
  <PresentationFormat>全屏显示(4:3)</PresentationFormat>
  <Paragraphs>49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381</cp:revision>
  <dcterms:created xsi:type="dcterms:W3CDTF">2016-03-24T01:14:08Z</dcterms:created>
  <dcterms:modified xsi:type="dcterms:W3CDTF">2016-08-23T18:22:22Z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(3)sUy7BctBf9TdfkxlXtU+nWTOiCKvuEzHTHd23ftlOV/mWByap+kc8xZV1zp2x7Kp41Ec63CB
1PZNEcziOABPTSGsE+3kSzUglm9ugZrXK1d6vqVQpbWW46B4W6TX4kDZu1ZiODyCJzl0lTmh
1YmhwMThE1SxBJ0owXBhXMS/mMcnQizvyuv/sn+ahPEBnbhwUefTOlp3K8yxcFN8e2az5pLz
pkt7G+nkmKMpL/nJbR</vt:lpwstr>
  </property>
  <property fmtid="{D5CDD505-2E9C-101B-9397-08002B2CF9AE}" pid="9" name="_2015_ms_pID_7253431">
    <vt:lpwstr>Ebf03Xhe0RgPc02+UMyXZbqLIryJUExdV3ogiTGFH1hjhn/7/Wf4Tt
ZWEUKVN3pPss7L6gvop5Ty5lHa3+0Wrc2oaE/GeBLjlBs3Hy9k4C9By3xbEnkJRvMOuj5uwY
U/Qr7T5o1zdbBBWRuiKNJNONMwvtg5IdVUvbCvlB89ZRu0jALyw6j79rtDGZdxDjLt4qPS0v
o5kQEMyzV9QGrGk32S2ycp+PtFjzLraDIH5V</vt:lpwstr>
  </property>
  <property fmtid="{D5CDD505-2E9C-101B-9397-08002B2CF9AE}" pid="10" name="_2015_ms_pID_7253432">
    <vt:lpwstr>LpWVbeHershtZOPuOLh0GX2zVCe0VzmhFwE1
W939qZ5C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1471957210</vt:lpwstr>
  </property>
</Properties>
</file>