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8" r:id="rId3"/>
    <p:sldId id="267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756" autoAdjust="0"/>
  </p:normalViewPr>
  <p:slideViewPr>
    <p:cSldViewPr>
      <p:cViewPr>
        <p:scale>
          <a:sx n="110" d="100"/>
          <a:sy n="110" d="100"/>
        </p:scale>
        <p:origin x="-21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D6F7BB-76F4-40A3-BF68-425CB25C134F}" type="datetimeFigureOut">
              <a:rPr lang="en-US" smtClean="0"/>
              <a:pPr/>
              <a:t>4/15/2016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0B8543-829A-4907-B4F1-723C5C94BBC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Way forward on evaluation assumptions for NR waveform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dirty="0" smtClean="0"/>
              <a:t>Huawei, HiSilicon, </a:t>
            </a:r>
            <a:r>
              <a:rPr lang="en-US" altLang="zh-CN" dirty="0" err="1" smtClean="0"/>
              <a:t>InterDigital</a:t>
            </a:r>
            <a:r>
              <a:rPr lang="en-US" altLang="zh-CN" dirty="0" smtClean="0"/>
              <a:t>, [NTT DOCOMO], [Nokia], [Intel], [</a:t>
            </a:r>
            <a:r>
              <a:rPr lang="en-US" altLang="zh-CN" dirty="0" err="1" smtClean="0"/>
              <a:t>MediaTek</a:t>
            </a:r>
            <a:r>
              <a:rPr lang="en-US" altLang="zh-CN" dirty="0" smtClean="0"/>
              <a:t>], [Samsung], [LGE], [Ericsson], [</a:t>
            </a:r>
            <a:r>
              <a:rPr lang="en-US" altLang="zh-CN" dirty="0" err="1" smtClean="0"/>
              <a:t>QualComm</a:t>
            </a:r>
            <a:r>
              <a:rPr lang="en-US" altLang="zh-CN" dirty="0" smtClean="0"/>
              <a:t>], [Sony], [Cohere]</a:t>
            </a:r>
            <a:endParaRPr lang="zh-CN" altLang="en-US" dirty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164815"/>
            <a:ext cx="850585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3GPP TSG RAN WG1 Meeting #84bis				</a:t>
            </a:r>
            <a:r>
              <a:rPr kumimoji="0" lang="en-US" altLang="zh-CN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	</a:t>
            </a:r>
            <a:r>
              <a:rPr lang="en-US" altLang="zh-CN" sz="1600" b="1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R1-163935</a:t>
            </a:r>
            <a:endParaRPr kumimoji="0" lang="en-US" altLang="zh-CN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zh-CN" sz="1600" b="1" dirty="0" err="1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Busan</a:t>
            </a:r>
            <a:r>
              <a:rPr lang="en-GB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 Korea, 11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th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–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GB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15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th April 2016</a:t>
            </a:r>
            <a:endParaRPr kumimoji="0" lang="en-GB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927406"/>
            <a:ext cx="2759584" cy="70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457056" tIns="45720" rIns="91440" bIns="7617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GB" alt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Agenda Item:	</a:t>
            </a:r>
            <a:r>
              <a:rPr lang="en-GB" altLang="zh-CN" sz="1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8.1.3</a:t>
            </a:r>
            <a:endParaRPr kumimoji="0" lang="en-GB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altLang="zh-CN" dirty="0" smtClean="0"/>
              <a:t>NR should have,</a:t>
            </a:r>
          </a:p>
          <a:p>
            <a:r>
              <a:rPr lang="en-US" altLang="zh-CN" dirty="0" smtClean="0"/>
              <a:t>forward compatibility</a:t>
            </a:r>
          </a:p>
          <a:p>
            <a:r>
              <a:rPr lang="en-US" altLang="zh-CN" dirty="0" smtClean="0"/>
              <a:t>multiple numerologies for many reasons, e.g. wide </a:t>
            </a:r>
            <a:r>
              <a:rPr lang="en-GB" dirty="0" smtClean="0"/>
              <a:t>spectrum ranges, large bandwidth, diverse deployments and services, etc..</a:t>
            </a:r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r>
              <a:rPr lang="en-GB" altLang="zh-CN" dirty="0" smtClean="0"/>
              <a:t>Waveform design is a fundamental component that needs to address the above issues, and appropriate evaluation should be defined</a:t>
            </a:r>
          </a:p>
          <a:p>
            <a:r>
              <a:rPr lang="en-US" altLang="zh-CN" dirty="0" smtClean="0"/>
              <a:t>Evaluation method (Agreed)</a:t>
            </a:r>
          </a:p>
          <a:p>
            <a:r>
              <a:rPr lang="en-US" altLang="zh-CN" dirty="0" smtClean="0"/>
              <a:t>Evaluation cases (Agreed)</a:t>
            </a:r>
          </a:p>
          <a:p>
            <a:r>
              <a:rPr lang="en-US" altLang="zh-CN" dirty="0" smtClean="0"/>
              <a:t>Evaluation metrics (Agreed)</a:t>
            </a:r>
          </a:p>
          <a:p>
            <a:r>
              <a:rPr lang="en-US" altLang="zh-CN" dirty="0" smtClean="0"/>
              <a:t>Evaluation parameters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432048"/>
          </a:xfrm>
        </p:spPr>
        <p:txBody>
          <a:bodyPr>
            <a:normAutofit fontScale="90000"/>
          </a:bodyPr>
          <a:lstStyle/>
          <a:p>
            <a:r>
              <a:rPr lang="en-US" altLang="zh-CN" sz="2800" dirty="0" smtClean="0"/>
              <a:t>Proposal</a:t>
            </a:r>
            <a:endParaRPr lang="zh-CN" altLang="en-US" dirty="0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0" name="表格 49"/>
          <p:cNvGraphicFramePr>
            <a:graphicFrameLocks noGrp="1"/>
          </p:cNvGraphicFramePr>
          <p:nvPr/>
        </p:nvGraphicFramePr>
        <p:xfrm>
          <a:off x="467544" y="620689"/>
          <a:ext cx="8280920" cy="5828633"/>
        </p:xfrm>
        <a:graphic>
          <a:graphicData uri="http://schemas.openxmlformats.org/drawingml/2006/table">
            <a:tbl>
              <a:tblPr/>
              <a:tblGrid>
                <a:gridCol w="2664296"/>
                <a:gridCol w="5616624"/>
              </a:tblGrid>
              <a:tr h="214426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b="1" kern="100" dirty="0">
                          <a:solidFill>
                            <a:srgbClr val="FFFFFF"/>
                          </a:solidFill>
                          <a:latin typeface="Times New Roman"/>
                          <a:cs typeface="宋体"/>
                        </a:rPr>
                        <a:t>Assumptions </a:t>
                      </a:r>
                      <a:endParaRPr lang="zh-CN" sz="12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b="1" kern="100" dirty="0">
                          <a:solidFill>
                            <a:srgbClr val="FFFFFF"/>
                          </a:solidFill>
                          <a:latin typeface="Times New Roman"/>
                          <a:cs typeface="宋体"/>
                        </a:rPr>
                        <a:t>Value </a:t>
                      </a:r>
                      <a:endParaRPr lang="zh-CN" sz="12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</a:tr>
              <a:tr h="260530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Carrier frequency</a:t>
                      </a:r>
                      <a:endParaRPr lang="zh-CN" sz="12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4GHz </a:t>
                      </a:r>
                      <a:endParaRPr lang="zh-CN" sz="12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1041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b="1" kern="100" dirty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Duplex 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FDD/TDD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7102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System Bandwidth </a:t>
                      </a:r>
                      <a:endParaRPr lang="zh-CN" sz="12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10 MHz </a:t>
                      </a:r>
                      <a:endParaRPr lang="zh-CN" sz="12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5023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TTI length </a:t>
                      </a:r>
                      <a:endParaRPr lang="zh-CN" sz="12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1 ms as baseline, other TTI length is FFS </a:t>
                      </a:r>
                      <a:r>
                        <a:rPr lang="en-US" sz="12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(e.g.</a:t>
                      </a:r>
                      <a:r>
                        <a:rPr lang="en-US" sz="1200" kern="100" baseline="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 </a:t>
                      </a:r>
                      <a:r>
                        <a:rPr lang="en-US" sz="12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 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short TTI </a:t>
                      </a:r>
                      <a:r>
                        <a:rPr lang="en-US" sz="12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)</a:t>
                      </a:r>
                      <a:endParaRPr lang="zh-CN" sz="12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34293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Subcarrier spacing </a:t>
                      </a:r>
                      <a:endParaRPr lang="zh-CN" sz="12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Single numerology case: 15KHz 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as baseline, </a:t>
                      </a:r>
                      <a:endParaRPr lang="en-US" sz="1200" kern="100" dirty="0" smtClean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Mixed numerology case: one is 15KHz, and the</a:t>
                      </a:r>
                      <a:r>
                        <a:rPr lang="en-US" sz="1200" kern="100" baseline="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 other </a:t>
                      </a:r>
                      <a:r>
                        <a:rPr lang="en-US" sz="12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subcarrier spacing</a:t>
                      </a:r>
                      <a:r>
                        <a:rPr lang="en-US" sz="1200" kern="100" baseline="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 </a:t>
                      </a:r>
                      <a:r>
                        <a:rPr lang="en-US" sz="12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should</a:t>
                      </a:r>
                      <a:r>
                        <a:rPr lang="en-US" sz="1200" kern="100" baseline="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 be selected by companies from the agreed numerologies. </a:t>
                      </a:r>
                      <a:endParaRPr lang="zh-CN" sz="12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4247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b="1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Guard time interval</a:t>
                      </a:r>
                      <a:endParaRPr lang="zh-CN" sz="12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4.7us </a:t>
                      </a:r>
                      <a:r>
                        <a:rPr lang="en-US" sz="12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(interval of LTE</a:t>
                      </a:r>
                      <a:r>
                        <a:rPr lang="en-US" sz="1200" kern="100" baseline="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 normal CP) </a:t>
                      </a:r>
                      <a:r>
                        <a:rPr lang="en-US" sz="12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as 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baseline, other </a:t>
                      </a:r>
                      <a:r>
                        <a:rPr lang="en-US" sz="12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interval</a:t>
                      </a:r>
                      <a:r>
                        <a:rPr lang="en-US" sz="1200" kern="100" baseline="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 </a:t>
                      </a:r>
                      <a:r>
                        <a:rPr lang="en-US" sz="12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is 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FFS </a:t>
                      </a:r>
                      <a:endParaRPr lang="zh-CN" sz="12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4625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FFT size </a:t>
                      </a:r>
                      <a:endParaRPr lang="zh-CN" sz="12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e.g.</a:t>
                      </a:r>
                      <a:r>
                        <a:rPr lang="en-US" sz="1200" kern="100" baseline="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 </a:t>
                      </a:r>
                      <a:r>
                        <a:rPr lang="en-US" sz="12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1024 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for 15KHz subcarrier </a:t>
                      </a:r>
                      <a:r>
                        <a:rPr lang="en-US" sz="12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spacing</a:t>
                      </a:r>
                      <a:endParaRPr lang="zh-CN" sz="12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84428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Data transmission bandwidth </a:t>
                      </a:r>
                      <a:endParaRPr lang="zh-CN" sz="12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Single numerology case</a:t>
                      </a:r>
                      <a:r>
                        <a:rPr lang="en-US" sz="12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: 4</a:t>
                      </a:r>
                      <a:r>
                        <a:rPr lang="en-US" sz="1200" kern="100" baseline="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 and/or 1</a:t>
                      </a:r>
                      <a:r>
                        <a:rPr lang="en-US" sz="12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 PRBs for the bandwidth of target UE in case 1b</a:t>
                      </a:r>
                      <a:endParaRPr lang="zh-CN" sz="1200" dirty="0">
                        <a:solidFill>
                          <a:srgbClr val="FF0000"/>
                        </a:solidFill>
                        <a:latin typeface="Times New Roman"/>
                        <a:cs typeface="宋体"/>
                      </a:endParaRPr>
                    </a:p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Mixed numerology case: </a:t>
                      </a:r>
                      <a:endParaRPr lang="en-US" sz="1200" kern="100" dirty="0" smtClean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Arial" pitchFamily="34" charset="0"/>
                        <a:buChar char="•"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At least two candidate BWs for target UE.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At least two candidate BWs for interfering </a:t>
                      </a:r>
                      <a:r>
                        <a:rPr lang="en-US" sz="1200" dirty="0" err="1" smtClean="0">
                          <a:solidFill>
                            <a:schemeClr val="tx1"/>
                          </a:solidFill>
                        </a:rPr>
                        <a:t>subband</a:t>
                      </a:r>
                      <a:endParaRPr lang="en-US" sz="1200" dirty="0" smtClean="0">
                        <a:solidFill>
                          <a:schemeClr val="tx1"/>
                        </a:solidFill>
                      </a:endParaRP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宋体"/>
                        </a:rPr>
                        <a:t>At least two numerologies.</a:t>
                      </a:r>
                    </a:p>
                    <a:p>
                      <a:pPr>
                        <a:buFont typeface="Arial" pitchFamily="34" charset="0"/>
                        <a:buNone/>
                      </a:pPr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宋体"/>
                        </a:rPr>
                        <a:t>The</a:t>
                      </a:r>
                      <a:r>
                        <a:rPr lang="en-US" altLang="zh-CN" sz="12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宋体"/>
                        </a:rPr>
                        <a:t> values are FFS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9215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Guard tone number</a:t>
                      </a:r>
                      <a:endParaRPr lang="zh-CN" sz="12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[0~12] subcarriers 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for the mixed numerology case</a:t>
                      </a:r>
                      <a:endParaRPr lang="zh-CN" sz="12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290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Antenna  configuration</a:t>
                      </a:r>
                      <a:endParaRPr lang="zh-CN" sz="12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1T1R</a:t>
                      </a:r>
                      <a:r>
                        <a:rPr lang="en-US" sz="1200" kern="100" baseline="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 or </a:t>
                      </a:r>
                      <a:r>
                        <a:rPr lang="en-US" sz="12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2T2R</a:t>
                      </a:r>
                      <a:r>
                        <a:rPr lang="en-US" sz="1200" kern="100" baseline="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 or 4T4R, other is not precluded</a:t>
                      </a:r>
                      <a:endParaRPr lang="zh-CN" sz="12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8123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MIMO mode</a:t>
                      </a:r>
                      <a:endParaRPr lang="zh-CN" sz="12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TM3 for DL, UL for FFS. Other</a:t>
                      </a:r>
                      <a:r>
                        <a:rPr lang="en-US" sz="1200" kern="100" baseline="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 </a:t>
                      </a:r>
                      <a:r>
                        <a:rPr lang="en-US" sz="1200" kern="100" baseline="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non-LTE TM model is not precluded</a:t>
                      </a:r>
                      <a:endParaRPr lang="zh-CN" sz="12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2079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Rank per UE</a:t>
                      </a:r>
                      <a:endParaRPr lang="zh-CN" sz="12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zh-CN" sz="12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Fixed</a:t>
                      </a:r>
                      <a:r>
                        <a:rPr lang="en-US" altLang="zh-CN" sz="1200" kern="100" baseline="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 rank</a:t>
                      </a:r>
                      <a:endParaRPr lang="zh-CN" sz="12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6574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MCS </a:t>
                      </a:r>
                      <a:endParaRPr lang="zh-CN" sz="12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Fixed. 16QAM: </a:t>
                      </a:r>
                      <a:r>
                        <a:rPr lang="en-US" sz="12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1/2</a:t>
                      </a:r>
                      <a:r>
                        <a:rPr lang="en-US" sz="1200" kern="100" baseline="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 or </a:t>
                      </a:r>
                      <a:r>
                        <a:rPr lang="en-US" sz="12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2/3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; 64QAM: </a:t>
                      </a:r>
                      <a:r>
                        <a:rPr lang="en-US" sz="12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1/2</a:t>
                      </a:r>
                      <a:r>
                        <a:rPr lang="en-US" sz="1200" kern="100" baseline="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 or </a:t>
                      </a:r>
                      <a:r>
                        <a:rPr lang="en-US" sz="12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3/4; 256 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QAM: </a:t>
                      </a:r>
                      <a:r>
                        <a:rPr lang="en-US" sz="12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1/2 or 3/4</a:t>
                      </a:r>
                      <a:endParaRPr lang="zh-CN" sz="12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4071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Control Overhead </a:t>
                      </a:r>
                      <a:endParaRPr lang="zh-CN" sz="12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Zero</a:t>
                      </a:r>
                      <a:endParaRPr lang="zh-CN" sz="12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4327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Channel estimation </a:t>
                      </a:r>
                      <a:r>
                        <a:rPr lang="en-US" sz="1200" b="1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*</a:t>
                      </a:r>
                      <a:endParaRPr lang="zh-CN" sz="12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Ideal</a:t>
                      </a:r>
                      <a:endParaRPr lang="zh-CN" sz="12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97627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Channel Model </a:t>
                      </a:r>
                      <a:r>
                        <a:rPr lang="en-US" sz="1200" b="1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**</a:t>
                      </a:r>
                      <a:endParaRPr lang="zh-CN" sz="12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200" kern="100" baseline="0" dirty="0" smtClea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TDL (1T1R), CDL (MIMO) in TR38.900 is mandatory, ETU/EPA/EVA are optional.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baseline="0" dirty="0" smtClea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Mobility: 3km/h or 30 km/h or 120 km/h, higher speed is not precluded.</a:t>
                      </a: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1" name="矩形 50"/>
          <p:cNvSpPr/>
          <p:nvPr/>
        </p:nvSpPr>
        <p:spPr>
          <a:xfrm>
            <a:off x="2123728" y="260648"/>
            <a:ext cx="48245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 smtClean="0"/>
              <a:t>Table 1 Parameters for case 1a/1b and case 2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95536" y="6485855"/>
            <a:ext cx="842493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NOTE: *Non-ideal effects to be considered in a second stage (e.g., channel estimation, frequency offset, details are FFS)</a:t>
            </a:r>
          </a:p>
          <a:p>
            <a:r>
              <a:rPr lang="en-US" sz="1100" kern="100" smtClean="0">
                <a:solidFill>
                  <a:srgbClr val="000000"/>
                </a:solidFill>
                <a:latin typeface="Times New Roman"/>
                <a:ea typeface="宋体"/>
                <a:cs typeface="宋体"/>
              </a:rPr>
              <a:t>           **For </a:t>
            </a:r>
            <a:r>
              <a:rPr lang="en-US" sz="1100" kern="100" dirty="0" smtClean="0">
                <a:solidFill>
                  <a:srgbClr val="000000"/>
                </a:solidFill>
                <a:latin typeface="Times New Roman"/>
                <a:ea typeface="宋体"/>
                <a:cs typeface="宋体"/>
              </a:rPr>
              <a:t>RAN1#85: CDL in TR38.900 or ETU/EPA/EVA  can be used</a:t>
            </a:r>
          </a:p>
          <a:p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3047</TotalTime>
  <Words>421</Words>
  <Application>Microsoft Office PowerPoint</Application>
  <PresentationFormat>On-screen Show (4:3)</PresentationFormat>
  <Paragraphs>63</Paragraphs>
  <Slides>3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主题</vt:lpstr>
      <vt:lpstr>Way forward on evaluation assumptions for NR waveform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Link to System Modeling for MUST evaluation</dc:title>
  <dc:creator>Huawei</dc:creator>
  <cp:lastModifiedBy>Frank</cp:lastModifiedBy>
  <cp:revision>302</cp:revision>
  <dcterms:created xsi:type="dcterms:W3CDTF">2015-02-09T15:32:33Z</dcterms:created>
  <dcterms:modified xsi:type="dcterms:W3CDTF">2016-04-15T07:59:19Z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(3)jKhy05W/aW5bPJ4YqH7KQaZ/T3pDoWtAovLx5JdkV1VuMG5HxRhC9DKMcPEYL+Yz7ROTfZ59
If7oCk6Wxj0nKbtmnTNctt8o6ghLNxJVEeY+pixwqOCIlFsAI5bjaO8Cjzh6rHyrZIVGYnbm
uhm7ZPJ0UHqJ+C45LBlMap6/d2vfUm0ItoziaKB3lGfdzASiJK007ixK8uIAwmijqy7bW1mJ
AzgHIS9N00CKMq5z4k</vt:lpwstr>
  </property>
  <property fmtid="{D5CDD505-2E9C-101B-9397-08002B2CF9AE}" pid="3" name="_new_ms_pID_725431">
    <vt:lpwstr>zujdVBVQiLgPJr+i0qlusnvs26c4AyiBOz9VyBaiwXgwSlqwXX/XCH
XTcpUPkzgHKEr4h1YkT+wqLnNtvvkHRfMNWuBEeGd/xMgl2nu7UwuAkVQ3P5e/Atwu0T/zgs
wI6cjoYEpyE7dID8HO1DVwcDV+4Wiwr1BQe44nOT3S2x6jdUnkmvueilJx3Fxs6J0baYxtZI
zzsH/4XOxeDdE9hGAWrje+lwjvUprZTjtdyl</vt:lpwstr>
  </property>
  <property fmtid="{D5CDD505-2E9C-101B-9397-08002B2CF9AE}" pid="4" name="_new_ms_pID_725432">
    <vt:lpwstr>z0D159AZGbQ5Fy9hYDbA5pd1Y1dT6Dh5iLYu
oJ/LDhd3TDtWrvHJxhp1GRNYmXLOk4DK51D4AzrFsK9vDg0VoF7cY+SQQHEPpcHsURPUp3Pv
kDgPhe2z4GJweJaJAWbUr2nsUuZUTZRL/8xlcd3ElpaDjyQgyTL1re2YDeXhdd1netJ8gHId
ubD6e1rEilswag==</vt:lpwstr>
  </property>
  <property fmtid="{D5CDD505-2E9C-101B-9397-08002B2CF9AE}" pid="5" name="_2015_ms_pID_725343">
    <vt:lpwstr>(3)vbvm2tlV169msalmwUDkunJhKXta59J8j16+9rp8vfwMVWVQ9NQ++DX2IZsctQpiIpKIV3JE
aKTuVjxyemLlcOGGEXtThb6RCLlNaBU4LsXh9wZZ0laBQKx4VQl9lucm9pejtUhlsAHYj8Yo
rCoNDniMJneP31yY1S+WAAz/lmPDEpYnDyfuLg5n6mGpdurcRcZ+3KOnonGTZr3BT2COVZoD
dmQUvhomgC1bbPVfxI</vt:lpwstr>
  </property>
  <property fmtid="{D5CDD505-2E9C-101B-9397-08002B2CF9AE}" pid="6" name="_2015_ms_pID_7253431">
    <vt:lpwstr>XmuQRkBejcrWqb94yXqiOKFTjrgy8X51erA5Zk/187P8fLZb7set0Z
mi4ohJboAGK6V51RHXIGrqtYgaVGpbCi/UjQRVBGH4G9oZKTR6M0FQzfHkD3oe1K+WpWy142
H6wJ013BODyTMYrESmAAyNzQYKXefFIOwLfOMefBKsy/EIYoygCIGMh+gHwT+SfgrcLQSKLk
uvrhRdZO+FL5Se4FNTepu5iUIcfnNErMfQuH</vt:lpwstr>
  </property>
  <property fmtid="{D5CDD505-2E9C-101B-9397-08002B2CF9AE}" pid="7" name="_2015_ms_pID_7253432">
    <vt:lpwstr>zuP2V9ppRkGDJvkwaPYz5cnJ88aIsjlfuMil
rvReVPbPgvr6jdYsW1qa61yYKETE4YNMoX9416TuDVcwXMSYdDf+lvDDWMAUbyu+rArkMuoW
MIb6iH9AVa/dV2ezQwMubA==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1460706740</vt:lpwstr>
  </property>
</Properties>
</file>