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65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87" d="100"/>
          <a:sy n="87" d="100"/>
        </p:scale>
        <p:origin x="-1709" y="-8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2016/4/15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LOS </a:t>
            </a:r>
            <a:r>
              <a:rPr lang="en-US" altLang="ja-JP" dirty="0" err="1" smtClean="0"/>
              <a:t>pathloss</a:t>
            </a:r>
            <a:r>
              <a:rPr lang="en-US" altLang="ja-JP" dirty="0" smtClean="0"/>
              <a:t> model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954107"/>
          </a:xfrm>
        </p:spPr>
        <p:txBody>
          <a:bodyPr/>
          <a:lstStyle/>
          <a:p>
            <a:r>
              <a:rPr lang="en-US" altLang="ja-JP" dirty="0"/>
              <a:t>Huawei, </a:t>
            </a:r>
            <a:r>
              <a:rPr lang="en-US" altLang="ja-JP" dirty="0" smtClean="0"/>
              <a:t>HiSilicon, Ericsson</a:t>
            </a:r>
            <a:r>
              <a:rPr lang="en-US" altLang="ja-JP" dirty="0"/>
              <a:t>, </a:t>
            </a:r>
            <a:r>
              <a:rPr lang="en-US" altLang="ja-JP" dirty="0" smtClean="0"/>
              <a:t>Nokia</a:t>
            </a:r>
            <a:r>
              <a:rPr lang="en-US" altLang="ja-JP" dirty="0"/>
              <a:t>, </a:t>
            </a:r>
            <a:r>
              <a:rPr lang="en-US" altLang="ja-JP" dirty="0" smtClean="0"/>
              <a:t>NTT DOCOMO, NTT</a:t>
            </a:r>
            <a:r>
              <a:rPr lang="en-US" altLang="ja-JP" dirty="0"/>
              <a:t>, </a:t>
            </a:r>
            <a:r>
              <a:rPr lang="en-US" altLang="ja-JP" dirty="0" smtClean="0"/>
              <a:t>Samsung</a:t>
            </a:r>
            <a:r>
              <a:rPr lang="en-US" altLang="ja-JP" smtClean="0"/>
              <a:t>, Qualcomm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9" y="323655"/>
            <a:ext cx="1311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R1-163901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639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#84bis </a:t>
            </a:r>
          </a:p>
          <a:p>
            <a:pPr>
              <a:defRPr/>
            </a:pPr>
            <a:r>
              <a:rPr lang="en-US" sz="1800" dirty="0" err="1" smtClean="0">
                <a:latin typeface="+mj-lt"/>
              </a:rPr>
              <a:t>Busan</a:t>
            </a:r>
            <a:r>
              <a:rPr lang="en-US" sz="1800" dirty="0" smtClean="0">
                <a:latin typeface="+mj-lt"/>
              </a:rPr>
              <a:t>, Korea, 11th - 15th April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8.2.1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2382191"/>
          </a:xfrm>
        </p:spPr>
        <p:txBody>
          <a:bodyPr/>
          <a:lstStyle/>
          <a:p>
            <a:pPr fontAlgn="auto" hangingPunct="1"/>
            <a:r>
              <a:rPr lang="en-US" altLang="zh-CN" sz="2400" dirty="0" smtClean="0"/>
              <a:t>In Channel Modeling Ad hoc meeting in Ljubljana, the working assumption for LOS </a:t>
            </a:r>
            <a:r>
              <a:rPr lang="en-US" altLang="zh-CN" sz="2400" dirty="0" err="1" smtClean="0"/>
              <a:t>pathloss</a:t>
            </a:r>
            <a:r>
              <a:rPr lang="en-US" altLang="zh-CN" sz="2400" dirty="0" smtClean="0"/>
              <a:t> has been agreed in </a:t>
            </a:r>
            <a:r>
              <a:rPr lang="en-GB" altLang="zh-CN" sz="2400" dirty="0" smtClean="0"/>
              <a:t>R1-161744. But there is still a </a:t>
            </a:r>
            <a:r>
              <a:rPr lang="en-US" altLang="zh-CN" sz="2400" dirty="0" smtClean="0"/>
              <a:t>discontinuity issue across the break point distance for </a:t>
            </a:r>
            <a:r>
              <a:rPr lang="en-US" altLang="zh-CN" sz="2400" dirty="0" err="1" smtClean="0"/>
              <a:t>UMi</a:t>
            </a:r>
            <a:r>
              <a:rPr lang="en-US" altLang="zh-CN" sz="2400" dirty="0" smtClean="0"/>
              <a:t> and </a:t>
            </a:r>
            <a:r>
              <a:rPr lang="en-US" altLang="zh-CN" sz="2400" dirty="0" err="1" smtClean="0"/>
              <a:t>UMa</a:t>
            </a:r>
            <a:r>
              <a:rPr lang="en-US" altLang="zh-CN" sz="2400" dirty="0" smtClean="0"/>
              <a:t> scenarios.</a:t>
            </a:r>
          </a:p>
          <a:p>
            <a:pPr fontAlgn="auto" hangingPunct="1"/>
            <a:r>
              <a:rPr lang="en-US" sz="2400" dirty="0" smtClean="0"/>
              <a:t>In this contribution, after the amendment, </a:t>
            </a:r>
            <a:r>
              <a:rPr lang="en-US" altLang="zh-CN" sz="2400" dirty="0" smtClean="0"/>
              <a:t>the discontinuity issue </a:t>
            </a:r>
            <a:r>
              <a:rPr lang="en-US" sz="2400" dirty="0" smtClean="0"/>
              <a:t>has been solved.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48619"/>
            <a:ext cx="8848107" cy="692150"/>
          </a:xfrm>
        </p:spPr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114304" y="741307"/>
            <a:ext cx="9271030" cy="102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The </a:t>
            </a:r>
            <a:r>
              <a:rPr kumimoji="1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below </a:t>
            </a:r>
            <a:r>
              <a:rPr kumimoji="1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pathloss</a:t>
            </a:r>
            <a:r>
              <a:rPr kumimoji="1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models for LOS are agreed</a:t>
            </a:r>
          </a:p>
          <a:p>
            <a:pPr marL="444500" marR="0" lvl="1" indent="-179388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The applicable frequency range of the PL formula is </a:t>
            </a:r>
            <a:r>
              <a:rPr kumimoji="1" lang="en-US" altLang="zh-CN" sz="18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</a:t>
            </a:r>
            <a:r>
              <a:rPr kumimoji="1" lang="en-US" altLang="zh-CN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L</a:t>
            </a: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&lt; </a:t>
            </a:r>
            <a:r>
              <a:rPr kumimoji="1" lang="en-US" altLang="zh-CN" sz="18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</a:t>
            </a:r>
            <a:r>
              <a:rPr kumimoji="1" lang="en-US" altLang="zh-CN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c</a:t>
            </a: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&lt; 100 GHz, where  </a:t>
            </a:r>
            <a:r>
              <a:rPr kumimoji="1" lang="en-US" altLang="zh-CN" sz="18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</a:t>
            </a:r>
            <a:r>
              <a:rPr kumimoji="1" lang="en-US" altLang="zh-CN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L</a:t>
            </a: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= 0.8 GHz.</a:t>
            </a:r>
            <a:endParaRPr kumimoji="1" lang="sv-SE" altLang="zh-CN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  <a:p>
            <a:pPr marL="265113" marR="0" lvl="0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n"/>
              <a:tabLst/>
              <a:defRPr/>
            </a:pPr>
            <a:endParaRPr kumimoji="1" lang="en-US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6525" y="4779150"/>
            <a:ext cx="87309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zh-CN" sz="1200" i="1" dirty="0" smtClean="0">
                <a:latin typeface="Arial"/>
                <a:ea typeface="宋体"/>
                <a:cs typeface="Times New Roman"/>
              </a:rPr>
              <a:t>*  </a:t>
            </a:r>
            <a:r>
              <a:rPr lang="fr-FR" altLang="zh-CN" sz="1200" dirty="0" smtClean="0">
                <a:latin typeface="Arial"/>
                <a:ea typeface="宋体"/>
                <a:cs typeface="Times New Roman"/>
              </a:rPr>
              <a:t>As defined in 36.873</a:t>
            </a:r>
            <a:r>
              <a:rPr lang="fr-FR" altLang="zh-CN" sz="1200" i="1" dirty="0" smtClean="0">
                <a:latin typeface="Arial"/>
                <a:ea typeface="宋体"/>
                <a:cs typeface="Times New Roman"/>
              </a:rPr>
              <a:t>, </a:t>
            </a:r>
            <a:r>
              <a:rPr lang="en-GB" altLang="zh-CN" sz="1200" i="1" dirty="0" smtClean="0"/>
              <a:t> </a:t>
            </a:r>
            <a:r>
              <a:rPr lang="en-GB" altLang="zh-CN" sz="1200" i="1" dirty="0" err="1" smtClean="0"/>
              <a:t>d‘</a:t>
            </a:r>
            <a:r>
              <a:rPr lang="en-GB" altLang="zh-CN" sz="1200" i="1" baseline="-25000" dirty="0" err="1" smtClean="0"/>
              <a:t>BP</a:t>
            </a:r>
            <a:r>
              <a:rPr lang="en-GB" altLang="zh-CN" sz="1200" baseline="30000" dirty="0" smtClean="0"/>
              <a:t>  </a:t>
            </a:r>
            <a:r>
              <a:rPr lang="en-GB" altLang="zh-CN" sz="1200" dirty="0" smtClean="0"/>
              <a:t>= 4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</a:t>
            </a:r>
            <a:r>
              <a:rPr lang="en-GB" altLang="zh-CN" sz="1200" i="1" dirty="0" err="1" smtClean="0"/>
              <a:t>f</a:t>
            </a:r>
            <a:r>
              <a:rPr lang="en-GB" altLang="zh-CN" sz="1200" i="1" baseline="-25000" dirty="0" err="1" smtClean="0"/>
              <a:t>c</a:t>
            </a:r>
            <a:r>
              <a:rPr lang="en-GB" altLang="zh-CN" sz="1200" dirty="0" smtClean="0"/>
              <a:t>/</a:t>
            </a:r>
            <a:r>
              <a:rPr lang="en-GB" altLang="zh-CN" sz="1200" i="1" dirty="0" smtClean="0"/>
              <a:t>c</a:t>
            </a:r>
            <a:r>
              <a:rPr lang="en-GB" altLang="zh-CN" sz="1200" dirty="0" smtClean="0"/>
              <a:t>, where </a:t>
            </a:r>
            <a:r>
              <a:rPr lang="en-GB" altLang="zh-CN" sz="1200" i="1" dirty="0" err="1" smtClean="0"/>
              <a:t>f</a:t>
            </a:r>
            <a:r>
              <a:rPr lang="en-GB" altLang="zh-CN" sz="1200" i="1" baseline="-25000" dirty="0" err="1" smtClean="0"/>
              <a:t>c</a:t>
            </a:r>
            <a:r>
              <a:rPr lang="en-GB" altLang="zh-CN" sz="1200" dirty="0" smtClean="0"/>
              <a:t> is the centre frequency in Hz, </a:t>
            </a:r>
            <a:r>
              <a:rPr lang="en-GB" altLang="zh-CN" sz="1200" i="1" dirty="0" smtClean="0"/>
              <a:t>c</a:t>
            </a:r>
            <a:r>
              <a:rPr lang="en-GB" altLang="zh-CN" sz="1200" dirty="0" smtClean="0"/>
              <a:t> = 3.0</a:t>
            </a:r>
            <a:r>
              <a:rPr lang="en-GB" altLang="zh-CN" sz="1200" dirty="0" smtClean="0">
                <a:sym typeface="Symbol"/>
              </a:rPr>
              <a:t></a:t>
            </a:r>
            <a:r>
              <a:rPr lang="en-GB" altLang="zh-CN" sz="1200" dirty="0" smtClean="0"/>
              <a:t>10</a:t>
            </a:r>
            <a:r>
              <a:rPr lang="en-GB" altLang="zh-CN" sz="1200" baseline="30000" dirty="0" smtClean="0"/>
              <a:t>8</a:t>
            </a:r>
            <a:r>
              <a:rPr lang="en-GB" altLang="zh-CN" sz="1200" dirty="0" smtClean="0"/>
              <a:t> m/s is the propagation velocity in free space, and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are the effective antenna heights at the BS and the UT, respectively. In </a:t>
            </a:r>
            <a:r>
              <a:rPr lang="en-GB" altLang="zh-CN" sz="1200" dirty="0" err="1" smtClean="0"/>
              <a:t>UMi</a:t>
            </a:r>
            <a:r>
              <a:rPr lang="en-GB" altLang="zh-CN" sz="1200" dirty="0" smtClean="0"/>
              <a:t> scenario the effective antenna heights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are computed as follows: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=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– 1.0 m,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= </a:t>
            </a:r>
            <a:r>
              <a:rPr lang="en-GB" altLang="zh-CN" sz="1200" i="1" dirty="0" smtClean="0"/>
              <a:t>h</a:t>
            </a:r>
            <a:r>
              <a:rPr lang="en-GB" altLang="zh-CN" sz="1200" i="1" baseline="-25000" dirty="0" smtClean="0"/>
              <a:t>UT</a:t>
            </a:r>
            <a:r>
              <a:rPr lang="en-GB" altLang="zh-CN" sz="1200" dirty="0" smtClean="0"/>
              <a:t>–1.0 m, where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 are the actual antenna heights, and the effective environment height is assumed to be equal to 1.0 m. In </a:t>
            </a:r>
            <a:r>
              <a:rPr lang="en-GB" altLang="zh-CN" sz="1200" dirty="0" err="1" smtClean="0"/>
              <a:t>UMa</a:t>
            </a:r>
            <a:r>
              <a:rPr lang="en-GB" altLang="zh-CN" sz="1200" dirty="0" smtClean="0"/>
              <a:t> scenario the effective antenna heights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are computed as follows: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=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–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,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=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–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, where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 are the actual antenna heights, and the effective environment height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 is a function of the link between a BS and a UT. In the event that the link is determined to be LOS,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=1m with a probability equal to 1/(1+C(</a:t>
            </a:r>
            <a:r>
              <a:rPr lang="en-GB" altLang="zh-CN" sz="1200" i="1" dirty="0" smtClean="0"/>
              <a:t>d</a:t>
            </a:r>
            <a:r>
              <a:rPr lang="en-GB" altLang="zh-CN" sz="1200" i="1" baseline="-25000" dirty="0" smtClean="0"/>
              <a:t>2D</a:t>
            </a:r>
            <a:r>
              <a:rPr lang="en-GB" altLang="zh-CN" sz="1200" dirty="0" smtClean="0"/>
              <a:t>,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)) and chosen from a discrete uniform distribution uniform(12,15,…,(</a:t>
            </a:r>
            <a:r>
              <a:rPr lang="en-GB" altLang="zh-CN" sz="1200" i="1" dirty="0" smtClean="0"/>
              <a:t>h</a:t>
            </a:r>
            <a:r>
              <a:rPr lang="en-GB" altLang="zh-CN" sz="1200" i="1" baseline="-25000" dirty="0" smtClean="0"/>
              <a:t>UT</a:t>
            </a:r>
            <a:r>
              <a:rPr lang="en-GB" altLang="zh-CN" sz="1200" dirty="0" smtClean="0"/>
              <a:t>-1.5)) otherwise. </a:t>
            </a:r>
            <a:endParaRPr lang="zh-CN" altLang="en-US" sz="1200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" y="1546537"/>
            <a:ext cx="9162790" cy="351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9669</TotalTime>
  <Words>321</Words>
  <Application>Microsoft Office PowerPoint</Application>
  <PresentationFormat>全屏显示(4:3)</PresentationFormat>
  <Paragraphs>13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標準デザイン</vt:lpstr>
      <vt:lpstr>WF on LOS pathloss model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l00198271</cp:lastModifiedBy>
  <cp:revision>573</cp:revision>
  <cp:lastPrinted>2016-02-02T02:05:25Z</cp:lastPrinted>
  <dcterms:created xsi:type="dcterms:W3CDTF">2008-05-20T02:15:22Z</dcterms:created>
  <dcterms:modified xsi:type="dcterms:W3CDTF">2016-04-15T02:59:02Z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(3)dx8JNYcEykZE0T8vCoaTUANyGkz94SvnX/gT+BBn9U/HE5BGpQES3+lxoNz+fRTOzoJCqazX
xvAn4O0jrLgOFbAz63GYXZ/VDHlIIkfkQUPbnXpSs0U3XYMRpDqm8iPd0Rby2VP2NuOspAgs
GJ60DJRQBIp/EVLz7XI3GjocztULxHN/GYtdpUuLh1y+t7yBIbwtSLenbV3rxGZal2+ve2Hv
mHpac4Q5a6+DxPEnpb</vt:lpwstr>
  </property>
  <property fmtid="{D5CDD505-2E9C-101B-9397-08002B2CF9AE}" pid="6" name="_2015_ms_pID_7253431">
    <vt:lpwstr>NZWksCYZR7XNq67df5QOdaPKt9MuQvaLsvPS+/Vpz/29vLjmYGkc+i
SKKMb0XjuKaLmB3iQJ+cCmtIVhnt/0GjGGE81LWA+b3YM/rFqEvNY0ttVdTGj/GT34v0jS59
ZqStiPk6ZHRmdxVARnHxR/LK0Eks/uqg0POA0F+kYHqEbC3INvEr/Tc+m4fqEAyyrbuqKlKj
JbsZntCKef8iA4GvJVjFZL4mjjsYfRrjiNOS</vt:lpwstr>
  </property>
  <property fmtid="{D5CDD505-2E9C-101B-9397-08002B2CF9AE}" pid="7" name="_2015_ms_pID_7253432">
    <vt:lpwstr>sXiBOzYlmQXZTZVB7NMsQMKP1325fNigyPiF
D+6hD0MWSDramO+RIFtaSAx4l6NtfXOnyIk7Wc+Wta+uMCl0PvizduqR191hs7AnwP+y/XGk
+NdDACikOwTipNvAzm7xJg==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1460689071</vt:lpwstr>
  </property>
</Properties>
</file>