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78" r:id="rId4"/>
    <p:sldId id="27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64" autoAdjust="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evaluation assumptions for 5G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[NTT DOCOMO], [Nokia], [Intel], [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], [Samsung], [LGE], [Ericsson], [</a:t>
            </a:r>
            <a:r>
              <a:rPr lang="en-US" altLang="zh-CN" dirty="0" err="1" smtClean="0"/>
              <a:t>QualComm</a:t>
            </a:r>
            <a:r>
              <a:rPr lang="en-US" altLang="zh-CN" dirty="0" smtClean="0"/>
              <a:t>], [Sony], [Cohere]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7671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R1-163897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NR should have,</a:t>
            </a:r>
          </a:p>
          <a:p>
            <a:r>
              <a:rPr lang="en-US" altLang="zh-CN" dirty="0" smtClean="0"/>
              <a:t>forward compatibility</a:t>
            </a:r>
          </a:p>
          <a:p>
            <a:r>
              <a:rPr lang="en-US" altLang="zh-CN" dirty="0" smtClean="0"/>
              <a:t>multiple numerologies for many reasons, e.g. wide </a:t>
            </a:r>
            <a:r>
              <a:rPr lang="en-GB" dirty="0" smtClean="0"/>
              <a:t>spectrum ranges, large bandwidth, diverse deployments and services, etc..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dirty="0" smtClean="0"/>
              <a:t>Waveform design is a fundamental component that needs to address the above issues, and appropriate evaluation should be defined</a:t>
            </a:r>
          </a:p>
          <a:p>
            <a:r>
              <a:rPr lang="en-US" altLang="zh-CN" dirty="0" smtClean="0"/>
              <a:t>Evaluation method (Agreed)</a:t>
            </a:r>
          </a:p>
          <a:p>
            <a:r>
              <a:rPr lang="en-US" altLang="zh-CN" dirty="0" smtClean="0"/>
              <a:t>Evaluation cases (Agreed)</a:t>
            </a:r>
          </a:p>
          <a:p>
            <a:r>
              <a:rPr lang="en-US" altLang="zh-CN" dirty="0" smtClean="0"/>
              <a:t>Evaluation metrics</a:t>
            </a:r>
          </a:p>
          <a:p>
            <a:r>
              <a:rPr lang="en-US" altLang="zh-CN" dirty="0" smtClean="0"/>
              <a:t>Evaluation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(Possible Evaluation metrics)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User spectrum efficiency as performance metric</a:t>
            </a:r>
          </a:p>
          <a:p>
            <a:pPr lvl="1"/>
            <a:r>
              <a:rPr lang="en-US" altLang="zh-CN" dirty="0" smtClean="0"/>
              <a:t>Take into account guard band and time domain overhead. The values and their calculation method of guard band and time domain overhead should be reported.</a:t>
            </a:r>
          </a:p>
          <a:p>
            <a:pPr lvl="1"/>
            <a:r>
              <a:rPr lang="en-US" altLang="zh-CN" dirty="0" smtClean="0"/>
              <a:t>BLER </a:t>
            </a:r>
            <a:r>
              <a:rPr lang="en-US" altLang="zh-CN" dirty="0" err="1" smtClean="0"/>
              <a:t>vs</a:t>
            </a:r>
            <a:r>
              <a:rPr lang="en-US" altLang="zh-CN" dirty="0" smtClean="0"/>
              <a:t> SNR should be reported for calibration</a:t>
            </a:r>
          </a:p>
          <a:p>
            <a:pPr lvl="1"/>
            <a:r>
              <a:rPr lang="en-US" altLang="zh-CN" dirty="0" smtClean="0"/>
              <a:t>OOBE level is reported (Similar to ACLR but applied to adjacent sub-band/UE instead of carrier)</a:t>
            </a:r>
          </a:p>
          <a:p>
            <a:r>
              <a:rPr lang="en-US" altLang="zh-CN" dirty="0" smtClean="0"/>
              <a:t>EVM (FFS: clear definition)</a:t>
            </a:r>
          </a:p>
          <a:p>
            <a:r>
              <a:rPr lang="en-US" altLang="zh-CN" dirty="0" smtClean="0"/>
              <a:t>PAPR/Cubic metric</a:t>
            </a:r>
          </a:p>
          <a:p>
            <a:r>
              <a:rPr lang="en-US" altLang="zh-CN" dirty="0" smtClean="0"/>
              <a:t>UE Complexity (FFS: how to quantify) </a:t>
            </a:r>
          </a:p>
          <a:p>
            <a:r>
              <a:rPr lang="en-US" altLang="zh-CN" dirty="0" smtClean="0"/>
              <a:t>The following is also reported</a:t>
            </a:r>
          </a:p>
          <a:p>
            <a:pPr lvl="1"/>
            <a:r>
              <a:rPr lang="en-US" altLang="zh-CN" dirty="0" smtClean="0"/>
              <a:t>Receiver waveform design</a:t>
            </a:r>
          </a:p>
          <a:p>
            <a:pPr lvl="1"/>
            <a:r>
              <a:rPr lang="en-US" altLang="zh-CN" dirty="0" smtClean="0"/>
              <a:t>Rx processing delay (FFS:  definition)</a:t>
            </a:r>
          </a:p>
          <a:p>
            <a:r>
              <a:rPr lang="en-US" altLang="zh-CN" dirty="0" smtClean="0"/>
              <a:t>Power spectral density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5760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User spectrum efficiency is given by</a:t>
            </a:r>
          </a:p>
          <a:p>
            <a:endParaRPr lang="en-US" altLang="zh-CN" dirty="0" smtClean="0"/>
          </a:p>
        </p:txBody>
      </p:sp>
      <p:sp>
        <p:nvSpPr>
          <p:cNvPr id="7" name="矩形 47"/>
          <p:cNvSpPr/>
          <p:nvPr/>
        </p:nvSpPr>
        <p:spPr>
          <a:xfrm>
            <a:off x="1187624" y="3861048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ym typeface="Symbol"/>
              </a:rPr>
              <a:t></a:t>
            </a:r>
            <a:r>
              <a:rPr lang="en-US" altLang="zh-CN" dirty="0" smtClean="0"/>
              <a:t> =</a:t>
            </a:r>
            <a:r>
              <a:rPr lang="en-US" altLang="zh-CN" i="1" dirty="0" err="1" smtClean="0"/>
              <a:t>BW</a:t>
            </a:r>
            <a:r>
              <a:rPr lang="en-US" altLang="zh-CN" baseline="-25000" dirty="0" err="1" smtClean="0"/>
              <a:t>carrier</a:t>
            </a:r>
            <a:r>
              <a:rPr lang="en-US" altLang="zh-CN" dirty="0" smtClean="0"/>
              <a:t> is the whole bandwidth including system guard band</a:t>
            </a:r>
            <a:endParaRPr lang="zh-CN" altLang="en-US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467544" y="5182578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Case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1b, 2, 3, 4: </a:t>
            </a:r>
          </a:p>
        </p:txBody>
      </p:sp>
      <p:sp>
        <p:nvSpPr>
          <p:cNvPr id="11" name="矩形 65"/>
          <p:cNvSpPr/>
          <p:nvPr/>
        </p:nvSpPr>
        <p:spPr>
          <a:xfrm>
            <a:off x="899592" y="5734997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ym typeface="Symbol"/>
              </a:rPr>
              <a:t></a:t>
            </a:r>
            <a:r>
              <a:rPr lang="en-US" altLang="zh-CN" dirty="0" smtClean="0"/>
              <a:t> is the data bandwidth plus guard tone of the target UE.</a:t>
            </a:r>
            <a:endParaRPr lang="zh-CN" altLang="en-US" dirty="0"/>
          </a:p>
        </p:txBody>
      </p:sp>
      <p:sp>
        <p:nvSpPr>
          <p:cNvPr id="12" name="Rectangle 11"/>
          <p:cNvSpPr/>
          <p:nvPr/>
        </p:nvSpPr>
        <p:spPr>
          <a:xfrm>
            <a:off x="539552" y="3429000"/>
            <a:ext cx="163057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500" b="1" dirty="0" smtClean="0">
                <a:solidFill>
                  <a:prstClr val="black"/>
                </a:solidFill>
              </a:rPr>
              <a:t>Case 1a:</a:t>
            </a:r>
          </a:p>
        </p:txBody>
      </p: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3563888" y="1988840"/>
          <a:ext cx="1223962" cy="839787"/>
        </p:xfrm>
        <a:graphic>
          <a:graphicData uri="http://schemas.openxmlformats.org/presentationml/2006/ole">
            <p:oleObj spid="_x0000_s72708" name="Equation" r:id="rId4" imgW="634725" imgH="431613" progId="">
              <p:embed/>
            </p:oleObj>
          </a:graphicData>
        </a:graphic>
      </p:graphicFrame>
      <p:sp>
        <p:nvSpPr>
          <p:cNvPr id="13" name="Rectangle 12"/>
          <p:cNvSpPr/>
          <p:nvPr/>
        </p:nvSpPr>
        <p:spPr>
          <a:xfrm>
            <a:off x="611560" y="2782669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where </a:t>
            </a:r>
            <a:r>
              <a:rPr lang="en-US" altLang="zh-CN" dirty="0" smtClean="0">
                <a:sym typeface="Symbol"/>
              </a:rPr>
              <a:t>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denotes the number of correctly received information bits by target user, </a:t>
            </a:r>
            <a:r>
              <a:rPr lang="en-US" altLang="zh-CN" i="1" dirty="0" smtClean="0"/>
              <a:t>T</a:t>
            </a:r>
            <a:r>
              <a:rPr lang="en-US" altLang="zh-CN" dirty="0" smtClean="0"/>
              <a:t> is the transmission time of the target user. </a:t>
            </a:r>
            <a:r>
              <a:rPr lang="en-US" altLang="zh-CN" dirty="0" smtClean="0">
                <a:sym typeface="Symbol"/>
              </a:rPr>
              <a:t> is defined as follows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</TotalTime>
  <Words>289</Words>
  <Application>Microsoft Office PowerPoint</Application>
  <PresentationFormat>On-screen Show (4:3)</PresentationFormat>
  <Paragraphs>37</Paragraphs>
  <Slides>4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主题</vt:lpstr>
      <vt:lpstr>Equation</vt:lpstr>
      <vt:lpstr>Way forward on evaluation assumptions for 5G waveform</vt:lpstr>
      <vt:lpstr>Background</vt:lpstr>
      <vt:lpstr>Proposal (Possible Evaluation metrics)</vt:lpstr>
      <vt:lpstr>Proposal (Evaluation metrics)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281</cp:revision>
  <dcterms:created xsi:type="dcterms:W3CDTF">2015-02-09T15:32:33Z</dcterms:created>
  <dcterms:modified xsi:type="dcterms:W3CDTF">2016-04-15T02:46:46Z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(3)vbvm2tlV169msalmwUDkunJhKXta59J8j16+9rp8vfwMVWVQ9NQ++DX2IZsctQpiIpKIV3JE
aKTuVjxyemLlcOGGEXtThb6RCLlNaBU4LsXh9wZZ0laBQKx4VQl9lucm9pejtUhlsAHYj8Yo
rCoNDniMJneP31yY1S+WAAz/lmPDEpYnDyfuLg5n6mGpdurcRcZ+3KOnonGTZr3BT2COVZoD
dmQUvhomgC1bbPVfxI</vt:lpwstr>
  </property>
  <property fmtid="{D5CDD505-2E9C-101B-9397-08002B2CF9AE}" pid="6" name="_2015_ms_pID_7253431">
    <vt:lpwstr>XmuQRkBejcrWqb94yXqiOKFTjrgy8X51erA5Zk/187P8fLZb7set0Z
mi4ohJboAGK6V51RHXIGrqtYgaVGpbCi/UjQRVBGH4G9oZKTR6M0FQzfHkD3oe1K+WpWy142
H6wJ013BODyTMYrESmAAyNzQYKXefFIOwLfOMefBKsy/EIYoygCIGMh+gHwT+SfgrcLQSKLk
uvrhRdZO+FL5Se4FNTepu5iUIcfnNErMfQuH</vt:lpwstr>
  </property>
  <property fmtid="{D5CDD505-2E9C-101B-9397-08002B2CF9AE}" pid="7" name="_2015_ms_pID_7253432">
    <vt:lpwstr>zuP2V9ppRkGDJvkwaPYz5cnJ88aIsjlfuMil
rvReVPbPgvr6jdYsW1qa61yYKETE4YNMoX9416TuDVcwXMSYdDf+lvDDWMAUbyu+rArkMuoW
MIb6iH9AVa/dV2ezQwMubA==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1460687855</vt:lpwstr>
  </property>
</Properties>
</file>