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68" r:id="rId3"/>
    <p:sldId id="269" r:id="rId4"/>
    <p:sldId id="264" r:id="rId5"/>
    <p:sldId id="266" r:id="rId6"/>
    <p:sldId id="267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preferSingleView="1">
    <p:restoredLeft sz="15620"/>
    <p:restoredTop sz="94660"/>
  </p:normalViewPr>
  <p:slideViewPr>
    <p:cSldViewPr>
      <p:cViewPr varScale="1">
        <p:scale>
          <a:sx n="94" d="100"/>
          <a:sy n="94" d="100"/>
        </p:scale>
        <p:origin x="2052" y="90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3.emf"/><Relationship Id="rId4" Type="http://schemas.openxmlformats.org/officeDocument/2006/relationships/package" Target="../embeddings/Microsoft_Word_Document2.docx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4.emf"/><Relationship Id="rId4" Type="http://schemas.openxmlformats.org/officeDocument/2006/relationships/package" Target="../embeddings/Microsoft_Word_Document3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#</a:t>
            </a:r>
            <a:r>
              <a:rPr lang="en-GB" sz="2400" b="1" dirty="0" smtClean="0"/>
              <a:t>84bis</a:t>
            </a:r>
            <a:r>
              <a:rPr lang="en-GB" sz="2400" b="1" dirty="0"/>
              <a:t>	</a:t>
            </a:r>
            <a:r>
              <a:rPr lang="en-GB" sz="2400" b="1" dirty="0" smtClean="0"/>
              <a:t>		</a:t>
            </a:r>
            <a:r>
              <a:rPr lang="en-GB" sz="2400" b="1" dirty="0"/>
              <a:t>R1-163885  </a:t>
            </a:r>
            <a:r>
              <a:rPr lang="en-US" sz="2400" b="1" dirty="0" smtClean="0"/>
              <a:t>Busan, Korea, 11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</a:t>
            </a:r>
            <a:r>
              <a:rPr lang="en-US" sz="2400" b="1" dirty="0"/>
              <a:t>- </a:t>
            </a:r>
            <a:r>
              <a:rPr lang="en-US" sz="2400" b="1" dirty="0" smtClean="0"/>
              <a:t>15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April 2016</a:t>
            </a:r>
          </a:p>
          <a:p>
            <a:r>
              <a:rPr kumimoji="1" lang="en-US" altLang="ja-JP" sz="2400" b="1" dirty="0"/>
              <a:t>Agenda item: </a:t>
            </a:r>
            <a:r>
              <a:rPr kumimoji="1" lang="en-US" altLang="ja-JP" sz="2400" b="1" dirty="0" smtClean="0"/>
              <a:t>8.1.3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WF on antenna modelling and related parameters for NR evaluations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3733800"/>
            <a:ext cx="868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Intel, Samsung, CATT, …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534400" cy="5410200"/>
          </a:xfrm>
        </p:spPr>
        <p:txBody>
          <a:bodyPr>
            <a:normAutofit/>
          </a:bodyPr>
          <a:lstStyle/>
          <a:p>
            <a:r>
              <a:rPr lang="en-US" sz="2000" dirty="0" smtClean="0"/>
              <a:t>The antenna model for NR evaluations is a generalized version from TR 36.897 with the purpose to allow for more freedom in the placement of antennas as follows:</a:t>
            </a:r>
            <a:endParaRPr lang="en-US" sz="1600" dirty="0" smtClean="0"/>
          </a:p>
          <a:p>
            <a:pPr lvl="1"/>
            <a:r>
              <a:rPr lang="en-US" sz="2000" dirty="0" smtClean="0"/>
              <a:t>Define the 1D/2D antenna array as in </a:t>
            </a:r>
            <a:r>
              <a:rPr lang="en-US" sz="2000" dirty="0"/>
              <a:t>TR 36.897 </a:t>
            </a:r>
            <a:r>
              <a:rPr lang="en-US" sz="2000" dirty="0" smtClean="0"/>
              <a:t>as an </a:t>
            </a:r>
            <a:r>
              <a:rPr lang="en-US" sz="2000" i="1" dirty="0" smtClean="0"/>
              <a:t>antenna panel</a:t>
            </a:r>
          </a:p>
          <a:p>
            <a:pPr lvl="2"/>
            <a:r>
              <a:rPr lang="en-US" sz="1800" dirty="0" smtClean="0"/>
              <a:t>Containing (M,N,P) antenna elements following FD-MIMO TR 36.897 </a:t>
            </a:r>
          </a:p>
          <a:p>
            <a:pPr lvl="1"/>
            <a:r>
              <a:rPr lang="en-US" sz="2000" dirty="0" smtClean="0"/>
              <a:t>Panel Model 1: Uniform 1D/2D rectangular </a:t>
            </a:r>
            <a:r>
              <a:rPr lang="en-US" sz="2000" i="1" dirty="0" smtClean="0"/>
              <a:t>panel array </a:t>
            </a:r>
            <a:r>
              <a:rPr lang="en-US" sz="2000" dirty="0" smtClean="0"/>
              <a:t>is illustrated below:</a:t>
            </a:r>
          </a:p>
          <a:p>
            <a:pPr lvl="2"/>
            <a:r>
              <a:rPr lang="en-US" sz="1800" dirty="0" smtClean="0"/>
              <a:t>The antenna panel array </a:t>
            </a:r>
            <a:r>
              <a:rPr lang="en-US" sz="1800" dirty="0"/>
              <a:t>has (</a:t>
            </a:r>
            <a:r>
              <a:rPr lang="en-US" sz="1800" dirty="0" err="1" smtClean="0"/>
              <a:t>Mg,Ng</a:t>
            </a:r>
            <a:r>
              <a:rPr lang="en-US" sz="1800" dirty="0" smtClean="0"/>
              <a:t>) antenna panels per </a:t>
            </a:r>
            <a:r>
              <a:rPr lang="en-US" sz="1800" dirty="0"/>
              <a:t>column and row respectively and uniform (</a:t>
            </a:r>
            <a:r>
              <a:rPr lang="en-US" sz="1800" dirty="0" err="1"/>
              <a:t>d</a:t>
            </a:r>
            <a:r>
              <a:rPr lang="en-US" sz="1800" baseline="-25000" dirty="0" err="1"/>
              <a:t>g,H</a:t>
            </a:r>
            <a:r>
              <a:rPr lang="en-US" sz="1800" dirty="0"/>
              <a:t>, </a:t>
            </a:r>
            <a:r>
              <a:rPr lang="en-US" sz="1800" dirty="0" err="1"/>
              <a:t>d</a:t>
            </a:r>
            <a:r>
              <a:rPr lang="en-US" sz="1800" baseline="-25000" dirty="0" err="1"/>
              <a:t>g,V</a:t>
            </a:r>
            <a:r>
              <a:rPr lang="en-US" sz="1800" dirty="0"/>
              <a:t>) panel </a:t>
            </a:r>
            <a:r>
              <a:rPr lang="en-US" sz="1800" dirty="0" smtClean="0"/>
              <a:t>spacing </a:t>
            </a:r>
            <a:endParaRPr lang="en-US" sz="1800" dirty="0"/>
          </a:p>
          <a:p>
            <a:pPr lvl="1"/>
            <a:endParaRPr lang="en-US" sz="1600" dirty="0" smtClean="0"/>
          </a:p>
          <a:p>
            <a:pPr lvl="1"/>
            <a:endParaRPr lang="en-US" sz="1600" dirty="0"/>
          </a:p>
          <a:p>
            <a:pPr lvl="1"/>
            <a:endParaRPr lang="en-US" sz="1600" dirty="0" smtClean="0"/>
          </a:p>
          <a:p>
            <a:pPr lvl="1"/>
            <a:endParaRPr lang="en-US" sz="1600" dirty="0"/>
          </a:p>
          <a:p>
            <a:pPr lvl="1"/>
            <a:endParaRPr lang="en-US" sz="1600" dirty="0" smtClean="0"/>
          </a:p>
          <a:p>
            <a:pPr lvl="1"/>
            <a:endParaRPr lang="en-US" sz="1600" dirty="0"/>
          </a:p>
          <a:p>
            <a:pPr lvl="1"/>
            <a:endParaRPr lang="en-US" sz="1800" dirty="0" smtClean="0"/>
          </a:p>
        </p:txBody>
      </p:sp>
      <p:pic>
        <p:nvPicPr>
          <p:cNvPr id="5" name="그림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9400" y="4419600"/>
            <a:ext cx="3124200" cy="1435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9713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hangingPunc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100" dirty="0" smtClean="0"/>
              <a:t>Other panel models, including placements and orientation of the antenna panels in the model, </a:t>
            </a:r>
            <a:r>
              <a:rPr lang="en-US" sz="2100" dirty="0"/>
              <a:t>are FFS</a:t>
            </a:r>
          </a:p>
          <a:p>
            <a:pPr lvl="1" hangingPunc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700" dirty="0"/>
              <a:t>For example when </a:t>
            </a:r>
            <a:r>
              <a:rPr lang="en-US" sz="1700" dirty="0" smtClean="0"/>
              <a:t>the UE antennas are modelled with </a:t>
            </a:r>
            <a:r>
              <a:rPr lang="en-US" sz="1700" dirty="0"/>
              <a:t>panels</a:t>
            </a:r>
          </a:p>
          <a:p>
            <a:pPr lvl="1" hangingPunc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700" dirty="0"/>
              <a:t>For example non uniform panel array for the UE covering different directions</a:t>
            </a:r>
          </a:p>
          <a:p>
            <a:pPr lvl="1" hangingPunc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700" dirty="0"/>
              <a:t>For example when panels </a:t>
            </a:r>
            <a:r>
              <a:rPr lang="en-US" sz="1700" dirty="0" smtClean="0"/>
              <a:t>of UE are </a:t>
            </a:r>
            <a:r>
              <a:rPr lang="en-US" sz="1700" dirty="0"/>
              <a:t>pointing in different </a:t>
            </a:r>
            <a:r>
              <a:rPr lang="en-US" sz="1700" dirty="0" smtClean="0"/>
              <a:t>directions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4148414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30064849"/>
              </p:ext>
            </p:extLst>
          </p:nvPr>
        </p:nvGraphicFramePr>
        <p:xfrm>
          <a:off x="1089024" y="1447799"/>
          <a:ext cx="6988175" cy="56272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" name="Document" r:id="rId3" imgW="6214944" imgH="5004715" progId="Word.Document.12">
                  <p:embed/>
                </p:oleObj>
              </mc:Choice>
              <mc:Fallback>
                <p:oleObj name="Document" r:id="rId3" imgW="6214944" imgH="500471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89024" y="1447799"/>
                        <a:ext cx="6988175" cy="562727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45091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58405500"/>
              </p:ext>
            </p:extLst>
          </p:nvPr>
        </p:nvGraphicFramePr>
        <p:xfrm>
          <a:off x="1066800" y="1417638"/>
          <a:ext cx="7315200" cy="6093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2" name="Document" r:id="rId4" imgW="6214944" imgH="5177577" progId="Word.Document.12">
                  <p:embed/>
                </p:oleObj>
              </mc:Choice>
              <mc:Fallback>
                <p:oleObj name="Document" r:id="rId4" imgW="6214944" imgH="517757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66800" y="1417638"/>
                        <a:ext cx="7315200" cy="6093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/>
          <p:cNvSpPr/>
          <p:nvPr/>
        </p:nvSpPr>
        <p:spPr>
          <a:xfrm>
            <a:off x="457200" y="5486400"/>
            <a:ext cx="59436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 hangingPunc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GB" sz="1500" dirty="0" smtClean="0"/>
              <a:t>6-sector TRP antenna model is not precluded</a:t>
            </a:r>
          </a:p>
          <a:p>
            <a:pPr lvl="2" hangingPunc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GB" sz="1500" dirty="0" smtClean="0"/>
              <a:t>TRP antenna model for high speed train is</a:t>
            </a:r>
            <a:r>
              <a:rPr lang="en-US" sz="1500" dirty="0" smtClean="0"/>
              <a:t> not precluded</a:t>
            </a:r>
            <a:r>
              <a:rPr lang="en-GB" sz="1500" dirty="0" smtClean="0"/>
              <a:t> </a:t>
            </a:r>
          </a:p>
          <a:p>
            <a:pPr lvl="2" hangingPunc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GB" sz="1500" dirty="0" smtClean="0"/>
              <a:t>The above antenna parameters are for the above 6GHz</a:t>
            </a:r>
          </a:p>
        </p:txBody>
      </p:sp>
    </p:spTree>
    <p:extLst>
      <p:ext uri="{BB962C8B-B14F-4D97-AF65-F5344CB8AC3E}">
        <p14:creationId xmlns:p14="http://schemas.microsoft.com/office/powerpoint/2010/main" val="2397065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34360816"/>
              </p:ext>
            </p:extLst>
          </p:nvPr>
        </p:nvGraphicFramePr>
        <p:xfrm>
          <a:off x="612775" y="1222375"/>
          <a:ext cx="7907338" cy="5443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53" name="Document" r:id="rId4" imgW="6214944" imgH="4278769" progId="Word.Document.12">
                  <p:embed/>
                </p:oleObj>
              </mc:Choice>
              <mc:Fallback>
                <p:oleObj name="Document" r:id="rId4" imgW="6214944" imgH="427876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12775" y="1222375"/>
                        <a:ext cx="7907338" cy="5443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/>
          <p:cNvSpPr/>
          <p:nvPr/>
        </p:nvSpPr>
        <p:spPr>
          <a:xfrm>
            <a:off x="-152400" y="5257800"/>
            <a:ext cx="9220200" cy="10002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 hangingPunc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GB" sz="1500" dirty="0" smtClean="0"/>
              <a:t>Other UE antenna radiation patterns e.g. omnidirectional are not precluded and can be also considered for NR evaluations</a:t>
            </a:r>
          </a:p>
          <a:p>
            <a:pPr lvl="2" hangingPunct="0">
              <a:lnSpc>
                <a:spcPct val="120000"/>
              </a:lnSpc>
              <a:spcAft>
                <a:spcPts val="600"/>
              </a:spcAft>
            </a:pPr>
            <a:r>
              <a:rPr lang="en-GB" sz="1500" dirty="0"/>
              <a:t>The above antenna parameters are for the above </a:t>
            </a:r>
            <a:r>
              <a:rPr lang="en-GB" sz="1500" dirty="0" smtClean="0"/>
              <a:t>6GHz</a:t>
            </a:r>
            <a:endParaRPr lang="en-GB" sz="1500" dirty="0"/>
          </a:p>
        </p:txBody>
      </p:sp>
    </p:spTree>
    <p:extLst>
      <p:ext uri="{BB962C8B-B14F-4D97-AF65-F5344CB8AC3E}">
        <p14:creationId xmlns:p14="http://schemas.microsoft.com/office/powerpoint/2010/main" val="2299457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2185</TotalTime>
  <Words>223</Words>
  <Application>Microsoft Office PowerPoint</Application>
  <PresentationFormat>On-screen Show (4:3)</PresentationFormat>
  <Paragraphs>28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ＭＳ Ｐゴシック</vt:lpstr>
      <vt:lpstr>Arial</vt:lpstr>
      <vt:lpstr>Calibri</vt:lpstr>
      <vt:lpstr>Office Theme</vt:lpstr>
      <vt:lpstr>Microsoft Word Document</vt:lpstr>
      <vt:lpstr>Document</vt:lpstr>
      <vt:lpstr>PowerPoint Presentation</vt:lpstr>
      <vt:lpstr>Proposal</vt:lpstr>
      <vt:lpstr>Proposal</vt:lpstr>
      <vt:lpstr>Proposal</vt:lpstr>
      <vt:lpstr>Proposal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Intel</cp:lastModifiedBy>
  <cp:revision>171</cp:revision>
  <dcterms:created xsi:type="dcterms:W3CDTF">2016-03-24T01:14:08Z</dcterms:created>
  <dcterms:modified xsi:type="dcterms:W3CDTF">2016-04-14T11:16:19Z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