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4" r:id="rId2"/>
    <p:sldId id="277" r:id="rId3"/>
    <p:sldId id="280" r:id="rId4"/>
    <p:sldId id="281" r:id="rId5"/>
    <p:sldId id="278" r:id="rId6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478" autoAdjust="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AB7CD43C-35C0-497D-A4D0-921C2B3156D1}" type="datetimeFigureOut">
              <a:rPr lang="ja-JP" altLang="sv-SE"/>
              <a:pPr>
                <a:defRPr/>
              </a:pPr>
              <a:t>2016/4/14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22EAC337-5AC7-463E-8C63-7E7F6E0A555F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>
              <a:ea typeface="ＭＳ Ｐゴシック" pitchFamily="34" charset="-128"/>
            </a:endParaRP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97E0E92-D89F-44D6-9236-BB8C1BD17173}" type="slidenum">
              <a:rPr lang="ja-JP" altLang="en-US"/>
              <a:pPr/>
              <a:t>2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>
              <a:ea typeface="ＭＳ Ｐゴシック" pitchFamily="34" charset="-128"/>
            </a:endParaRP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97E0E92-D89F-44D6-9236-BB8C1BD17173}" type="slidenum">
              <a:rPr lang="ja-JP" altLang="en-US"/>
              <a:pPr/>
              <a:t>3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>
              <a:ea typeface="ＭＳ Ｐゴシック" pitchFamily="34" charset="-128"/>
            </a:endParaRP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97E0E92-D89F-44D6-9236-BB8C1BD17173}" type="slidenum">
              <a:rPr lang="ja-JP" altLang="en-US"/>
              <a:pPr/>
              <a:t>4</a:t>
            </a:fld>
            <a:endParaRPr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29E6F-C67E-4268-8348-8AE85A242EB6}" type="datetimeFigureOut">
              <a:rPr lang="ja-JP" altLang="sv-SE"/>
              <a:pPr>
                <a:defRPr/>
              </a:pPr>
              <a:t>2016/4/14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BEF78A-BDA6-4256-AE04-5B6FB8E11FBB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74F17-8140-40CF-8E94-ED5926223F04}" type="datetimeFigureOut">
              <a:rPr lang="ja-JP" altLang="sv-SE"/>
              <a:pPr>
                <a:defRPr/>
              </a:pPr>
              <a:t>2016/4/14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2D7F94-AD29-4FCA-9411-1CB507C1BFC6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BC07A-35DB-4AF2-8D76-DCAD985C65F4}" type="datetimeFigureOut">
              <a:rPr lang="ja-JP" altLang="sv-SE"/>
              <a:pPr>
                <a:defRPr/>
              </a:pPr>
              <a:t>2016/4/14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B2E298-494F-40CB-A84F-ED5A84B84530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3AAD3-A218-4083-ADDA-23AB8AAF9597}" type="datetimeFigureOut">
              <a:rPr lang="ja-JP" altLang="sv-SE"/>
              <a:pPr>
                <a:defRPr/>
              </a:pPr>
              <a:t>2016/4/14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36692E-D6ED-4AD1-B00D-AE127BAEA85E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5BD2E-AF79-44D4-B85F-05162F237285}" type="datetimeFigureOut">
              <a:rPr lang="ja-JP" altLang="sv-SE"/>
              <a:pPr>
                <a:defRPr/>
              </a:pPr>
              <a:t>2016/4/14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ED18B5-60DA-405E-82D0-741DEB878505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945D2-4686-488B-BEF5-19355ABE9BE7}" type="datetimeFigureOut">
              <a:rPr lang="ja-JP" altLang="sv-SE"/>
              <a:pPr>
                <a:defRPr/>
              </a:pPr>
              <a:t>2016/4/14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E7702E-2793-4475-BB09-2CF135E9FF94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AB35E-1FC9-4F88-97E6-405A1F171D03}" type="datetimeFigureOut">
              <a:rPr lang="ja-JP" altLang="sv-SE"/>
              <a:pPr>
                <a:defRPr/>
              </a:pPr>
              <a:t>2016/4/14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E41F6-BB29-4704-BF13-A0157DF4EFC7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2ECC5-88F2-4544-A87E-AEE61D41D7BC}" type="datetimeFigureOut">
              <a:rPr lang="ja-JP" altLang="sv-SE"/>
              <a:pPr>
                <a:defRPr/>
              </a:pPr>
              <a:t>2016/4/14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D939DB-6653-4CF0-AEFC-E0F3D6DB6A49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078C1-CB22-44AD-A64E-46CC08524205}" type="datetimeFigureOut">
              <a:rPr lang="ja-JP" altLang="sv-SE"/>
              <a:pPr>
                <a:defRPr/>
              </a:pPr>
              <a:t>2016/4/14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374A2-8561-4E1C-8319-146251958E59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67C1F-1435-4549-B6B9-99ACE56DB259}" type="datetimeFigureOut">
              <a:rPr lang="ja-JP" altLang="sv-SE"/>
              <a:pPr>
                <a:defRPr/>
              </a:pPr>
              <a:t>2016/4/14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0E2799-6AEB-424A-8DAE-CB51550B6D19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653F9-9473-4164-8698-13D314F96C5A}" type="datetimeFigureOut">
              <a:rPr lang="ja-JP" altLang="sv-SE"/>
              <a:pPr>
                <a:defRPr/>
              </a:pPr>
              <a:t>2016/4/14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BFB097-A0CA-4ECA-8268-F2CD9A977B1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06E3AD3C-A5EB-4238-90F9-9908A0501240}" type="datetimeFigureOut">
              <a:rPr lang="ja-JP" altLang="sv-SE"/>
              <a:pPr>
                <a:defRPr/>
              </a:pPr>
              <a:t>2016/4/14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25485B5C-1B3B-4635-AE94-77480503613D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ja-JP" sz="4400" dirty="0" smtClean="0">
                <a:latin typeface="Calibri" pitchFamily="34" charset="0"/>
              </a:rPr>
              <a:t>Alternative options to a achieve </a:t>
            </a:r>
          </a:p>
          <a:p>
            <a:pPr algn="ctr" eaLnBrk="1" hangingPunct="1"/>
            <a:r>
              <a:rPr lang="en-US" altLang="ja-JP" sz="4400" dirty="0" smtClean="0">
                <a:latin typeface="Calibri" pitchFamily="34" charset="0"/>
              </a:rPr>
              <a:t>2^n symbols per 1 ms numerology</a:t>
            </a:r>
            <a:endParaRPr lang="ja-JP" altLang="en-US" sz="4400">
              <a:latin typeface="Calibri" pitchFamily="34" charset="0"/>
            </a:endParaRPr>
          </a:p>
        </p:txBody>
      </p:sp>
      <p:sp>
        <p:nvSpPr>
          <p:cNvPr id="3075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altLang="ja-JP" sz="2400" dirty="0" smtClean="0"/>
              <a:t>ZTE, Qualcomm Incorporated</a:t>
            </a:r>
            <a:endParaRPr lang="ja-JP" altLang="en-US" sz="2400"/>
          </a:p>
        </p:txBody>
      </p:sp>
      <p:sp>
        <p:nvSpPr>
          <p:cNvPr id="3076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R1-163864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3077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5704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ja-JP" sz="2400">
                <a:latin typeface="Calibri" pitchFamily="34" charset="0"/>
              </a:rPr>
              <a:t>3GPP TSG RAN WG1 #84bis</a:t>
            </a:r>
          </a:p>
          <a:p>
            <a:pPr eaLnBrk="1" hangingPunct="1"/>
            <a:r>
              <a:rPr lang="en-US" altLang="ko-KR" sz="2400">
                <a:latin typeface="Calibri" pitchFamily="34" charset="0"/>
              </a:rPr>
              <a:t>Busan, Korea, 11</a:t>
            </a:r>
            <a:r>
              <a:rPr lang="en-US" altLang="ko-KR" sz="2400" baseline="30000">
                <a:latin typeface="Calibri" pitchFamily="34" charset="0"/>
              </a:rPr>
              <a:t>th</a:t>
            </a:r>
            <a:r>
              <a:rPr lang="en-US" altLang="ko-KR" sz="2400">
                <a:latin typeface="Calibri" pitchFamily="34" charset="0"/>
              </a:rPr>
              <a:t> – 15</a:t>
            </a:r>
            <a:r>
              <a:rPr lang="en-US" altLang="ko-KR" sz="2400" baseline="30000">
                <a:latin typeface="Calibri" pitchFamily="34" charset="0"/>
              </a:rPr>
              <a:t>th</a:t>
            </a:r>
            <a:r>
              <a:rPr lang="en-US" altLang="ko-KR" sz="2400">
                <a:latin typeface="Calibri" pitchFamily="34" charset="0"/>
              </a:rPr>
              <a:t> April 2016</a:t>
            </a:r>
            <a:endParaRPr lang="en-US" altLang="ja-JP" sz="2400">
              <a:latin typeface="Calibri" pitchFamily="34" charset="0"/>
            </a:endParaRPr>
          </a:p>
          <a:p>
            <a:pPr eaLnBrk="1" hangingPunct="1"/>
            <a:r>
              <a:rPr lang="en-US" altLang="ja-JP" sz="2400">
                <a:latin typeface="Calibri" pitchFamily="34" charset="0"/>
              </a:rPr>
              <a:t>Agenda item 8.1.5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71406" y="2000240"/>
            <a:ext cx="8643998" cy="4357718"/>
          </a:xfrm>
        </p:spPr>
        <p:txBody>
          <a:bodyPr/>
          <a:lstStyle/>
          <a:p>
            <a:pPr lvl="2">
              <a:spcBef>
                <a:spcPts val="600"/>
              </a:spcBef>
            </a:pPr>
            <a:r>
              <a:rPr lang="en-GB" altLang="ko-KR" sz="3200" dirty="0" smtClean="0">
                <a:ea typeface="ＭＳ Ｐゴシック" pitchFamily="34" charset="-128"/>
              </a:rPr>
              <a:t>Modular design for 2^n symbols per 1 ms is desired</a:t>
            </a:r>
          </a:p>
          <a:p>
            <a:pPr lvl="2">
              <a:spcBef>
                <a:spcPts val="600"/>
              </a:spcBef>
            </a:pPr>
            <a:r>
              <a:rPr lang="en-GB" altLang="ko-KR" sz="3200" dirty="0" smtClean="0">
                <a:ea typeface="ＭＳ Ｐゴシック" pitchFamily="34" charset="-128"/>
              </a:rPr>
              <a:t>Concerns have been raised regarding </a:t>
            </a:r>
          </a:p>
          <a:p>
            <a:pPr lvl="3">
              <a:spcBef>
                <a:spcPts val="600"/>
              </a:spcBef>
            </a:pPr>
            <a:r>
              <a:rPr lang="en-GB" altLang="ko-KR" sz="2800" dirty="0" smtClean="0">
                <a:ea typeface="ＭＳ Ｐゴシック" pitchFamily="34" charset="-128"/>
              </a:rPr>
              <a:t>CP length only scales with symbol duration</a:t>
            </a:r>
          </a:p>
          <a:p>
            <a:pPr lvl="3">
              <a:spcBef>
                <a:spcPts val="600"/>
              </a:spcBef>
            </a:pPr>
            <a:r>
              <a:rPr lang="en-GB" altLang="ko-KR" sz="2800" dirty="0" smtClean="0">
                <a:ea typeface="ＭＳ Ｐゴシック" pitchFamily="34" charset="-128"/>
              </a:rPr>
              <a:t>Sampling rate does not line up with LTE sampling rate</a:t>
            </a:r>
          </a:p>
          <a:p>
            <a:pPr lvl="2">
              <a:spcBef>
                <a:spcPts val="600"/>
              </a:spcBef>
              <a:buNone/>
            </a:pPr>
            <a:endParaRPr lang="en-GB" altLang="ko-KR" dirty="0" smtClean="0">
              <a:ea typeface="ＭＳ Ｐゴシック" pitchFamily="34" charset="-128"/>
            </a:endParaRPr>
          </a:p>
          <a:p>
            <a:pPr lvl="3">
              <a:spcBef>
                <a:spcPts val="600"/>
              </a:spcBef>
            </a:pPr>
            <a:endParaRPr lang="en-GB" altLang="ko-KR" sz="1400" dirty="0" smtClean="0">
              <a:ea typeface="ＭＳ Ｐゴシック" pitchFamily="34" charset="-128"/>
            </a:endParaRPr>
          </a:p>
          <a:p>
            <a:pPr lvl="2">
              <a:spcBef>
                <a:spcPts val="600"/>
              </a:spcBef>
            </a:pPr>
            <a:endParaRPr lang="en-GB" altLang="ko-KR" sz="1800" dirty="0" smtClean="0">
              <a:ea typeface="ＭＳ Ｐゴシック" pitchFamily="34" charset="-128"/>
            </a:endParaRPr>
          </a:p>
          <a:p>
            <a:pPr lvl="3">
              <a:spcBef>
                <a:spcPts val="600"/>
              </a:spcBef>
              <a:buNone/>
            </a:pPr>
            <a:endParaRPr lang="en-GB" altLang="ko-KR" sz="1400" dirty="0" smtClean="0">
              <a:ea typeface="ＭＳ Ｐゴシック" pitchFamily="34" charset="-128"/>
            </a:endParaRPr>
          </a:p>
          <a:p>
            <a:pPr lvl="3">
              <a:spcBef>
                <a:spcPts val="600"/>
              </a:spcBef>
              <a:buNone/>
            </a:pPr>
            <a:endParaRPr lang="en-GB" altLang="ko-KR" sz="1400" dirty="0" smtClean="0">
              <a:ea typeface="ＭＳ Ｐゴシック" pitchFamily="34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642910" y="500063"/>
            <a:ext cx="800105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ja-JP" sz="3600" b="1" dirty="0" smtClean="0">
                <a:latin typeface="Calibri" pitchFamily="34" charset="0"/>
              </a:rPr>
              <a:t>Alternative options to achieve 2^n symbols / 1ms</a:t>
            </a:r>
            <a:endParaRPr lang="ja-JP" altLang="en-US" sz="3600" b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214282" y="1285860"/>
            <a:ext cx="8643998" cy="4357718"/>
          </a:xfrm>
        </p:spPr>
        <p:txBody>
          <a:bodyPr/>
          <a:lstStyle/>
          <a:p>
            <a:pPr lvl="2">
              <a:spcBef>
                <a:spcPts val="600"/>
              </a:spcBef>
            </a:pPr>
            <a:r>
              <a:rPr lang="en-GB" altLang="ko-KR" dirty="0" smtClean="0">
                <a:ea typeface="ＭＳ Ｐゴシック" pitchFamily="34" charset="-128"/>
              </a:rPr>
              <a:t>Keep </a:t>
            </a:r>
            <a:r>
              <a:rPr lang="en-GB" altLang="ko-KR" dirty="0" err="1" smtClean="0">
                <a:ea typeface="ＭＳ Ｐゴシック" pitchFamily="34" charset="-128"/>
              </a:rPr>
              <a:t>fs</a:t>
            </a:r>
            <a:r>
              <a:rPr lang="en-GB" altLang="ko-KR" dirty="0" smtClean="0">
                <a:ea typeface="ＭＳ Ｐゴシック" pitchFamily="34" charset="-128"/>
              </a:rPr>
              <a:t> = 30,72 MHz, change FFT size</a:t>
            </a:r>
          </a:p>
          <a:p>
            <a:pPr lvl="2">
              <a:spcBef>
                <a:spcPts val="600"/>
              </a:spcBef>
            </a:pPr>
            <a:r>
              <a:rPr lang="en-GB" altLang="ko-KR" dirty="0" smtClean="0">
                <a:ea typeface="ＭＳ Ｐゴシック" pitchFamily="34" charset="-128"/>
              </a:rPr>
              <a:t>Example:</a:t>
            </a:r>
          </a:p>
          <a:p>
            <a:pPr lvl="3">
              <a:spcBef>
                <a:spcPts val="600"/>
              </a:spcBef>
              <a:buNone/>
            </a:pPr>
            <a:endParaRPr lang="en-GB" altLang="ko-KR" sz="1400" dirty="0" smtClean="0">
              <a:ea typeface="ＭＳ Ｐゴシック" pitchFamily="34" charset="-128"/>
            </a:endParaRPr>
          </a:p>
          <a:p>
            <a:pPr lvl="2">
              <a:spcBef>
                <a:spcPts val="600"/>
              </a:spcBef>
            </a:pPr>
            <a:endParaRPr lang="en-GB" altLang="ko-KR" sz="1800" dirty="0" smtClean="0">
              <a:ea typeface="ＭＳ Ｐゴシック" pitchFamily="34" charset="-128"/>
            </a:endParaRPr>
          </a:p>
          <a:p>
            <a:pPr lvl="3">
              <a:spcBef>
                <a:spcPts val="600"/>
              </a:spcBef>
              <a:buNone/>
            </a:pPr>
            <a:endParaRPr lang="en-GB" altLang="ko-KR" sz="1400" dirty="0" smtClean="0">
              <a:ea typeface="ＭＳ Ｐゴシック" pitchFamily="34" charset="-128"/>
            </a:endParaRPr>
          </a:p>
          <a:p>
            <a:pPr lvl="3">
              <a:spcBef>
                <a:spcPts val="600"/>
              </a:spcBef>
              <a:buNone/>
            </a:pPr>
            <a:endParaRPr lang="en-GB" altLang="ko-KR" sz="1400" dirty="0" smtClean="0">
              <a:ea typeface="ＭＳ Ｐゴシック" pitchFamily="34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642910" y="500063"/>
            <a:ext cx="800105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ja-JP" sz="3600" b="1" dirty="0" smtClean="0">
                <a:latin typeface="Calibri" pitchFamily="34" charset="0"/>
              </a:rPr>
              <a:t>How to line up with LTE sampling rate</a:t>
            </a:r>
            <a:endParaRPr lang="ja-JP" altLang="en-US" sz="3600" b="1">
              <a:latin typeface="Calibri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77894" y="2338385"/>
          <a:ext cx="7094568" cy="3590945"/>
        </p:xfrm>
        <a:graphic>
          <a:graphicData uri="http://schemas.openxmlformats.org/drawingml/2006/table">
            <a:tbl>
              <a:tblPr/>
              <a:tblGrid>
                <a:gridCol w="2320961"/>
                <a:gridCol w="1333318"/>
                <a:gridCol w="1662532"/>
                <a:gridCol w="1777757"/>
              </a:tblGrid>
              <a:tr h="323773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Qualcomm (17,5 kHz)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ZTE 1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9056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Normal CP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fixed FFT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fixed sampling rate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4340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4340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 spacing [kHz]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17,07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4340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OFDM symbol length [us]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66,67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57,14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58,6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4340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CP-length [us]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5,2/4,7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5,36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3,9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434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Nr of symbols per subframe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1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1" i="0" u="none" strike="noStrike">
                          <a:solidFill>
                            <a:srgbClr val="00B05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4340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subframe length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1ms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1ms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1ms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4340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sampling rate [Mhz]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30,72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35,84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30,72 MHz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4340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CP overhead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8,60%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6,00%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4340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Note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FFT = 2048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FFT=2048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FFT=1800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9056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Note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scaling 7/6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2^3*3^2*5^2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-214346" y="1785926"/>
            <a:ext cx="9072594" cy="785818"/>
          </a:xfrm>
        </p:spPr>
        <p:txBody>
          <a:bodyPr/>
          <a:lstStyle/>
          <a:p>
            <a:pPr lvl="2">
              <a:spcBef>
                <a:spcPts val="600"/>
              </a:spcBef>
            </a:pPr>
            <a:r>
              <a:rPr lang="en-GB" altLang="ko-KR" dirty="0" smtClean="0">
                <a:ea typeface="ＭＳ Ｐゴシック" pitchFamily="34" charset="-128"/>
              </a:rPr>
              <a:t>Increase the CP part, reduce the useful symbol part in the symbol</a:t>
            </a:r>
          </a:p>
          <a:p>
            <a:pPr lvl="2">
              <a:spcBef>
                <a:spcPts val="600"/>
              </a:spcBef>
            </a:pPr>
            <a:r>
              <a:rPr lang="en-GB" altLang="ko-KR" dirty="0" smtClean="0">
                <a:ea typeface="ＭＳ Ｐゴシック" pitchFamily="34" charset="-128"/>
              </a:rPr>
              <a:t>Examples below:  </a:t>
            </a:r>
          </a:p>
          <a:p>
            <a:pPr lvl="3">
              <a:spcBef>
                <a:spcPts val="600"/>
              </a:spcBef>
            </a:pPr>
            <a:endParaRPr lang="en-GB" altLang="ko-KR" sz="1400" dirty="0" smtClean="0">
              <a:ea typeface="ＭＳ Ｐゴシック" pitchFamily="34" charset="-128"/>
            </a:endParaRPr>
          </a:p>
          <a:p>
            <a:pPr lvl="2">
              <a:spcBef>
                <a:spcPts val="600"/>
              </a:spcBef>
              <a:buNone/>
            </a:pPr>
            <a:endParaRPr lang="en-GB" altLang="ko-KR" sz="1800" dirty="0" smtClean="0">
              <a:ea typeface="ＭＳ Ｐゴシック" pitchFamily="34" charset="-128"/>
            </a:endParaRPr>
          </a:p>
          <a:p>
            <a:pPr lvl="3">
              <a:spcBef>
                <a:spcPts val="600"/>
              </a:spcBef>
              <a:buNone/>
            </a:pPr>
            <a:endParaRPr lang="en-GB" altLang="ko-KR" sz="1400" dirty="0" smtClean="0">
              <a:ea typeface="ＭＳ Ｐゴシック" pitchFamily="34" charset="-128"/>
            </a:endParaRPr>
          </a:p>
          <a:p>
            <a:pPr lvl="3">
              <a:spcBef>
                <a:spcPts val="600"/>
              </a:spcBef>
              <a:buNone/>
            </a:pPr>
            <a:endParaRPr lang="en-GB" altLang="ko-KR" sz="1400" dirty="0" smtClean="0">
              <a:ea typeface="ＭＳ Ｐゴシック" pitchFamily="34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285720" y="500063"/>
            <a:ext cx="835824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ja-JP" sz="3600" b="1" dirty="0" smtClean="0">
                <a:latin typeface="Calibri" pitchFamily="34" charset="0"/>
              </a:rPr>
              <a:t>How to enable longer CP without changing symbol (</a:t>
            </a:r>
            <a:r>
              <a:rPr lang="en-US" altLang="ja-JP" sz="3600" b="1" dirty="0" err="1" smtClean="0">
                <a:latin typeface="Calibri" pitchFamily="34" charset="0"/>
              </a:rPr>
              <a:t>CP+useful</a:t>
            </a:r>
            <a:r>
              <a:rPr lang="en-US" altLang="ja-JP" sz="3600" b="1" dirty="0" smtClean="0">
                <a:latin typeface="Calibri" pitchFamily="34" charset="0"/>
              </a:rPr>
              <a:t> symbol) duration</a:t>
            </a:r>
            <a:endParaRPr lang="ja-JP" altLang="en-US" sz="3600" b="1">
              <a:latin typeface="Calibri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71472" y="3000373"/>
          <a:ext cx="7786742" cy="3500462"/>
        </p:xfrm>
        <a:graphic>
          <a:graphicData uri="http://schemas.openxmlformats.org/drawingml/2006/table">
            <a:tbl>
              <a:tblPr/>
              <a:tblGrid>
                <a:gridCol w="2079414"/>
                <a:gridCol w="1194558"/>
                <a:gridCol w="1489509"/>
                <a:gridCol w="1592742"/>
                <a:gridCol w="1430519"/>
              </a:tblGrid>
              <a:tr h="315615">
                <a:tc>
                  <a:txBody>
                    <a:bodyPr/>
                    <a:lstStyle/>
                    <a:p>
                      <a:pPr algn="l" fontAlgn="b"/>
                      <a:r>
                        <a:rPr lang="sv-SE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Qualcomm (17,5 kHz)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ZTE 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ZTE 2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270">
                <a:tc>
                  <a:txBody>
                    <a:bodyPr/>
                    <a:lstStyle/>
                    <a:p>
                      <a:pPr algn="l" fontAlgn="b"/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ECP 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fixed FFT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fixed sampling rate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fixed sampling rate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6923">
                <a:tc>
                  <a:txBody>
                    <a:bodyPr/>
                    <a:lstStyle/>
                    <a:p>
                      <a:pPr algn="l" fontAlgn="b"/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6923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 spacing [kHz]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21,33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6923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OFDM symbol length [us]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66,67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57,14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58,6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46,87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6923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CP-length [us]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16,67</a:t>
                      </a:r>
                      <a:endParaRPr lang="sv-SE" sz="12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5,36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3,9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15,63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692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Nr of symbols per subframe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1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1" i="0" u="none" strike="noStrike">
                          <a:solidFill>
                            <a:srgbClr val="00B05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1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6923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subframe length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1ms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1ms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1ms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1ms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6923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sampling rate [Mhz]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30,72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35,84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30,72 MHz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30,72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6923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CP overhead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20%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8,60%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6,00%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25%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6923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Note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FFT = 2048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FFT=2048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FFT=1800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FFT = 1440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270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Note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scaling 7/6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2^3*3^2*5^2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2^5*3^2*5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Proposals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Define common test cases for evaluation of different numerologies</a:t>
            </a:r>
          </a:p>
          <a:p>
            <a:r>
              <a:rPr lang="sv-SE" dirty="0" smtClean="0"/>
              <a:t>Interested companies are encouraged to select and evaluate numerologies</a:t>
            </a:r>
            <a:endParaRPr lang="sv-S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12188</TotalTime>
  <Words>319</Words>
  <Application>Microsoft Office PowerPoint</Application>
  <PresentationFormat>On-screen Show (4:3)</PresentationFormat>
  <Paragraphs>139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ＭＳ Ｐゴシック</vt:lpstr>
      <vt:lpstr>Calibri</vt:lpstr>
      <vt:lpstr>Office テーマ</vt:lpstr>
      <vt:lpstr>Slide 1</vt:lpstr>
      <vt:lpstr>Slide 2</vt:lpstr>
      <vt:lpstr>Slide 3</vt:lpstr>
      <vt:lpstr>Slide 4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Way Forward on Small Cell Discovery</dc:title>
  <dc:creator>Hiroki Harada</dc:creator>
  <cp:lastModifiedBy>Thorsten</cp:lastModifiedBy>
  <cp:revision>371</cp:revision>
  <dcterms:created xsi:type="dcterms:W3CDTF">2013-04-12T08:09:08Z</dcterms:created>
  <dcterms:modified xsi:type="dcterms:W3CDTF">2016-04-14T06:18:50Z</dcterms:modified>
</cp:coreProperties>
</file>