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69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>
        <p:scale>
          <a:sx n="90" d="100"/>
          <a:sy n="90" d="100"/>
        </p:scale>
        <p:origin x="1404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R1-163863 </a:t>
            </a:r>
            <a:r>
              <a:rPr lang="en-US" sz="2400" b="1" dirty="0" smtClean="0"/>
              <a:t>Busan</a:t>
            </a:r>
            <a:r>
              <a:rPr lang="en-US" sz="2400" b="1" dirty="0" smtClean="0"/>
              <a:t>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antenna modelling and related parameters for NR evaluations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Samsung</a:t>
            </a:r>
            <a:r>
              <a:rPr lang="en-US" sz="2800" dirty="0" smtClean="0"/>
              <a:t>, CATT, </a:t>
            </a:r>
            <a:r>
              <a:rPr lang="en-US" sz="2800" dirty="0" smtClean="0"/>
              <a:t>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5410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antenna model </a:t>
            </a:r>
            <a:r>
              <a:rPr lang="en-US" sz="2000" dirty="0" smtClean="0"/>
              <a:t>for NR </a:t>
            </a:r>
            <a:r>
              <a:rPr lang="en-US" sz="2000" dirty="0" smtClean="0"/>
              <a:t>evaluations i</a:t>
            </a:r>
            <a:r>
              <a:rPr lang="en-US" sz="2000" dirty="0" smtClean="0"/>
              <a:t>s a generalized version from TR 36.897 with </a:t>
            </a:r>
            <a:r>
              <a:rPr lang="en-US" sz="2000" dirty="0" smtClean="0"/>
              <a:t>the purpose to allow for more freedom in the placement of antennas as follows:</a:t>
            </a:r>
            <a:endParaRPr lang="en-US" sz="1600" dirty="0" smtClean="0"/>
          </a:p>
          <a:p>
            <a:pPr lvl="1"/>
            <a:r>
              <a:rPr lang="en-US" sz="2000" dirty="0" smtClean="0"/>
              <a:t>Define the 1D/2D antenna array as in </a:t>
            </a:r>
            <a:r>
              <a:rPr lang="en-US" sz="2000" dirty="0"/>
              <a:t>TR 36.897 </a:t>
            </a:r>
            <a:r>
              <a:rPr lang="en-US" sz="2000" dirty="0" smtClean="0"/>
              <a:t>as an </a:t>
            </a:r>
            <a:r>
              <a:rPr lang="en-US" sz="2000" i="1" dirty="0" smtClean="0"/>
              <a:t>antenna panel</a:t>
            </a:r>
          </a:p>
          <a:p>
            <a:pPr lvl="2"/>
            <a:r>
              <a:rPr lang="en-US" sz="1800" dirty="0" smtClean="0"/>
              <a:t>Containing (M,N,P) antenna elements following FD-MIMO TR 36.897 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Panel Model 1: </a:t>
            </a:r>
            <a:r>
              <a:rPr lang="en-US" sz="2000" dirty="0" smtClean="0"/>
              <a:t>U</a:t>
            </a:r>
            <a:r>
              <a:rPr lang="en-US" sz="2000" dirty="0" smtClean="0"/>
              <a:t>niform </a:t>
            </a:r>
            <a:r>
              <a:rPr lang="en-US" sz="2000" dirty="0" smtClean="0"/>
              <a:t>1D/2D rectangular </a:t>
            </a:r>
            <a:r>
              <a:rPr lang="en-US" sz="2000" i="1" dirty="0" smtClean="0"/>
              <a:t>panel array </a:t>
            </a:r>
            <a:r>
              <a:rPr lang="en-US" sz="2000" dirty="0" smtClean="0">
                <a:solidFill>
                  <a:srgbClr val="FF0000"/>
                </a:solidFill>
              </a:rPr>
              <a:t>is</a:t>
            </a:r>
            <a:r>
              <a:rPr lang="en-US" sz="2000" dirty="0" smtClean="0"/>
              <a:t> illustrated </a:t>
            </a:r>
            <a:r>
              <a:rPr lang="en-US" sz="2000" dirty="0" smtClean="0"/>
              <a:t>below:</a:t>
            </a:r>
          </a:p>
          <a:p>
            <a:pPr lvl="2"/>
            <a:r>
              <a:rPr lang="en-US" sz="1800" dirty="0" smtClean="0"/>
              <a:t>The </a:t>
            </a:r>
            <a:r>
              <a:rPr lang="en-US" sz="1800" dirty="0" smtClean="0">
                <a:solidFill>
                  <a:srgbClr val="FF0000"/>
                </a:solidFill>
              </a:rPr>
              <a:t>antenna</a:t>
            </a:r>
            <a:r>
              <a:rPr lang="en-US" sz="1800" dirty="0" smtClean="0"/>
              <a:t> panel </a:t>
            </a:r>
            <a:r>
              <a:rPr lang="en-US" sz="1800" dirty="0" smtClean="0"/>
              <a:t>array </a:t>
            </a:r>
            <a:r>
              <a:rPr lang="en-US" sz="1800" dirty="0"/>
              <a:t>has (</a:t>
            </a:r>
            <a:r>
              <a:rPr lang="en-US" sz="1800" dirty="0" err="1" smtClean="0"/>
              <a:t>Mg,Ng</a:t>
            </a:r>
            <a:r>
              <a:rPr lang="en-US" sz="1800" dirty="0" smtClean="0"/>
              <a:t>) </a:t>
            </a:r>
            <a:r>
              <a:rPr lang="en-US" sz="1800" dirty="0" smtClean="0">
                <a:solidFill>
                  <a:srgbClr val="FF0000"/>
                </a:solidFill>
              </a:rPr>
              <a:t>antenna</a:t>
            </a:r>
            <a:r>
              <a:rPr lang="en-US" sz="1800" dirty="0" smtClean="0"/>
              <a:t> panels </a:t>
            </a:r>
            <a:r>
              <a:rPr lang="en-US" sz="1800" dirty="0" smtClean="0"/>
              <a:t>per </a:t>
            </a:r>
            <a:r>
              <a:rPr lang="en-US" sz="1800" dirty="0"/>
              <a:t>column and row respectively and uniform (</a:t>
            </a:r>
            <a:r>
              <a:rPr lang="en-US" sz="1800" dirty="0" err="1"/>
              <a:t>d</a:t>
            </a:r>
            <a:r>
              <a:rPr lang="en-US" sz="1800" baseline="-25000" dirty="0" err="1"/>
              <a:t>g,H</a:t>
            </a:r>
            <a:r>
              <a:rPr lang="en-US" sz="1800" dirty="0"/>
              <a:t>, </a:t>
            </a:r>
            <a:r>
              <a:rPr lang="en-US" sz="1800" dirty="0" err="1"/>
              <a:t>d</a:t>
            </a:r>
            <a:r>
              <a:rPr lang="en-US" sz="1800" baseline="-25000" dirty="0" err="1"/>
              <a:t>g,V</a:t>
            </a:r>
            <a:r>
              <a:rPr lang="en-US" sz="1800" dirty="0"/>
              <a:t>) </a:t>
            </a:r>
            <a:r>
              <a:rPr lang="en-US" sz="1800" dirty="0"/>
              <a:t>panel </a:t>
            </a:r>
            <a:r>
              <a:rPr lang="en-US" sz="1800" dirty="0" smtClean="0"/>
              <a:t>spacing </a:t>
            </a:r>
            <a:endParaRPr lang="en-US" sz="18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800" dirty="0" smtClean="0"/>
          </a:p>
        </p:txBody>
      </p:sp>
      <p:pic>
        <p:nvPicPr>
          <p:cNvPr id="5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419600"/>
            <a:ext cx="3124200" cy="143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 smtClean="0">
                <a:solidFill>
                  <a:srgbClr val="FF0000"/>
                </a:solidFill>
              </a:rPr>
              <a:t>Other</a:t>
            </a:r>
            <a:r>
              <a:rPr lang="en-US" sz="2100" dirty="0" smtClean="0"/>
              <a:t> panel models, including placements and orientation of the antenna panels in the model, </a:t>
            </a:r>
            <a:r>
              <a:rPr lang="en-US" sz="2100" dirty="0">
                <a:solidFill>
                  <a:srgbClr val="FF0000"/>
                </a:solidFill>
              </a:rPr>
              <a:t>are</a:t>
            </a:r>
            <a:r>
              <a:rPr lang="en-US" sz="2100" dirty="0"/>
              <a:t> FFS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700" dirty="0"/>
              <a:t>For example when </a:t>
            </a:r>
            <a:r>
              <a:rPr lang="en-US" sz="1700" dirty="0" smtClean="0"/>
              <a:t>the UE antennas are modelled with </a:t>
            </a:r>
            <a:r>
              <a:rPr lang="en-US" sz="1700" dirty="0"/>
              <a:t>panels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700" dirty="0">
                <a:solidFill>
                  <a:srgbClr val="FF0000"/>
                </a:solidFill>
              </a:rPr>
              <a:t>For example non uniform panel array for the UE covering different directions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700" dirty="0"/>
              <a:t>For example when panels </a:t>
            </a:r>
            <a:r>
              <a:rPr lang="en-US" sz="1700" dirty="0" smtClean="0"/>
              <a:t>of UE are </a:t>
            </a:r>
            <a:r>
              <a:rPr lang="en-US" sz="1700" dirty="0"/>
              <a:t>pointing in different </a:t>
            </a:r>
            <a:r>
              <a:rPr lang="en-US" sz="1700" dirty="0" smtClean="0"/>
              <a:t>directions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484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2522051"/>
              </p:ext>
            </p:extLst>
          </p:nvPr>
        </p:nvGraphicFramePr>
        <p:xfrm>
          <a:off x="1085850" y="1447800"/>
          <a:ext cx="6184900" cy="499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2" name="Document" r:id="rId3" imgW="6214944" imgH="5020528" progId="Word.Document.12">
                  <p:embed/>
                </p:oleObj>
              </mc:Choice>
              <mc:Fallback>
                <p:oleObj name="Document" r:id="rId3" imgW="6214944" imgH="50205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5850" y="1447800"/>
                        <a:ext cx="6184900" cy="499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509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8405500"/>
              </p:ext>
            </p:extLst>
          </p:nvPr>
        </p:nvGraphicFramePr>
        <p:xfrm>
          <a:off x="1066800" y="1417638"/>
          <a:ext cx="7315200" cy="609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Document" r:id="rId3" imgW="6214944" imgH="5177577" progId="Word.Document.12">
                  <p:embed/>
                </p:oleObj>
              </mc:Choice>
              <mc:Fallback>
                <p:oleObj name="Document" r:id="rId3" imgW="6214944" imgH="51775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6800" y="1417638"/>
                        <a:ext cx="7315200" cy="609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57200" y="5486400"/>
            <a:ext cx="594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6-sector TRP antenna model is </a:t>
            </a:r>
            <a:r>
              <a:rPr lang="en-GB" sz="1500" dirty="0" smtClean="0"/>
              <a:t>FFS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TRP antenna model for high speed train is FFS </a:t>
            </a:r>
            <a:endParaRPr lang="en-GB" sz="1500" dirty="0" smtClean="0"/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The above antenna parameters are for the above 6GHz</a:t>
            </a:r>
          </a:p>
        </p:txBody>
      </p:sp>
    </p:spTree>
    <p:extLst>
      <p:ext uri="{BB962C8B-B14F-4D97-AF65-F5344CB8AC3E}">
        <p14:creationId xmlns:p14="http://schemas.microsoft.com/office/powerpoint/2010/main" val="239706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4360816"/>
              </p:ext>
            </p:extLst>
          </p:nvPr>
        </p:nvGraphicFramePr>
        <p:xfrm>
          <a:off x="612775" y="1222375"/>
          <a:ext cx="7907338" cy="544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9" name="Document" r:id="rId3" imgW="6214944" imgH="4278769" progId="Word.Document.12">
                  <p:embed/>
                </p:oleObj>
              </mc:Choice>
              <mc:Fallback>
                <p:oleObj name="Document" r:id="rId3" imgW="6214944" imgH="4278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2775" y="1222375"/>
                        <a:ext cx="7907338" cy="544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-152400" y="5257800"/>
            <a:ext cx="922020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Other </a:t>
            </a:r>
            <a:r>
              <a:rPr lang="en-GB" sz="1500" dirty="0" smtClean="0"/>
              <a:t>UE antenna radiation </a:t>
            </a:r>
            <a:r>
              <a:rPr lang="en-GB" sz="1500" dirty="0" smtClean="0"/>
              <a:t>patterns e.g. omnidirectional are not precluded and can be also considered for NR evaluations</a:t>
            </a:r>
          </a:p>
          <a:p>
            <a:pPr lvl="2" hangingPunct="0">
              <a:lnSpc>
                <a:spcPct val="120000"/>
              </a:lnSpc>
              <a:spcAft>
                <a:spcPts val="600"/>
              </a:spcAft>
            </a:pPr>
            <a:r>
              <a:rPr lang="en-GB" sz="1500" dirty="0"/>
              <a:t>The above antenna parameters are for the above </a:t>
            </a:r>
            <a:r>
              <a:rPr lang="en-GB" sz="1500" dirty="0" smtClean="0"/>
              <a:t>6GHz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229945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</TotalTime>
  <Words>221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Office Theme</vt:lpstr>
      <vt:lpstr>Microsoft Word Document</vt:lpstr>
      <vt:lpstr>Document</vt:lpstr>
      <vt:lpstr>PowerPoint Presentation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Intel</cp:lastModifiedBy>
  <cp:revision>167</cp:revision>
  <dcterms:created xsi:type="dcterms:W3CDTF">2016-03-24T01:14:08Z</dcterms:created>
  <dcterms:modified xsi:type="dcterms:W3CDTF">2016-04-14T09:32:00Z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09:31:52Z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