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1" r:id="rId4"/>
    <p:sldId id="257" r:id="rId5"/>
    <p:sldId id="260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4672" autoAdjust="0"/>
  </p:normalViewPr>
  <p:slideViewPr>
    <p:cSldViewPr>
      <p:cViewPr varScale="1">
        <p:scale>
          <a:sx n="98" d="100"/>
          <a:sy n="9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9FB7-6D7A-4DB0-8DF6-3F46585E4E9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5EB09-C831-4DB8-9323-D42AC4EE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0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5EB09-C831-4DB8-9323-D42AC4EE36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Triggered Modification of UL LBT Parameters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R1-16xxxx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7.3.1.5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US" sz="2000" b="1" u="sng" dirty="0"/>
              <a:t>Agreements:</a:t>
            </a:r>
            <a:endParaRPr lang="en-US" sz="2000" dirty="0"/>
          </a:p>
          <a:p>
            <a:pPr lvl="0"/>
            <a:r>
              <a:rPr lang="en-US" sz="2000" dirty="0"/>
              <a:t>For </a:t>
            </a:r>
            <a:r>
              <a:rPr lang="en-US" sz="2000" dirty="0" err="1"/>
              <a:t>eLAA</a:t>
            </a:r>
            <a:r>
              <a:rPr lang="en-US" sz="2000" dirty="0"/>
              <a:t>, flexible timing between UL grant and UL transmission is supported</a:t>
            </a:r>
          </a:p>
          <a:p>
            <a:pPr lvl="0"/>
            <a:r>
              <a:rPr lang="en-US" sz="2000" dirty="0"/>
              <a:t>For the details of UL grant(s) for a UE in a </a:t>
            </a:r>
            <a:r>
              <a:rPr lang="en-US" sz="2000" dirty="0" err="1"/>
              <a:t>subframe</a:t>
            </a:r>
            <a:r>
              <a:rPr lang="en-US" sz="2000" dirty="0"/>
              <a:t> enabling PUSCH transmission for the UE in multiple </a:t>
            </a:r>
            <a:r>
              <a:rPr lang="en-US" sz="2000" dirty="0" err="1"/>
              <a:t>subframes</a:t>
            </a:r>
            <a:r>
              <a:rPr lang="en-US" sz="2000" dirty="0"/>
              <a:t> in LAA </a:t>
            </a:r>
            <a:r>
              <a:rPr lang="en-US" sz="2000" dirty="0" err="1"/>
              <a:t>SCell</a:t>
            </a:r>
            <a:r>
              <a:rPr lang="en-US" sz="2000" dirty="0"/>
              <a:t>, at least the following options are considered</a:t>
            </a:r>
          </a:p>
          <a:p>
            <a:pPr lvl="1"/>
            <a:r>
              <a:rPr lang="en-US" sz="1600" dirty="0"/>
              <a:t>Option 1) Single UL grant in a </a:t>
            </a:r>
            <a:r>
              <a:rPr lang="en-US" sz="1600" dirty="0" err="1"/>
              <a:t>subframe</a:t>
            </a:r>
            <a:r>
              <a:rPr lang="en-US" sz="1600" dirty="0"/>
              <a:t> for a UE can schedule N (N</a:t>
            </a:r>
            <a:r>
              <a:rPr lang="en-US" sz="1600" dirty="0">
                <a:sym typeface="Symbol"/>
              </a:rPr>
              <a:t></a:t>
            </a:r>
            <a:r>
              <a:rPr lang="en-US" sz="1600" dirty="0"/>
              <a:t>1) PUSCH transmissions for the UE in N </a:t>
            </a:r>
            <a:r>
              <a:rPr lang="en-US" sz="1600" dirty="0" err="1"/>
              <a:t>subframes</a:t>
            </a:r>
            <a:r>
              <a:rPr lang="en-US" sz="1600" dirty="0"/>
              <a:t> with single PUSCH per </a:t>
            </a:r>
            <a:r>
              <a:rPr lang="en-US" sz="1600" dirty="0" err="1"/>
              <a:t>subframe</a:t>
            </a:r>
            <a:endParaRPr lang="en-US" sz="1600" dirty="0"/>
          </a:p>
          <a:p>
            <a:pPr lvl="2"/>
            <a:r>
              <a:rPr lang="en-US" sz="1400" dirty="0"/>
              <a:t>FFS: N is consecutive or non-consecutive</a:t>
            </a:r>
          </a:p>
          <a:p>
            <a:pPr lvl="1"/>
            <a:r>
              <a:rPr lang="en-US" sz="1600" dirty="0"/>
              <a:t>Option 2) Single UL grant in a </a:t>
            </a:r>
            <a:r>
              <a:rPr lang="en-US" sz="1600" dirty="0" err="1"/>
              <a:t>subframe</a:t>
            </a:r>
            <a:r>
              <a:rPr lang="en-US" sz="1600" dirty="0"/>
              <a:t> for a UE can schedule single PUSCH transmission in a single </a:t>
            </a:r>
            <a:r>
              <a:rPr lang="en-US" sz="1600" dirty="0" err="1"/>
              <a:t>subframe</a:t>
            </a:r>
            <a:r>
              <a:rPr lang="en-US" sz="1600" dirty="0"/>
              <a:t> while UE can receive multiple UL grants in a </a:t>
            </a:r>
            <a:r>
              <a:rPr lang="en-US" sz="1600" dirty="0" err="1"/>
              <a:t>subframe</a:t>
            </a:r>
            <a:r>
              <a:rPr lang="en-US" sz="1600" dirty="0"/>
              <a:t> for PUSCH transmissions in different </a:t>
            </a:r>
            <a:r>
              <a:rPr lang="en-US" sz="1600" dirty="0" err="1"/>
              <a:t>subframes</a:t>
            </a:r>
            <a:endParaRPr lang="en-US" sz="1600" dirty="0"/>
          </a:p>
          <a:p>
            <a:pPr lvl="1"/>
            <a:r>
              <a:rPr lang="en-US" sz="1600" dirty="0"/>
              <a:t>Option 3) Single UL grant in a </a:t>
            </a:r>
            <a:r>
              <a:rPr lang="en-US" sz="1600" dirty="0" err="1"/>
              <a:t>subframe</a:t>
            </a:r>
            <a:r>
              <a:rPr lang="en-US" sz="1600" dirty="0"/>
              <a:t> for a UE can enable the UE to transmit single PUSCH transmission  among one of the multiple </a:t>
            </a:r>
            <a:r>
              <a:rPr lang="en-US" sz="1600" dirty="0" err="1"/>
              <a:t>subframes</a:t>
            </a:r>
            <a:r>
              <a:rPr lang="en-US" sz="1600" dirty="0"/>
              <a:t> depending on UL LBT result</a:t>
            </a:r>
          </a:p>
          <a:p>
            <a:pPr lvl="1"/>
            <a:r>
              <a:rPr lang="en-US" sz="1600" dirty="0"/>
              <a:t>FFS: Two stage grants. A common semi-persistent grant provides high level information (e.g. RB allocation, MCS etc.) and a second grant in a </a:t>
            </a:r>
            <a:r>
              <a:rPr lang="en-US" sz="1600" dirty="0" err="1"/>
              <a:t>subframe</a:t>
            </a:r>
            <a:r>
              <a:rPr lang="en-US" sz="1600" dirty="0"/>
              <a:t> for a UE can schedule PUSCH transmissions following options 1 and 2 for certain UL </a:t>
            </a:r>
            <a:r>
              <a:rPr lang="en-US" sz="1600" dirty="0" err="1"/>
              <a:t>subframes</a:t>
            </a:r>
            <a:r>
              <a:rPr lang="en-US" sz="1600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sv-SE" sz="2000" dirty="0"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3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per the ETSI BRAN draft regulations being developed, a TXOP with gaps larger than 100 microseconds are allowed</a:t>
            </a:r>
          </a:p>
          <a:p>
            <a:pPr lvl="1"/>
            <a:r>
              <a:rPr lang="en-US" dirty="0" smtClean="0"/>
              <a:t>This is essential to combat scheduling delays</a:t>
            </a:r>
          </a:p>
          <a:p>
            <a:r>
              <a:rPr lang="en-US" dirty="0" smtClean="0"/>
              <a:t>However, additional flexibility is also necessary to mitigate scheduling delay and an updated grant or 2-stage grant is useful</a:t>
            </a:r>
          </a:p>
        </p:txBody>
      </p:sp>
    </p:spTree>
    <p:extLst>
      <p:ext uri="{BB962C8B-B14F-4D97-AF65-F5344CB8AC3E}">
        <p14:creationId xmlns:p14="http://schemas.microsoft.com/office/powerpoint/2010/main" val="4079873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 err="1" smtClean="0"/>
              <a:t>eNB</a:t>
            </a:r>
            <a:r>
              <a:rPr lang="en-US" dirty="0" smtClean="0"/>
              <a:t> signals whether a Cat. 4 LBT scheme or a CCA over 25 µs is used for UL LBT in the UL grant</a:t>
            </a:r>
          </a:p>
          <a:p>
            <a:pPr lvl="0"/>
            <a:r>
              <a:rPr lang="en-US" dirty="0" smtClean="0"/>
              <a:t>The LBT procedure for an UL </a:t>
            </a:r>
            <a:r>
              <a:rPr lang="en-US" dirty="0" err="1" smtClean="0"/>
              <a:t>subframe</a:t>
            </a:r>
            <a:r>
              <a:rPr lang="en-US" dirty="0" smtClean="0"/>
              <a:t> for which the </a:t>
            </a:r>
            <a:r>
              <a:rPr lang="en-US" dirty="0" err="1" smtClean="0"/>
              <a:t>eNB</a:t>
            </a:r>
            <a:r>
              <a:rPr lang="en-US" dirty="0" smtClean="0"/>
              <a:t> indicates a Cat. 4 LBT scheme can be switched to a CCA over 25 </a:t>
            </a:r>
            <a:r>
              <a:rPr lang="en-US" dirty="0"/>
              <a:t>µs </a:t>
            </a:r>
            <a:r>
              <a:rPr lang="en-US" dirty="0" smtClean="0"/>
              <a:t>if the UE detects a full DL </a:t>
            </a:r>
            <a:r>
              <a:rPr lang="en-US" dirty="0" err="1" smtClean="0"/>
              <a:t>subframe</a:t>
            </a:r>
            <a:r>
              <a:rPr lang="en-US" dirty="0" smtClean="0"/>
              <a:t> prior to the UL </a:t>
            </a:r>
            <a:r>
              <a:rPr lang="en-US" dirty="0" err="1" smtClean="0"/>
              <a:t>subframe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4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1633" y="1425714"/>
            <a:ext cx="8080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Example of a </a:t>
            </a:r>
            <a:r>
              <a:rPr lang="en-US" sz="2000" dirty="0" err="1" smtClean="0"/>
              <a:t>switc</a:t>
            </a:r>
            <a:endParaRPr lang="en-US" sz="2000" dirty="0" smtClean="0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533400" y="2438400"/>
            <a:ext cx="0" cy="609600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494082"/>
              </p:ext>
            </p:extLst>
          </p:nvPr>
        </p:nvGraphicFramePr>
        <p:xfrm>
          <a:off x="533400" y="3009900"/>
          <a:ext cx="67333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1" name="Group 70"/>
          <p:cNvGrpSpPr/>
          <p:nvPr/>
        </p:nvGrpSpPr>
        <p:grpSpPr>
          <a:xfrm>
            <a:off x="914400" y="3390900"/>
            <a:ext cx="5410200" cy="266700"/>
            <a:chOff x="838200" y="2590800"/>
            <a:chExt cx="6629400" cy="533400"/>
          </a:xfrm>
        </p:grpSpPr>
        <p:cxnSp>
          <p:nvCxnSpPr>
            <p:cNvPr id="72" name="Straight Arrow Connector 71"/>
            <p:cNvCxnSpPr/>
            <p:nvPr/>
          </p:nvCxnSpPr>
          <p:spPr>
            <a:xfrm flipV="1">
              <a:off x="4429125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 flipV="1">
              <a:off x="7467600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838200" y="2590800"/>
              <a:ext cx="0" cy="5334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838200" y="3124200"/>
              <a:ext cx="6629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3441699" y="2664023"/>
            <a:ext cx="926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Cat. 4 LBT</a:t>
            </a:r>
            <a:endParaRPr lang="en-US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228600" y="22860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A : 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</a:p>
          <a:p>
            <a:pPr algn="r"/>
            <a:r>
              <a:rPr lang="en-US" sz="1400" dirty="0" smtClean="0"/>
              <a:t>MCOT= 3 </a:t>
            </a:r>
            <a:r>
              <a:rPr lang="en-US" sz="1400" dirty="0" err="1" smtClean="0"/>
              <a:t>ms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91243" y="3505200"/>
            <a:ext cx="1937757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UL grant indicates Cat. 4</a:t>
            </a:r>
            <a:endParaRPr lang="en-US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5957882" y="2664023"/>
            <a:ext cx="9001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Cat. 4 LBT</a:t>
            </a:r>
            <a:endParaRPr lang="en-US" sz="1400" dirty="0"/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505691" y="4677001"/>
            <a:ext cx="0" cy="609600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327000"/>
              </p:ext>
            </p:extLst>
          </p:nvPr>
        </p:nvGraphicFramePr>
        <p:xfrm>
          <a:off x="505691" y="5248501"/>
          <a:ext cx="67333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95" name="Group 94"/>
          <p:cNvGrpSpPr/>
          <p:nvPr/>
        </p:nvGrpSpPr>
        <p:grpSpPr>
          <a:xfrm>
            <a:off x="886691" y="5629501"/>
            <a:ext cx="5410200" cy="266700"/>
            <a:chOff x="838200" y="2590800"/>
            <a:chExt cx="6629400" cy="533400"/>
          </a:xfrm>
        </p:grpSpPr>
        <p:cxnSp>
          <p:nvCxnSpPr>
            <p:cNvPr id="96" name="Straight Arrow Connector 95"/>
            <p:cNvCxnSpPr/>
            <p:nvPr/>
          </p:nvCxnSpPr>
          <p:spPr>
            <a:xfrm flipV="1">
              <a:off x="4429125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flipV="1">
              <a:off x="7467600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/>
            <p:nvPr/>
          </p:nvCxnSpPr>
          <p:spPr>
            <a:xfrm>
              <a:off x="838200" y="2590800"/>
              <a:ext cx="0" cy="5334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838200" y="3124200"/>
              <a:ext cx="6629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47503" y="4670013"/>
            <a:ext cx="13781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Trigger 25µs LBT</a:t>
            </a:r>
            <a:endParaRPr lang="en-US" sz="1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00891" y="4524601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A : 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</a:p>
          <a:p>
            <a:pPr algn="r"/>
            <a:r>
              <a:rPr lang="en-US" sz="1400" dirty="0" smtClean="0"/>
              <a:t>MCOT= 3 </a:t>
            </a:r>
            <a:r>
              <a:rPr lang="en-US" sz="1400" dirty="0" err="1" smtClean="0"/>
              <a:t>ms</a:t>
            </a:r>
            <a:endParaRPr lang="en-US" sz="1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1615933" y="5788223"/>
            <a:ext cx="2041667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UL grant indicates Cat. 4</a:t>
            </a:r>
            <a:endParaRPr lang="en-US" sz="1400" dirty="0"/>
          </a:p>
        </p:txBody>
      </p:sp>
      <p:sp>
        <p:nvSpPr>
          <p:cNvPr id="103" name="TextBox 102"/>
          <p:cNvSpPr txBox="1"/>
          <p:nvPr/>
        </p:nvSpPr>
        <p:spPr>
          <a:xfrm>
            <a:off x="5607824" y="4668126"/>
            <a:ext cx="13781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Trigger 25µs LBT</a:t>
            </a:r>
            <a:endParaRPr lang="en-US" sz="1400" dirty="0"/>
          </a:p>
        </p:txBody>
      </p:sp>
      <p:grpSp>
        <p:nvGrpSpPr>
          <p:cNvPr id="104" name="Group 103"/>
          <p:cNvGrpSpPr/>
          <p:nvPr/>
        </p:nvGrpSpPr>
        <p:grpSpPr>
          <a:xfrm flipV="1">
            <a:off x="3284479" y="4984778"/>
            <a:ext cx="614623" cy="266700"/>
            <a:chOff x="3119177" y="4724400"/>
            <a:chExt cx="614623" cy="266700"/>
          </a:xfrm>
        </p:grpSpPr>
        <p:cxnSp>
          <p:nvCxnSpPr>
            <p:cNvPr id="105" name="Straight Arrow Connector 104"/>
            <p:cNvCxnSpPr/>
            <p:nvPr/>
          </p:nvCxnSpPr>
          <p:spPr>
            <a:xfrm flipV="1">
              <a:off x="3733800" y="4724400"/>
              <a:ext cx="0" cy="2667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>
              <a:off x="3119177" y="4724400"/>
              <a:ext cx="0" cy="2667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3119177" y="4991100"/>
              <a:ext cx="61462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107"/>
          <p:cNvGrpSpPr/>
          <p:nvPr/>
        </p:nvGrpSpPr>
        <p:grpSpPr>
          <a:xfrm flipV="1">
            <a:off x="5723872" y="4981801"/>
            <a:ext cx="614623" cy="266700"/>
            <a:chOff x="3119177" y="4724400"/>
            <a:chExt cx="614623" cy="266700"/>
          </a:xfrm>
        </p:grpSpPr>
        <p:cxnSp>
          <p:nvCxnSpPr>
            <p:cNvPr id="109" name="Straight Arrow Connector 108"/>
            <p:cNvCxnSpPr/>
            <p:nvPr/>
          </p:nvCxnSpPr>
          <p:spPr>
            <a:xfrm flipV="1">
              <a:off x="3733800" y="4724400"/>
              <a:ext cx="0" cy="2667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>
              <a:off x="3119177" y="4724400"/>
              <a:ext cx="0" cy="2667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3119177" y="4991100"/>
              <a:ext cx="61462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5621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426</Words>
  <Application>Microsoft Office PowerPoint</Application>
  <PresentationFormat>On-screen Show (4:3)</PresentationFormat>
  <Paragraphs>56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Triggered Modification of UL LBT Parameters</vt:lpstr>
      <vt:lpstr>Background</vt:lpstr>
      <vt:lpstr>Background</vt:lpstr>
      <vt:lpstr>Proposal</vt:lpstr>
      <vt:lpstr>Annex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38</cp:revision>
  <dcterms:created xsi:type="dcterms:W3CDTF">2016-04-12T03:07:34Z</dcterms:created>
  <dcterms:modified xsi:type="dcterms:W3CDTF">2016-04-14T02:17:29Z</dcterms:modified>
</cp:coreProperties>
</file>