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7" r:id="rId4"/>
    <p:sldId id="260" r:id="rId5"/>
    <p:sldId id="259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94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9FB7-6D7A-4DB0-8DF6-3F46585E4E9B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5EB09-C831-4DB8-9323-D42AC4EE3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603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5EB09-C831-4DB8-9323-D42AC4EE36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789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592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1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639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068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441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442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103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081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843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995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5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62D6E-5284-4C02-882B-ADD7BACF7B26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5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UL Channel Access Schemes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227888" y="500063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GB" alt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R1-163810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500063"/>
            <a:ext cx="47371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US" altLang="ja-JP" sz="2000" b="1" dirty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3GPP TSG RAN WG1 </a:t>
            </a:r>
            <a:r>
              <a:rPr lang="en-US" altLang="ja-JP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Meeting #84bis</a:t>
            </a:r>
            <a:endParaRPr lang="en-US" altLang="ja-JP" sz="2000" b="1" dirty="0">
              <a:latin typeface="Times New Roman" panose="02020603050405020304" pitchFamily="18" charset="0"/>
              <a:ea typeface="Arial Unicode MS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Busan, Korea, April 11–15, 2016</a:t>
            </a:r>
            <a:endParaRPr lang="en-US" altLang="zh-CN" sz="2000" b="1" dirty="0">
              <a:latin typeface="Times New Roman" panose="02020603050405020304" pitchFamily="18" charset="0"/>
              <a:ea typeface="Arial Unicode MS" pitchFamily="34" charset="-122"/>
              <a:cs typeface="Times New Roman" panose="02020603050405020304" pitchFamily="18" charset="0"/>
            </a:endParaRPr>
          </a:p>
          <a:p>
            <a:r>
              <a:rPr lang="en-US" altLang="ja-JP" sz="2000" b="1" dirty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Agenda item </a:t>
            </a:r>
            <a:r>
              <a:rPr lang="en-US" altLang="ja-JP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7.3.1.5</a:t>
            </a:r>
            <a:endParaRPr lang="ja-JP" altLang="en-US" sz="2000" b="1" dirty="0">
              <a:latin typeface="Times New Roman" panose="02020603050405020304" pitchFamily="18" charset="0"/>
              <a:ea typeface="MS PGothic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21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dirty="0" smtClean="0">
                <a:latin typeface="Times"/>
                <a:ea typeface="Batang"/>
                <a:cs typeface="Times New Roman"/>
              </a:rPr>
              <a:t>The following agreement was made on UL LBT. </a:t>
            </a:r>
            <a:r>
              <a:rPr lang="en-GB" dirty="0">
                <a:latin typeface="Times"/>
                <a:ea typeface="Batang"/>
                <a:cs typeface="Times New Roman"/>
              </a:rPr>
              <a:t>This WF addresses the FFS in addition to a new proposal.</a:t>
            </a:r>
            <a:endParaRPr lang="en-GB" dirty="0">
              <a:highlight>
                <a:srgbClr val="00FF00"/>
              </a:highlight>
              <a:latin typeface="Times"/>
              <a:ea typeface="Batang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GB" dirty="0" smtClean="0">
              <a:highlight>
                <a:srgbClr val="00FF00"/>
              </a:highlight>
              <a:latin typeface="Times"/>
              <a:ea typeface="Batang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smtClean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Agreement</a:t>
            </a:r>
            <a:r>
              <a:rPr lang="en-GB" dirty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:</a:t>
            </a:r>
            <a:endParaRPr lang="sv-SE" dirty="0">
              <a:latin typeface="Times"/>
              <a:ea typeface="Batang"/>
              <a:cs typeface="Times New Roman"/>
            </a:endParaRPr>
          </a:p>
          <a:p>
            <a:pPr lvl="0">
              <a:spcBef>
                <a:spcPts val="0"/>
              </a:spcBef>
              <a:buFont typeface="Symbol"/>
              <a:buChar char=""/>
            </a:pPr>
            <a:r>
              <a:rPr lang="en-GB" dirty="0">
                <a:latin typeface="Times"/>
                <a:ea typeface="Batang"/>
                <a:cs typeface="Times New Roman"/>
              </a:rPr>
              <a:t>If the sum total duration of DL and UL transmissions </a:t>
            </a:r>
            <a:r>
              <a:rPr lang="en-GB" dirty="0">
                <a:highlight>
                  <a:srgbClr val="FFFF00"/>
                </a:highlight>
                <a:latin typeface="Times"/>
                <a:ea typeface="Batang"/>
                <a:cs typeface="Times New Roman"/>
              </a:rPr>
              <a:t>[and UL LBT]</a:t>
            </a:r>
            <a:r>
              <a:rPr lang="en-GB" dirty="0">
                <a:latin typeface="Times"/>
                <a:ea typeface="Batang"/>
                <a:cs typeface="Times New Roman"/>
              </a:rPr>
              <a:t> is less than the obtained channel occupancy duration, it is sufficient for the UE(s) to perform a single 25us LBT to access the channel and perform UL transmission</a:t>
            </a:r>
            <a:endParaRPr lang="sv-SE" dirty="0">
              <a:latin typeface="Times"/>
              <a:ea typeface="Batang"/>
              <a:cs typeface="Times New Roman"/>
            </a:endParaRPr>
          </a:p>
          <a:p>
            <a:pPr lvl="1">
              <a:spcBef>
                <a:spcPts val="0"/>
              </a:spcBef>
              <a:buFont typeface="Courier New"/>
              <a:buChar char="o"/>
            </a:pPr>
            <a:r>
              <a:rPr lang="en-GB" dirty="0">
                <a:latin typeface="Times"/>
                <a:ea typeface="Batang"/>
                <a:cs typeface="Times New Roman"/>
              </a:rPr>
              <a:t>FFS the conditions, if any, on the usage of 25us LBT especially w.r.t. traffic class</a:t>
            </a:r>
            <a:endParaRPr lang="sv-SE" dirty="0">
              <a:latin typeface="Times"/>
              <a:ea typeface="Batang"/>
              <a:cs typeface="Times New Roman"/>
            </a:endParaRPr>
          </a:p>
          <a:p>
            <a:pPr lvl="1">
              <a:spcBef>
                <a:spcPts val="0"/>
              </a:spcBef>
              <a:buFont typeface="Courier New"/>
              <a:buChar char="o"/>
            </a:pPr>
            <a:r>
              <a:rPr lang="en-GB" dirty="0">
                <a:latin typeface="Times"/>
                <a:ea typeface="Batang"/>
                <a:cs typeface="Times New Roman"/>
              </a:rPr>
              <a:t>FFS the </a:t>
            </a:r>
            <a:r>
              <a:rPr lang="en-GB" dirty="0">
                <a:highlight>
                  <a:srgbClr val="FFFF00"/>
                </a:highlight>
                <a:latin typeface="Times"/>
                <a:ea typeface="Batang"/>
                <a:cs typeface="Times New Roman"/>
              </a:rPr>
              <a:t>[…]</a:t>
            </a:r>
            <a:r>
              <a:rPr lang="en-GB" dirty="0">
                <a:latin typeface="Times"/>
                <a:ea typeface="Batang"/>
                <a:cs typeface="Times New Roman"/>
              </a:rPr>
              <a:t> </a:t>
            </a:r>
            <a:r>
              <a:rPr lang="en-GB" dirty="0" smtClean="0">
                <a:latin typeface="Times"/>
                <a:ea typeface="Batang"/>
                <a:cs typeface="Times New Roman"/>
              </a:rPr>
              <a:t>part</a:t>
            </a:r>
            <a:endParaRPr lang="sv-SE" dirty="0">
              <a:latin typeface="Times"/>
              <a:ea typeface="Batang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7315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GB" dirty="0"/>
              <a:t>For the DL and UL transmissions occurring on the same channel, </a:t>
            </a:r>
            <a:r>
              <a:rPr lang="en-GB" dirty="0" smtClean="0"/>
              <a:t>an eNB starting the DL </a:t>
            </a:r>
            <a:r>
              <a:rPr lang="en-GB" dirty="0"/>
              <a:t>transmission </a:t>
            </a:r>
            <a:r>
              <a:rPr lang="en-GB" dirty="0" smtClean="0"/>
              <a:t>based </a:t>
            </a:r>
            <a:r>
              <a:rPr lang="en-GB" dirty="0"/>
              <a:t>on a Cat 4 LBT with a given MCOT, can share its channel occupancy with its </a:t>
            </a:r>
            <a:r>
              <a:rPr lang="en-GB" dirty="0" smtClean="0"/>
              <a:t>UEs </a:t>
            </a:r>
            <a:r>
              <a:rPr lang="en-GB" dirty="0"/>
              <a:t>such that the total transmission duration by the eNB and UEs does not exceed the MCOT limit. </a:t>
            </a:r>
            <a:endParaRPr lang="en-GB" dirty="0" smtClean="0"/>
          </a:p>
          <a:p>
            <a:pPr lvl="0"/>
            <a:endParaRPr lang="sv-SE" dirty="0"/>
          </a:p>
          <a:p>
            <a:pPr lvl="1"/>
            <a:r>
              <a:rPr lang="en-GB" dirty="0"/>
              <a:t>Any gap between two consecutive transmissions that is larger than 25 µs shall not be included in the total transmission duration</a:t>
            </a:r>
            <a:r>
              <a:rPr lang="en-GB" dirty="0" smtClean="0"/>
              <a:t>.</a:t>
            </a:r>
            <a:endParaRPr lang="en-GB" dirty="0" smtClean="0">
              <a:highlight>
                <a:srgbClr val="00FF00"/>
              </a:highlight>
              <a:latin typeface="Times"/>
              <a:ea typeface="Batang"/>
              <a:cs typeface="Times New Roman"/>
            </a:endParaRPr>
          </a:p>
          <a:p>
            <a:pPr lvl="1"/>
            <a:r>
              <a:rPr lang="en-GB" dirty="0" smtClean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[Agreement</a:t>
            </a:r>
            <a:r>
              <a:rPr lang="en-GB" dirty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:</a:t>
            </a:r>
            <a:r>
              <a:rPr lang="sv-SE" dirty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 LBT based on a 25 µs CCA can be performed for any of the new UL transmission within the MCOT limit</a:t>
            </a:r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.]</a:t>
            </a:r>
          </a:p>
          <a:p>
            <a:pPr lvl="2"/>
            <a:r>
              <a:rPr lang="en-GB" dirty="0" smtClean="0">
                <a:solidFill>
                  <a:srgbClr val="FF0000"/>
                </a:solidFill>
              </a:rPr>
              <a:t>FFS </a:t>
            </a:r>
            <a:r>
              <a:rPr lang="en-GB" dirty="0" smtClean="0"/>
              <a:t>whether any restriction on the content of the UL transmission needed</a:t>
            </a:r>
          </a:p>
          <a:p>
            <a:pPr lvl="2"/>
            <a:endParaRPr lang="en-GB" dirty="0" smtClean="0"/>
          </a:p>
          <a:p>
            <a:pPr lvl="1"/>
            <a:r>
              <a:rPr lang="en-GB" dirty="0" smtClean="0"/>
              <a:t>No LBT is required for any of the new UL transmission not later than </a:t>
            </a:r>
            <a:r>
              <a:rPr lang="en-GB" dirty="0"/>
              <a:t>16 µs </a:t>
            </a:r>
            <a:r>
              <a:rPr lang="en-GB" dirty="0" smtClean="0"/>
              <a:t>after the end of initial DL transmission.</a:t>
            </a:r>
          </a:p>
          <a:p>
            <a:pPr lvl="2"/>
            <a:r>
              <a:rPr lang="en-GB" dirty="0" smtClean="0"/>
              <a:t>The duration of the UL transmission should include at least UCI or SRS and its duration shall not exceed 1ms.</a:t>
            </a:r>
          </a:p>
          <a:p>
            <a:pPr lvl="2"/>
            <a:endParaRPr lang="en-GB" dirty="0" smtClean="0"/>
          </a:p>
          <a:p>
            <a:r>
              <a:rPr lang="en-US" dirty="0">
                <a:solidFill>
                  <a:srgbClr val="FF0000"/>
                </a:solidFill>
              </a:rPr>
              <a:t>The eNB shall ensure that the total duration of the transmissions that occur between the start times of transmissions following two successive Category 4 LBT procedures, is less than or equal to the MCOT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The transmissions are from an eNB and all the UEs served by it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The successive Category 4 LBT procedures may not be from the same </a:t>
            </a:r>
            <a:r>
              <a:rPr lang="en-US" dirty="0" smtClean="0">
                <a:solidFill>
                  <a:srgbClr val="FF0000"/>
                </a:solidFill>
              </a:rPr>
              <a:t>node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46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33400" y="3886200"/>
            <a:ext cx="5510784" cy="609600"/>
            <a:chOff x="533400" y="2209800"/>
            <a:chExt cx="5510784" cy="609600"/>
          </a:xfrm>
        </p:grpSpPr>
        <p:cxnSp>
          <p:nvCxnSpPr>
            <p:cNvPr id="7" name="Straight Arrow Connector 6"/>
            <p:cNvCxnSpPr/>
            <p:nvPr/>
          </p:nvCxnSpPr>
          <p:spPr>
            <a:xfrm flipV="1">
              <a:off x="533400" y="2209800"/>
              <a:ext cx="0" cy="609600"/>
            </a:xfrm>
            <a:prstGeom prst="straightConnector1">
              <a:avLst/>
            </a:prstGeom>
            <a:ln w="19050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V="1">
              <a:off x="6044184" y="2209800"/>
              <a:ext cx="0" cy="609600"/>
            </a:xfrm>
            <a:prstGeom prst="straightConnector1">
              <a:avLst/>
            </a:prstGeom>
            <a:ln w="19050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9997007"/>
              </p:ext>
            </p:extLst>
          </p:nvPr>
        </p:nvGraphicFramePr>
        <p:xfrm>
          <a:off x="533400" y="4457700"/>
          <a:ext cx="673330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pSp>
        <p:nvGrpSpPr>
          <p:cNvPr id="47" name="Group 46"/>
          <p:cNvGrpSpPr/>
          <p:nvPr/>
        </p:nvGrpSpPr>
        <p:grpSpPr>
          <a:xfrm>
            <a:off x="914400" y="4838700"/>
            <a:ext cx="6019800" cy="266700"/>
            <a:chOff x="838200" y="2590800"/>
            <a:chExt cx="6629400" cy="533400"/>
          </a:xfrm>
        </p:grpSpPr>
        <p:cxnSp>
          <p:nvCxnSpPr>
            <p:cNvPr id="37" name="Straight Arrow Connector 36"/>
            <p:cNvCxnSpPr/>
            <p:nvPr/>
          </p:nvCxnSpPr>
          <p:spPr>
            <a:xfrm flipV="1">
              <a:off x="4109852" y="2590800"/>
              <a:ext cx="0" cy="53340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flipV="1">
              <a:off x="6796268" y="2590800"/>
              <a:ext cx="0" cy="53340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flipV="1">
              <a:off x="7467600" y="2590800"/>
              <a:ext cx="0" cy="53340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838200" y="2590800"/>
              <a:ext cx="0" cy="53340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838200" y="3124200"/>
              <a:ext cx="66294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8063265"/>
              </p:ext>
            </p:extLst>
          </p:nvPr>
        </p:nvGraphicFramePr>
        <p:xfrm>
          <a:off x="533400" y="6057900"/>
          <a:ext cx="673330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29" name="Group 28"/>
          <p:cNvGrpSpPr/>
          <p:nvPr/>
        </p:nvGrpSpPr>
        <p:grpSpPr>
          <a:xfrm>
            <a:off x="914400" y="6438900"/>
            <a:ext cx="6019800" cy="266700"/>
            <a:chOff x="838200" y="2590800"/>
            <a:chExt cx="6629400" cy="533400"/>
          </a:xfrm>
        </p:grpSpPr>
        <p:cxnSp>
          <p:nvCxnSpPr>
            <p:cNvPr id="30" name="Straight Arrow Connector 29"/>
            <p:cNvCxnSpPr/>
            <p:nvPr/>
          </p:nvCxnSpPr>
          <p:spPr>
            <a:xfrm flipV="1">
              <a:off x="4109852" y="2590800"/>
              <a:ext cx="0" cy="53340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flipV="1">
              <a:off x="6796268" y="2590800"/>
              <a:ext cx="0" cy="53340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flipV="1">
              <a:off x="7467600" y="2590800"/>
              <a:ext cx="0" cy="53340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>
              <a:off x="838200" y="2590800"/>
              <a:ext cx="0" cy="53340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838200" y="3124200"/>
              <a:ext cx="66294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3147251" y="4114800"/>
            <a:ext cx="1424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Tx</a:t>
            </a:r>
            <a:r>
              <a:rPr lang="en-US" sz="1400" dirty="0" smtClean="0"/>
              <a:t> after 25µs LBT</a:t>
            </a:r>
            <a:endParaRPr lang="en-US" sz="1400" dirty="0"/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533400" y="5486400"/>
            <a:ext cx="0" cy="609600"/>
          </a:xfrm>
          <a:prstGeom prst="straightConnector1">
            <a:avLst/>
          </a:prstGeom>
          <a:ln w="1905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4800600" y="5486400"/>
            <a:ext cx="0" cy="609600"/>
          </a:xfrm>
          <a:prstGeom prst="straightConnector1">
            <a:avLst/>
          </a:prstGeom>
          <a:ln w="1905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6019800" y="3733800"/>
            <a:ext cx="15479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/>
              <a:t>B :</a:t>
            </a:r>
            <a:r>
              <a:rPr lang="en-US" sz="1400" dirty="0" err="1" smtClean="0"/>
              <a:t>Tx</a:t>
            </a:r>
            <a:r>
              <a:rPr lang="en-US" sz="1400" dirty="0" smtClean="0"/>
              <a:t> starting time </a:t>
            </a:r>
          </a:p>
          <a:p>
            <a:pPr algn="r"/>
            <a:r>
              <a:rPr lang="en-US" sz="1400" dirty="0" smtClean="0"/>
              <a:t>after Cat 4 LBT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01633" y="1425714"/>
            <a:ext cx="8080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Transmission duration between A and B shall not exceed the MCOT associated to LBT at point A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28600" y="3733800"/>
            <a:ext cx="1828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A : </a:t>
            </a:r>
            <a:r>
              <a:rPr lang="en-US" sz="1400" dirty="0" err="1" smtClean="0"/>
              <a:t>Tx</a:t>
            </a:r>
            <a:r>
              <a:rPr lang="en-US" sz="1400" dirty="0" smtClean="0"/>
              <a:t> starting time </a:t>
            </a:r>
          </a:p>
          <a:p>
            <a:pPr algn="r"/>
            <a:r>
              <a:rPr lang="en-US" sz="1400" dirty="0" smtClean="0"/>
              <a:t>after Cat 4 LBT</a:t>
            </a:r>
          </a:p>
          <a:p>
            <a:pPr algn="r"/>
            <a:r>
              <a:rPr lang="en-US" sz="1400" dirty="0" smtClean="0"/>
              <a:t>MCOT=4ms</a:t>
            </a:r>
            <a:endParaRPr lang="en-US" sz="1400" dirty="0"/>
          </a:p>
        </p:txBody>
      </p:sp>
      <p:sp>
        <p:nvSpPr>
          <p:cNvPr id="51" name="TextBox 50"/>
          <p:cNvSpPr txBox="1"/>
          <p:nvPr/>
        </p:nvSpPr>
        <p:spPr>
          <a:xfrm>
            <a:off x="4776612" y="5334000"/>
            <a:ext cx="15479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/>
              <a:t>B :</a:t>
            </a:r>
            <a:r>
              <a:rPr lang="en-US" sz="1400" dirty="0" err="1" smtClean="0"/>
              <a:t>Tx</a:t>
            </a:r>
            <a:r>
              <a:rPr lang="en-US" sz="1400" dirty="0" smtClean="0"/>
              <a:t> starting time </a:t>
            </a:r>
          </a:p>
          <a:p>
            <a:pPr algn="r"/>
            <a:r>
              <a:rPr lang="en-US" sz="1400" dirty="0" smtClean="0"/>
              <a:t>after Cat 4 LBT</a:t>
            </a:r>
            <a:endParaRPr lang="en-US" sz="1400" dirty="0"/>
          </a:p>
        </p:txBody>
      </p:sp>
      <p:sp>
        <p:nvSpPr>
          <p:cNvPr id="52" name="TextBox 51"/>
          <p:cNvSpPr txBox="1"/>
          <p:nvPr/>
        </p:nvSpPr>
        <p:spPr>
          <a:xfrm>
            <a:off x="537522" y="5357336"/>
            <a:ext cx="159607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/>
              <a:t>A : </a:t>
            </a:r>
            <a:r>
              <a:rPr lang="en-US" sz="1400" dirty="0" err="1" smtClean="0"/>
              <a:t>Tx</a:t>
            </a:r>
            <a:r>
              <a:rPr lang="en-US" sz="1400" dirty="0" smtClean="0"/>
              <a:t> starting time </a:t>
            </a:r>
          </a:p>
          <a:p>
            <a:pPr algn="r"/>
            <a:r>
              <a:rPr lang="en-US" sz="1400" dirty="0" smtClean="0"/>
              <a:t>after Cat 4 LBT</a:t>
            </a:r>
          </a:p>
          <a:p>
            <a:pPr algn="r"/>
            <a:r>
              <a:rPr lang="en-US" sz="1400" dirty="0" smtClean="0"/>
              <a:t>MCOT=4ms</a:t>
            </a:r>
            <a:endParaRPr lang="en-US" sz="1400" dirty="0"/>
          </a:p>
        </p:txBody>
      </p:sp>
      <p:cxnSp>
        <p:nvCxnSpPr>
          <p:cNvPr id="68" name="Straight Arrow Connector 67"/>
          <p:cNvCxnSpPr/>
          <p:nvPr/>
        </p:nvCxnSpPr>
        <p:spPr>
          <a:xfrm flipV="1">
            <a:off x="533400" y="2438400"/>
            <a:ext cx="0" cy="609600"/>
          </a:xfrm>
          <a:prstGeom prst="straightConnector1">
            <a:avLst/>
          </a:prstGeom>
          <a:ln w="1905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0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3999012"/>
              </p:ext>
            </p:extLst>
          </p:nvPr>
        </p:nvGraphicFramePr>
        <p:xfrm>
          <a:off x="533400" y="3009900"/>
          <a:ext cx="673330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  <a:gridCol w="6121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71" name="Group 70"/>
          <p:cNvGrpSpPr/>
          <p:nvPr/>
        </p:nvGrpSpPr>
        <p:grpSpPr>
          <a:xfrm>
            <a:off x="914400" y="3390900"/>
            <a:ext cx="5410200" cy="266700"/>
            <a:chOff x="838200" y="2590800"/>
            <a:chExt cx="6629400" cy="533400"/>
          </a:xfrm>
        </p:grpSpPr>
        <p:cxnSp>
          <p:nvCxnSpPr>
            <p:cNvPr id="72" name="Straight Arrow Connector 71"/>
            <p:cNvCxnSpPr/>
            <p:nvPr/>
          </p:nvCxnSpPr>
          <p:spPr>
            <a:xfrm flipV="1">
              <a:off x="4429125" y="2590800"/>
              <a:ext cx="0" cy="53340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/>
            <p:nvPr/>
          </p:nvCxnSpPr>
          <p:spPr>
            <a:xfrm flipV="1">
              <a:off x="7467600" y="2590800"/>
              <a:ext cx="0" cy="53340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/>
            <p:nvPr/>
          </p:nvCxnSpPr>
          <p:spPr>
            <a:xfrm>
              <a:off x="838200" y="2590800"/>
              <a:ext cx="0" cy="53340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838200" y="3124200"/>
              <a:ext cx="66294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TextBox 76"/>
          <p:cNvSpPr txBox="1"/>
          <p:nvPr/>
        </p:nvSpPr>
        <p:spPr>
          <a:xfrm>
            <a:off x="3147251" y="2667000"/>
            <a:ext cx="1424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Tx</a:t>
            </a:r>
            <a:r>
              <a:rPr lang="en-US" sz="1400" dirty="0" smtClean="0"/>
              <a:t> after 25µs LBT</a:t>
            </a:r>
            <a:endParaRPr lang="en-US" sz="1400" dirty="0"/>
          </a:p>
        </p:txBody>
      </p:sp>
      <p:sp>
        <p:nvSpPr>
          <p:cNvPr id="79" name="TextBox 78"/>
          <p:cNvSpPr txBox="1"/>
          <p:nvPr/>
        </p:nvSpPr>
        <p:spPr>
          <a:xfrm>
            <a:off x="228600" y="2286000"/>
            <a:ext cx="1828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A : </a:t>
            </a:r>
            <a:r>
              <a:rPr lang="en-US" sz="1400" dirty="0" err="1" smtClean="0"/>
              <a:t>Tx</a:t>
            </a:r>
            <a:r>
              <a:rPr lang="en-US" sz="1400" dirty="0" smtClean="0"/>
              <a:t> starting time </a:t>
            </a:r>
          </a:p>
          <a:p>
            <a:pPr algn="r"/>
            <a:r>
              <a:rPr lang="en-US" sz="1400" dirty="0" smtClean="0"/>
              <a:t>after Cat 4 LBT</a:t>
            </a:r>
          </a:p>
          <a:p>
            <a:pPr algn="r"/>
            <a:r>
              <a:rPr lang="en-US" sz="1400" dirty="0" smtClean="0"/>
              <a:t>MCOT=4ms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2438400" y="3502223"/>
            <a:ext cx="799706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lang="en-US" sz="1400" dirty="0" smtClean="0"/>
              <a:t>UL grant</a:t>
            </a:r>
            <a:endParaRPr lang="en-US" sz="1400" dirty="0"/>
          </a:p>
        </p:txBody>
      </p:sp>
      <p:sp>
        <p:nvSpPr>
          <p:cNvPr id="80" name="TextBox 79"/>
          <p:cNvSpPr txBox="1"/>
          <p:nvPr/>
        </p:nvSpPr>
        <p:spPr>
          <a:xfrm>
            <a:off x="5661851" y="2667000"/>
            <a:ext cx="1424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Tx</a:t>
            </a:r>
            <a:r>
              <a:rPr lang="en-US" sz="1400" dirty="0" smtClean="0"/>
              <a:t> after 25µs LBT</a:t>
            </a:r>
            <a:endParaRPr lang="en-US" sz="1400" dirty="0"/>
          </a:p>
        </p:txBody>
      </p:sp>
      <p:sp>
        <p:nvSpPr>
          <p:cNvPr id="81" name="TextBox 80"/>
          <p:cNvSpPr txBox="1"/>
          <p:nvPr/>
        </p:nvSpPr>
        <p:spPr>
          <a:xfrm>
            <a:off x="3147251" y="5726668"/>
            <a:ext cx="1424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Tx</a:t>
            </a:r>
            <a:r>
              <a:rPr lang="en-US" sz="1400" dirty="0" smtClean="0"/>
              <a:t> after 25µs LBT</a:t>
            </a:r>
            <a:endParaRPr lang="en-US" sz="1400" dirty="0"/>
          </a:p>
        </p:txBody>
      </p:sp>
      <p:sp>
        <p:nvSpPr>
          <p:cNvPr id="82" name="TextBox 81"/>
          <p:cNvSpPr txBox="1"/>
          <p:nvPr/>
        </p:nvSpPr>
        <p:spPr>
          <a:xfrm>
            <a:off x="5943600" y="5726668"/>
            <a:ext cx="1424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Tx</a:t>
            </a:r>
            <a:r>
              <a:rPr lang="en-US" sz="1400" dirty="0" smtClean="0"/>
              <a:t> after 25µs LBT</a:t>
            </a:r>
            <a:endParaRPr lang="en-US" sz="1400" dirty="0"/>
          </a:p>
        </p:txBody>
      </p:sp>
      <p:sp>
        <p:nvSpPr>
          <p:cNvPr id="83" name="TextBox 82"/>
          <p:cNvSpPr txBox="1"/>
          <p:nvPr/>
        </p:nvSpPr>
        <p:spPr>
          <a:xfrm>
            <a:off x="2438400" y="4950023"/>
            <a:ext cx="799706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lang="en-US" sz="1400" dirty="0" smtClean="0"/>
              <a:t>UL grant</a:t>
            </a:r>
            <a:endParaRPr lang="en-US" sz="1400" dirty="0"/>
          </a:p>
        </p:txBody>
      </p:sp>
      <p:sp>
        <p:nvSpPr>
          <p:cNvPr id="84" name="TextBox 83"/>
          <p:cNvSpPr txBox="1"/>
          <p:nvPr/>
        </p:nvSpPr>
        <p:spPr>
          <a:xfrm>
            <a:off x="2438400" y="6477000"/>
            <a:ext cx="799706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lang="en-US" sz="1400" dirty="0" smtClean="0"/>
              <a:t>UL grant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75621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2826166"/>
              </p:ext>
            </p:extLst>
          </p:nvPr>
        </p:nvGraphicFramePr>
        <p:xfrm>
          <a:off x="381000" y="2362200"/>
          <a:ext cx="8229600" cy="53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5334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605499"/>
              </p:ext>
            </p:extLst>
          </p:nvPr>
        </p:nvGraphicFramePr>
        <p:xfrm>
          <a:off x="381000" y="2362200"/>
          <a:ext cx="1295400" cy="533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</a:tblGrid>
              <a:tr h="5333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3810000" y="1905000"/>
            <a:ext cx="0" cy="121920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00600" y="1905000"/>
            <a:ext cx="0" cy="175260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24000" y="1524000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X</a:t>
            </a:r>
            <a:r>
              <a:rPr lang="en-US" sz="1600" b="1" dirty="0" smtClean="0"/>
              <a:t> : </a:t>
            </a:r>
            <a:r>
              <a:rPr lang="en-US" sz="1400" dirty="0" smtClean="0"/>
              <a:t>End of </a:t>
            </a:r>
            <a:r>
              <a:rPr lang="en-US" sz="1400" dirty="0" err="1" smtClean="0"/>
              <a:t>tx</a:t>
            </a:r>
            <a:r>
              <a:rPr lang="en-US" sz="1400" dirty="0" smtClean="0"/>
              <a:t> after Cat4LBT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1676400" y="1831777"/>
            <a:ext cx="0" cy="1825823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>
            <a:off x="1676400" y="3124200"/>
            <a:ext cx="21336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676400" y="3429000"/>
            <a:ext cx="31242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438400" y="2861846"/>
            <a:ext cx="5854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16µs</a:t>
            </a:r>
            <a:endParaRPr lang="en-US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3200400" y="3395246"/>
            <a:ext cx="5854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25µs</a:t>
            </a:r>
            <a:endParaRPr lang="en-US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3733800" y="1676400"/>
            <a:ext cx="38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Y</a:t>
            </a:r>
            <a:endParaRPr lang="en-US" sz="1600" dirty="0" smtClean="0"/>
          </a:p>
        </p:txBody>
      </p:sp>
      <p:sp>
        <p:nvSpPr>
          <p:cNvPr id="25" name="TextBox 24"/>
          <p:cNvSpPr txBox="1"/>
          <p:nvPr/>
        </p:nvSpPr>
        <p:spPr>
          <a:xfrm>
            <a:off x="4724400" y="1676400"/>
            <a:ext cx="38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Z</a:t>
            </a:r>
            <a:endParaRPr lang="en-US" sz="1600" dirty="0" smtClean="0"/>
          </a:p>
        </p:txBody>
      </p:sp>
      <p:sp>
        <p:nvSpPr>
          <p:cNvPr id="27" name="TextBox 26"/>
          <p:cNvSpPr txBox="1"/>
          <p:nvPr/>
        </p:nvSpPr>
        <p:spPr>
          <a:xfrm>
            <a:off x="304801" y="3962400"/>
            <a:ext cx="8077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Any transmission gap between X and Z is counted a channel occupancy.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Any gap after Z is not counted as channel occupancy.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If X is end of DL transmission after Cat 4, transmission between X and Y without LBT is allowed.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</a:t>
            </a:r>
            <a:r>
              <a:rPr lang="en-US" dirty="0" smtClean="0"/>
              <a:t>his transmission contains at least UCI or SRS  and lasts at most 1 </a:t>
            </a:r>
            <a:r>
              <a:rPr lang="en-US" dirty="0" err="1" smtClean="0"/>
              <a:t>ms</a:t>
            </a:r>
            <a:r>
              <a:rPr lang="en-US" dirty="0" smtClean="0"/>
              <a:t> within the MCOT.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536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540</Words>
  <Application>Microsoft Office PowerPoint</Application>
  <PresentationFormat>On-screen Show (4:3)</PresentationFormat>
  <Paragraphs>94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UL Channel Access Schemes</vt:lpstr>
      <vt:lpstr>Background</vt:lpstr>
      <vt:lpstr>Proposal</vt:lpstr>
      <vt:lpstr>Annex</vt:lpstr>
      <vt:lpstr>Annex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34</cp:revision>
  <dcterms:created xsi:type="dcterms:W3CDTF">2016-04-12T03:07:34Z</dcterms:created>
  <dcterms:modified xsi:type="dcterms:W3CDTF">2016-04-14T02:10:41Z</dcterms:modified>
</cp:coreProperties>
</file>