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3" r:id="rId3"/>
    <p:sldId id="264" r:id="rId4"/>
    <p:sldId id="260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21" autoAdjust="0"/>
    <p:restoredTop sz="94660"/>
  </p:normalViewPr>
  <p:slideViewPr>
    <p:cSldViewPr snapToGrid="0">
      <p:cViewPr varScale="1">
        <p:scale>
          <a:sx n="74" d="100"/>
          <a:sy n="74" d="100"/>
        </p:scale>
        <p:origin x="8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t>4/14/2016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59073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t>4/14/2016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28100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t>4/14/2016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6054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t>4/14/2016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36452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t>4/14/2016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21209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t>4/14/2016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80656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t>4/14/2016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90901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t>4/14/2016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56421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t>4/14/2016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85466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t>4/14/2016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1730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t>4/14/2016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25318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FA0EA2-EFA5-4DD1-8CA0-CC7640E454A9}" type="datetimeFigureOut">
              <a:rPr lang="en-US" smtClean="0"/>
              <a:t>4/14/2016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843964-EEEF-431C-996C-F5FFCDCD8C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84879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WF on remaining details of NPDCCH starting subframes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Huawei, HiSilicon, Intel, </a:t>
            </a:r>
            <a:r>
              <a:rPr lang="en-US" dirty="0" err="1" smtClean="0"/>
              <a:t>MediaTek</a:t>
            </a:r>
            <a:r>
              <a:rPr lang="en-US" dirty="0" smtClean="0"/>
              <a:t>, LG</a:t>
            </a:r>
            <a:endParaRPr lang="en-US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10278059" y="279120"/>
            <a:ext cx="16379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800" b="1" dirty="0" smtClean="0">
                <a:latin typeface="Arial" charset="0"/>
              </a:rPr>
              <a:t>R1-163804</a:t>
            </a:r>
            <a:endParaRPr lang="en-US" altLang="en-US" sz="1800" b="1" dirty="0">
              <a:latin typeface="Arial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52400" y="174536"/>
            <a:ext cx="5540062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</a:t>
            </a: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Meeting #84bis</a:t>
            </a:r>
            <a:endParaRPr lang="en-US" altLang="ja-JP" sz="18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buNone/>
            </a:pP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Busan, Korea, April 11-15, 2016 </a:t>
            </a:r>
            <a:endParaRPr lang="zh-CN" altLang="zh-CN" sz="18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spcBef>
                <a:spcPct val="0"/>
              </a:spcBef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7.2.1.1.1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241737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65355"/>
            <a:ext cx="10515600" cy="700189"/>
          </a:xfrm>
        </p:spPr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838200" y="765544"/>
                <a:ext cx="10515600" cy="5890437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GB" b="1" u="sng" dirty="0" smtClean="0">
                    <a:solidFill>
                      <a:srgbClr val="00B050"/>
                    </a:solidFill>
                  </a:rPr>
                  <a:t>Agreements on starting subframes:</a:t>
                </a:r>
                <a:endParaRPr lang="en-US" b="1" u="sng" dirty="0">
                  <a:solidFill>
                    <a:srgbClr val="00B050"/>
                  </a:solidFill>
                </a:endParaRPr>
              </a:p>
              <a:p>
                <a:pPr lvl="0"/>
                <a:r>
                  <a:rPr lang="en-GB" dirty="0"/>
                  <a:t>The search space starting subframe reuses the principle of eMTC</a:t>
                </a:r>
                <a:endParaRPr lang="en-US" dirty="0"/>
              </a:p>
              <a:p>
                <a:pPr lvl="1"/>
                <a:r>
                  <a:rPr lang="en-GB" dirty="0"/>
                  <a:t>The period reuse the principles from eMTC</a:t>
                </a:r>
                <a:endParaRPr lang="en-US" dirty="0"/>
              </a:p>
              <a:p>
                <a:pPr lvl="2"/>
                <a:r>
                  <a:rPr lang="en-GB" dirty="0"/>
                  <a:t>T=R*G, G values to be determined</a:t>
                </a:r>
                <a:endParaRPr lang="en-US" dirty="0"/>
              </a:p>
              <a:p>
                <a:pPr lvl="2"/>
                <a:r>
                  <a:rPr lang="en-GB" dirty="0"/>
                  <a:t>An additional offset on the value of T may be considered</a:t>
                </a:r>
                <a:endParaRPr lang="en-US" dirty="0"/>
              </a:p>
              <a:p>
                <a:pPr lvl="0"/>
                <a:r>
                  <a:rPr lang="en-GB" dirty="0"/>
                  <a:t>Postpone NPDCCH repetitions that overlap with transmission gap</a:t>
                </a:r>
                <a:endParaRPr lang="en-US" dirty="0"/>
              </a:p>
              <a:p>
                <a:pPr lvl="0"/>
                <a14:m>
                  <m:oMath xmlns:m="http://schemas.openxmlformats.org/officeDocument/2006/math">
                    <m:d>
                      <m:d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10</m:t>
                        </m:r>
                        <m:sSub>
                          <m:sSub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𝑛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en-US" b="0" i="0" smtClean="0">
                                <a:latin typeface="Cambria Math" panose="02040503050406030204" pitchFamily="18" charset="0"/>
                              </a:rPr>
                              <m:t>f</m:t>
                            </m:r>
                          </m:sub>
                        </m:s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+</m:t>
                        </m:r>
                        <m:d>
                          <m:dPr>
                            <m:begChr m:val="⌊"/>
                            <m:endChr m:val="⌋"/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sSub>
                                  <m:sSubPr>
                                    <m:ctrlP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𝑛</m:t>
                                    </m:r>
                                  </m:e>
                                  <m:sub>
                                    <m:r>
                                      <m:rPr>
                                        <m:sty m:val="p"/>
                                      </m:rPr>
                                      <a:rPr lang="en-US" b="0" i="0" smtClean="0">
                                        <a:latin typeface="Cambria Math" panose="02040503050406030204" pitchFamily="18" charset="0"/>
                                      </a:rPr>
                                      <m:t>s</m:t>
                                    </m:r>
                                  </m:sub>
                                </m:sSub>
                              </m:num>
                              <m:den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den>
                            </m:f>
                          </m:e>
                        </m:d>
                      </m:e>
                    </m:d>
                    <m:r>
                      <m:rPr>
                        <m:sty m:val="p"/>
                      </m:rPr>
                      <a:rPr lang="en-US" b="0" i="0" smtClean="0">
                        <a:latin typeface="Cambria Math" panose="02040503050406030204" pitchFamily="18" charset="0"/>
                      </a:rPr>
                      <m:t>mod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𝑇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=0</m:t>
                    </m:r>
                  </m:oMath>
                </a14:m>
                <a:endParaRPr lang="en-GB" dirty="0" smtClean="0"/>
              </a:p>
              <a:p>
                <a:pPr lvl="0"/>
                <a:r>
                  <a:rPr lang="en-GB" dirty="0" smtClean="0"/>
                  <a:t>G</a:t>
                </a:r>
                <a:r>
                  <a:rPr lang="en-GB" dirty="0"/>
                  <a:t>={1.5, 2, 4, 8, 16, 32, 48, 64}</a:t>
                </a:r>
                <a:endParaRPr lang="en-US" dirty="0"/>
              </a:p>
              <a:p>
                <a:pPr lvl="0"/>
                <a:r>
                  <a:rPr lang="en-GB" dirty="0"/>
                  <a:t>eNB only configures values that result in </a:t>
                </a:r>
                <a:r>
                  <a:rPr lang="en-GB" i="1" dirty="0"/>
                  <a:t>T</a:t>
                </a:r>
                <a:r>
                  <a:rPr lang="en-GB" dirty="0"/>
                  <a:t>&gt;=4</a:t>
                </a:r>
                <a:endParaRPr lang="en-US" dirty="0"/>
              </a:p>
              <a:p>
                <a:pPr lvl="0"/>
                <a:r>
                  <a:rPr lang="en-GB" dirty="0" smtClean="0"/>
                  <a:t>T=</a:t>
                </a:r>
                <a:r>
                  <a:rPr lang="en-GB" dirty="0" err="1" smtClean="0"/>
                  <a:t>Rmax</a:t>
                </a:r>
                <a:r>
                  <a:rPr lang="en-GB" dirty="0" smtClean="0"/>
                  <a:t>*G</a:t>
                </a:r>
              </a:p>
              <a:p>
                <a:pPr marL="0" indent="0">
                  <a:buNone/>
                </a:pPr>
                <a:endParaRPr lang="en-GB" dirty="0" smtClean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200" y="765544"/>
                <a:ext cx="10515600" cy="5890437"/>
              </a:xfrm>
              <a:blipFill rotWithShape="0">
                <a:blip r:embed="rId2"/>
                <a:stretch>
                  <a:fillRect l="-1217" t="-176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507820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1668" y="1545465"/>
            <a:ext cx="11900078" cy="463149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/>
              <a:t>RAN1 needs to clarify the following points:</a:t>
            </a:r>
          </a:p>
          <a:p>
            <a:pPr marL="514350" indent="-514350">
              <a:buAutoNum type="arabicPeriod"/>
            </a:pPr>
            <a:r>
              <a:rPr lang="en-US" dirty="0" smtClean="0"/>
              <a:t>Is G configured separately for UE-SS and CSS for RAR/Msg3re-tx/Msg4?</a:t>
            </a:r>
          </a:p>
          <a:p>
            <a:pPr marL="514350" indent="-514350">
              <a:buAutoNum type="arabicPeriod"/>
            </a:pPr>
            <a:r>
              <a:rPr lang="en-US" dirty="0" smtClean="0"/>
              <a:t>Assuming “yes” to #2, </a:t>
            </a:r>
            <a:r>
              <a:rPr lang="en-US" dirty="0" err="1" smtClean="0"/>
              <a:t>wrt</a:t>
            </a:r>
            <a:r>
              <a:rPr lang="en-US" dirty="0" smtClean="0"/>
              <a:t> CSS for RAR/Msg3re-tx/Msg4, is G:</a:t>
            </a:r>
          </a:p>
          <a:p>
            <a:pPr marL="971550" lvl="1" indent="-514350">
              <a:buFont typeface="+mj-lt"/>
              <a:buAutoNum type="alphaLcParenR"/>
            </a:pPr>
            <a:r>
              <a:rPr lang="en-US" dirty="0" smtClean="0"/>
              <a:t>Cell specific only; or</a:t>
            </a:r>
          </a:p>
          <a:p>
            <a:pPr marL="971550" lvl="1" indent="-514350">
              <a:buFont typeface="+mj-lt"/>
              <a:buAutoNum type="alphaLcParenR"/>
            </a:pPr>
            <a:r>
              <a:rPr lang="en-US" dirty="0" smtClean="0"/>
              <a:t>Cell specific and NPRACH resource specific</a:t>
            </a:r>
          </a:p>
        </p:txBody>
      </p:sp>
    </p:spTree>
    <p:extLst>
      <p:ext uri="{BB962C8B-B14F-4D97-AF65-F5344CB8AC3E}">
        <p14:creationId xmlns:p14="http://schemas.microsoft.com/office/powerpoint/2010/main" val="1673962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en-US" dirty="0" smtClean="0"/>
              <a:t>Proposals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838200" y="1325563"/>
            <a:ext cx="11049000" cy="5303901"/>
          </a:xfrm>
        </p:spPr>
        <p:txBody>
          <a:bodyPr>
            <a:normAutofit/>
          </a:bodyPr>
          <a:lstStyle/>
          <a:p>
            <a:r>
              <a:rPr lang="en-US" dirty="0" smtClean="0"/>
              <a:t>For UE-SS, G is UE-specific</a:t>
            </a:r>
          </a:p>
          <a:p>
            <a:r>
              <a:rPr lang="en-US" dirty="0" smtClean="0"/>
              <a:t>For </a:t>
            </a:r>
            <a:r>
              <a:rPr lang="en-US" dirty="0" smtClean="0"/>
              <a:t>CSS </a:t>
            </a:r>
            <a:r>
              <a:rPr lang="en-US" dirty="0"/>
              <a:t>for </a:t>
            </a:r>
            <a:r>
              <a:rPr lang="en-US" dirty="0" smtClean="0"/>
              <a:t>RAR/Msg3re-tx/Msg4, G is </a:t>
            </a:r>
            <a:r>
              <a:rPr lang="en-US" dirty="0" smtClean="0"/>
              <a:t>cell-specific and NPRACH resour</a:t>
            </a:r>
            <a:r>
              <a:rPr lang="en-US" dirty="0" smtClean="0"/>
              <a:t>ce-specific</a:t>
            </a:r>
            <a:endParaRPr lang="en-US" dirty="0"/>
          </a:p>
          <a:p>
            <a:pPr lvl="0"/>
            <a:endParaRPr lang="en-US" dirty="0" smtClean="0"/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5709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338</TotalTime>
  <Words>150</Words>
  <Application>Microsoft Office PowerPoint</Application>
  <PresentationFormat>Widescreen</PresentationFormat>
  <Paragraphs>26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Arial Unicode MS</vt:lpstr>
      <vt:lpstr>Arial</vt:lpstr>
      <vt:lpstr>Calibri</vt:lpstr>
      <vt:lpstr>Calibri Light</vt:lpstr>
      <vt:lpstr>Cambria Math</vt:lpstr>
      <vt:lpstr>Office Theme</vt:lpstr>
      <vt:lpstr>WF on remaining details of NPDCCH starting subframes</vt:lpstr>
      <vt:lpstr>Background</vt:lpstr>
      <vt:lpstr>Background</vt:lpstr>
      <vt:lpstr>Proposals</vt:lpstr>
    </vt:vector>
  </TitlesOfParts>
  <Company>Huawei Technologies Co., 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UL grant in RAR</dc:title>
  <dc:creator>Matthew Webb3</dc:creator>
  <cp:lastModifiedBy>Huawei3</cp:lastModifiedBy>
  <cp:revision>43</cp:revision>
  <dcterms:created xsi:type="dcterms:W3CDTF">2016-03-23T22:01:47Z</dcterms:created>
  <dcterms:modified xsi:type="dcterms:W3CDTF">2016-04-14T03:55:44Z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(3)CQbbJngRQFHMIHisBaUWzIQaRhmxh4d+IV6f8VnIm8vQFq6oDR0qb5biPwU///tbDnwfkwNa
GzVtAaY8747CI73jjtZnREy+WmCO4iNdgEl88Y6BcU00Z6H161x6woqMCa3K7ts/c+S3HBdr
RuL179BHSCw+UdQGoMFVK/oYGFS4WINdt6G7iJN54UdzHwpZErLrhBVvqmS2Ejtr2RYwBCKh
C0D5YBP4Nbc1hzVgWL</vt:lpwstr>
  </property>
  <property fmtid="{D5CDD505-2E9C-101B-9397-08002B2CF9AE}" pid="3" name="_2015_ms_pID_7253431">
    <vt:lpwstr>l9UJ9FOC8UvE3XwW5L5xBCx3R2l5OiAsOaJDi8ZYvr3FSRh7CGv+bq
9du6m6cdpNVpXgi1UQfNclOk5THVXXCHuoVoOg7fpTjiWJhVFdDYgJzp5s5Nj/ku3ME5g4g+
xx1k9ZMGbO1kNP+fKxpbGFsnn9c9jwYupcS6T4bWKZ2GHSqRq0eNKqlw5PeqpJZw/+/cuJ++
R2DdGNEHHYNwmbIlp1B6uuikXWZKqHYdKxdu</vt:lpwstr>
  </property>
  <property fmtid="{D5CDD505-2E9C-101B-9397-08002B2CF9AE}" pid="4" name="_2015_ms_pID_7253432">
    <vt:lpwstr>c76Hf2Dfsrxh/YF7lO/xJ0Vywkir8Alu0UW9
r3e0wi0n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1460600366</vt:lpwstr>
  </property>
</Properties>
</file>