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remaining details of </a:t>
            </a:r>
            <a:r>
              <a:rPr lang="en-US" dirty="0" smtClean="0"/>
              <a:t>NPDCCH starting subframes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smtClean="0"/>
              <a:t>Intel, </a:t>
            </a:r>
            <a:r>
              <a:rPr lang="en-US" dirty="0" err="1" smtClean="0"/>
              <a:t>MediaTek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R1-163801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11-15,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355"/>
            <a:ext cx="10515600" cy="700189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765544"/>
                <a:ext cx="10515600" cy="589043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u="sng" dirty="0" smtClean="0">
                    <a:solidFill>
                      <a:srgbClr val="00B050"/>
                    </a:solidFill>
                  </a:rPr>
                  <a:t>Agreements on starting subframes:</a:t>
                </a:r>
                <a:endParaRPr lang="en-US" b="1" u="sng" dirty="0">
                  <a:solidFill>
                    <a:srgbClr val="00B050"/>
                  </a:solidFill>
                </a:endParaRPr>
              </a:p>
              <a:p>
                <a:pPr lvl="0"/>
                <a:r>
                  <a:rPr lang="en-GB" dirty="0"/>
                  <a:t>The search space starting subframe reuses the principle of eMTC</a:t>
                </a:r>
                <a:endParaRPr lang="en-US" dirty="0"/>
              </a:p>
              <a:p>
                <a:pPr lvl="1"/>
                <a:r>
                  <a:rPr lang="en-GB" dirty="0"/>
                  <a:t>The period reuse the principles from eMTC</a:t>
                </a:r>
                <a:endParaRPr lang="en-US" dirty="0"/>
              </a:p>
              <a:p>
                <a:pPr lvl="2"/>
                <a:r>
                  <a:rPr lang="en-GB" dirty="0"/>
                  <a:t>T=R*G, G values to be determined</a:t>
                </a:r>
                <a:endParaRPr lang="en-US" dirty="0"/>
              </a:p>
              <a:p>
                <a:pPr lvl="2"/>
                <a:r>
                  <a:rPr lang="en-GB" dirty="0"/>
                  <a:t>An additional offset on the value of T may be considered</a:t>
                </a:r>
                <a:endParaRPr lang="en-US" dirty="0"/>
              </a:p>
              <a:p>
                <a:pPr lvl="0"/>
                <a:r>
                  <a:rPr lang="en-GB" dirty="0"/>
                  <a:t>Postpone NPDCCH repetitions that overlap with transmission gap</a:t>
                </a:r>
                <a:endParaRPr lang="en-US" dirty="0"/>
              </a:p>
              <a:p>
                <a:pPr lvl="0"/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f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s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mod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GB" dirty="0" smtClean="0"/>
              </a:p>
              <a:p>
                <a:pPr lvl="0"/>
                <a:r>
                  <a:rPr lang="en-GB" dirty="0" smtClean="0"/>
                  <a:t>G</a:t>
                </a:r>
                <a:r>
                  <a:rPr lang="en-GB" dirty="0"/>
                  <a:t>={1.5, 2, 4, 8, 16, 32, 48, 64}</a:t>
                </a:r>
                <a:endParaRPr lang="en-US" dirty="0"/>
              </a:p>
              <a:p>
                <a:pPr lvl="0"/>
                <a:r>
                  <a:rPr lang="en-GB" dirty="0"/>
                  <a:t>eNB only configures values that result in </a:t>
                </a:r>
                <a:r>
                  <a:rPr lang="en-GB" i="1" dirty="0"/>
                  <a:t>T</a:t>
                </a:r>
                <a:r>
                  <a:rPr lang="en-GB" dirty="0"/>
                  <a:t>&gt;=4</a:t>
                </a:r>
                <a:endParaRPr lang="en-US" dirty="0"/>
              </a:p>
              <a:p>
                <a:pPr lvl="0"/>
                <a:r>
                  <a:rPr lang="en-GB" dirty="0" smtClean="0"/>
                  <a:t>T=</a:t>
                </a:r>
                <a:r>
                  <a:rPr lang="en-GB" dirty="0" err="1" smtClean="0"/>
                  <a:t>Rmax</a:t>
                </a:r>
                <a:r>
                  <a:rPr lang="en-GB" dirty="0" smtClean="0"/>
                  <a:t>*G</a:t>
                </a:r>
              </a:p>
              <a:p>
                <a:pPr marL="0" indent="0">
                  <a:buNone/>
                </a:pPr>
                <a:endParaRPr lang="en-GB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765544"/>
                <a:ext cx="10515600" cy="5890437"/>
              </a:xfrm>
              <a:blipFill rotWithShape="0">
                <a:blip r:embed="rId2"/>
                <a:stretch>
                  <a:fillRect l="-1217" t="-17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8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668" y="1545465"/>
            <a:ext cx="11900078" cy="4631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RAN1 needs to clarify the following points:</a:t>
            </a:r>
          </a:p>
          <a:p>
            <a:pPr marL="514350" indent="-514350">
              <a:buAutoNum type="arabicPeriod"/>
            </a:pPr>
            <a:r>
              <a:rPr lang="en-US" dirty="0" smtClean="0"/>
              <a:t>Is G configured separately for UE-SS and CSS for RAR/Msg3re-tx/Msg4?</a:t>
            </a:r>
          </a:p>
          <a:p>
            <a:pPr marL="514350" indent="-514350">
              <a:buAutoNum type="arabicPeriod"/>
            </a:pPr>
            <a:r>
              <a:rPr lang="en-US" dirty="0" smtClean="0"/>
              <a:t>Assuming “yes” to #2, </a:t>
            </a:r>
            <a:r>
              <a:rPr lang="en-US" dirty="0" err="1" smtClean="0"/>
              <a:t>wrt</a:t>
            </a:r>
            <a:r>
              <a:rPr lang="en-US" dirty="0" smtClean="0"/>
              <a:t> CSS for RAR/Msg3re-tx/Msg4, is G: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Cell specific only; or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Cell specific and NPRACH resource specific</a:t>
            </a:r>
          </a:p>
        </p:txBody>
      </p:sp>
    </p:spTree>
    <p:extLst>
      <p:ext uri="{BB962C8B-B14F-4D97-AF65-F5344CB8AC3E}">
        <p14:creationId xmlns:p14="http://schemas.microsoft.com/office/powerpoint/2010/main" val="167396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325563"/>
            <a:ext cx="11049000" cy="5303901"/>
          </a:xfrm>
        </p:spPr>
        <p:txBody>
          <a:bodyPr>
            <a:normAutofit/>
          </a:bodyPr>
          <a:lstStyle/>
          <a:p>
            <a:r>
              <a:rPr lang="en-US" dirty="0" smtClean="0"/>
              <a:t>G is configured </a:t>
            </a:r>
            <a:r>
              <a:rPr lang="en-US" dirty="0"/>
              <a:t>separately for UE-SS and CSS for </a:t>
            </a:r>
            <a:r>
              <a:rPr lang="en-US" dirty="0" smtClean="0"/>
              <a:t>RAR/Msg3re-tx/Msg4</a:t>
            </a:r>
          </a:p>
          <a:p>
            <a:r>
              <a:rPr lang="en-US" dirty="0" smtClean="0"/>
              <a:t>For CSS </a:t>
            </a:r>
            <a:r>
              <a:rPr lang="en-US" dirty="0"/>
              <a:t>for </a:t>
            </a:r>
            <a:r>
              <a:rPr lang="en-US" dirty="0" smtClean="0"/>
              <a:t>RAR/Msg3re-tx/Msg4, G is configured per-cell per NPRACH resource</a:t>
            </a:r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153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Arial</vt:lpstr>
      <vt:lpstr>Calibri</vt:lpstr>
      <vt:lpstr>Calibri Light</vt:lpstr>
      <vt:lpstr>Cambria Math</vt:lpstr>
      <vt:lpstr>Office Theme</vt:lpstr>
      <vt:lpstr>Microsoft Equation 3.0</vt:lpstr>
      <vt:lpstr>WF on remaining details of NPDCCH starting subframes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Huawei3</cp:lastModifiedBy>
  <cp:revision>38</cp:revision>
  <dcterms:created xsi:type="dcterms:W3CDTF">2016-03-23T22:01:47Z</dcterms:created>
  <dcterms:modified xsi:type="dcterms:W3CDTF">2016-04-14T02:06:59Z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(3)CQbbJngRQFHMIHisBaUWzIQaRhmxh4d+IV6f8VnIm8vQFq6oDR0qb5biPwU///tbDnwfkwNa
GzVtAaY8747CI73jjtZnREy+WmCO4iNdgEl88Y6BcU00Z6H161x6woqMCa3K7ts/c+S3HBdr
RuL179BHSCw+UdQGoMFVK/oYGFS4WINdt6G7iJN54UdzHwpZErLrhBVvqmS2Ejtr2RYwBCKh
C0D5YBP4Nbc1hzVgWL</vt:lpwstr>
  </property>
  <property fmtid="{D5CDD505-2E9C-101B-9397-08002B2CF9AE}" pid="3" name="_2015_ms_pID_7253431">
    <vt:lpwstr>l9UJ9FOC8UvE3XwW5L5xBCx3R2l5OiAsOaJDi8ZYvr3FSRh7CGv+bq
9du6m6cdpNVpXgi1UQfNclOk5THVXXCHuoVoOg7fpTjiWJhVFdDYgJzp5s5Nj/ku3ME5g4g+
xx1k9ZMGbO1kNP+fKxpbGFsnn9c9jwYupcS6T4bWKZ2GHSqRq0eNKqlw5PeqpJZw/+/cuJ++
R2DdGNEHHYNwmbIlp1B6uuikXWZKqHYdKxdu</vt:lpwstr>
  </property>
  <property fmtid="{D5CDD505-2E9C-101B-9397-08002B2CF9AE}" pid="4" name="_2015_ms_pID_7253432">
    <vt:lpwstr>c76Hf2Dfsrxh/YF7lO/xJ0Vywkir8Alu0UW9
r3e0wi0n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1460594250</vt:lpwstr>
  </property>
</Properties>
</file>