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8" autoAdjust="0"/>
    <p:restoredTop sz="94660"/>
  </p:normalViewPr>
  <p:slideViewPr>
    <p:cSldViewPr snapToGrid="0">
      <p:cViewPr varScale="1">
        <p:scale>
          <a:sx n="92" d="100"/>
          <a:sy n="92" d="100"/>
        </p:scale>
        <p:origin x="306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E2EB-7434-41A8-A855-7508FE03C960}" type="datetimeFigureOut">
              <a:rPr lang="en-GB" smtClean="0"/>
              <a:pPr/>
              <a:t>13/04/2016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949E4-A03F-432C-BFE4-CC80756552C5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20437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E2EB-7434-41A8-A855-7508FE03C960}" type="datetimeFigureOut">
              <a:rPr lang="en-GB" smtClean="0"/>
              <a:pPr/>
              <a:t>13/04/2016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949E4-A03F-432C-BFE4-CC80756552C5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52771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E2EB-7434-41A8-A855-7508FE03C960}" type="datetimeFigureOut">
              <a:rPr lang="en-GB" smtClean="0"/>
              <a:pPr/>
              <a:t>13/04/2016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949E4-A03F-432C-BFE4-CC80756552C5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27606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E2EB-7434-41A8-A855-7508FE03C960}" type="datetimeFigureOut">
              <a:rPr lang="en-GB" smtClean="0"/>
              <a:pPr/>
              <a:t>13/04/2016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949E4-A03F-432C-BFE4-CC80756552C5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19138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E2EB-7434-41A8-A855-7508FE03C960}" type="datetimeFigureOut">
              <a:rPr lang="en-GB" smtClean="0"/>
              <a:pPr/>
              <a:t>13/04/2016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949E4-A03F-432C-BFE4-CC80756552C5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39476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E2EB-7434-41A8-A855-7508FE03C960}" type="datetimeFigureOut">
              <a:rPr lang="en-GB" smtClean="0"/>
              <a:pPr/>
              <a:t>13/04/2016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949E4-A03F-432C-BFE4-CC80756552C5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53935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E2EB-7434-41A8-A855-7508FE03C960}" type="datetimeFigureOut">
              <a:rPr lang="en-GB" smtClean="0"/>
              <a:pPr/>
              <a:t>13/04/2016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949E4-A03F-432C-BFE4-CC80756552C5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51305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E2EB-7434-41A8-A855-7508FE03C960}" type="datetimeFigureOut">
              <a:rPr lang="en-GB" smtClean="0"/>
              <a:pPr/>
              <a:t>13/04/2016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949E4-A03F-432C-BFE4-CC80756552C5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4416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E2EB-7434-41A8-A855-7508FE03C960}" type="datetimeFigureOut">
              <a:rPr lang="en-GB" smtClean="0"/>
              <a:pPr/>
              <a:t>13/04/2016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949E4-A03F-432C-BFE4-CC80756552C5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79346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E2EB-7434-41A8-A855-7508FE03C960}" type="datetimeFigureOut">
              <a:rPr lang="en-GB" smtClean="0"/>
              <a:pPr/>
              <a:t>13/04/2016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949E4-A03F-432C-BFE4-CC80756552C5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659528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E2EB-7434-41A8-A855-7508FE03C960}" type="datetimeFigureOut">
              <a:rPr lang="en-GB" smtClean="0"/>
              <a:pPr/>
              <a:t>13/04/2016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949E4-A03F-432C-BFE4-CC80756552C5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78495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7DE2EB-7434-41A8-A855-7508FE03C960}" type="datetimeFigureOut">
              <a:rPr lang="en-GB" smtClean="0"/>
              <a:pPr/>
              <a:t>13/04/2016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1949E4-A03F-432C-BFE4-CC80756552C5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20054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44782" y="1597060"/>
            <a:ext cx="9144000" cy="1613731"/>
          </a:xfrm>
        </p:spPr>
        <p:txBody>
          <a:bodyPr>
            <a:normAutofit/>
          </a:bodyPr>
          <a:lstStyle/>
          <a:p>
            <a:r>
              <a:rPr lang="en-US" dirty="0"/>
              <a:t>WF on outer </a:t>
            </a:r>
            <a:r>
              <a:rPr lang="en-US" dirty="0" smtClean="0"/>
              <a:t>code</a:t>
            </a:r>
            <a:endParaRPr lang="en-GB" dirty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</p:txBody>
      </p:sp>
      <p:sp>
        <p:nvSpPr>
          <p:cNvPr id="4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469224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ja-JP" sz="2400" dirty="0">
                <a:latin typeface="Calibri" pitchFamily="34" charset="0"/>
                <a:ea typeface="ＭＳ Ｐゴシック" pitchFamily="34" charset="-128"/>
              </a:rPr>
              <a:t>3GPP TSG RAN WG1 </a:t>
            </a:r>
            <a:r>
              <a:rPr kumimoji="1" lang="en-US" altLang="ja-JP" sz="2400" dirty="0" smtClean="0">
                <a:latin typeface="Calibri" pitchFamily="34" charset="0"/>
                <a:ea typeface="ＭＳ Ｐゴシック" pitchFamily="34" charset="-128"/>
              </a:rPr>
              <a:t>#84bis meeting</a:t>
            </a:r>
            <a:endParaRPr kumimoji="1" lang="en-US" altLang="ja-JP" sz="2400" dirty="0">
              <a:latin typeface="Calibri" pitchFamily="34" charset="0"/>
              <a:ea typeface="ＭＳ Ｐゴシック" pitchFamily="34" charset="-128"/>
            </a:endParaRPr>
          </a:p>
          <a:p>
            <a:pPr hangingPunct="0"/>
            <a:r>
              <a:rPr lang="en-US" altLang="zh-CN" sz="2400" dirty="0" smtClean="0"/>
              <a:t>Busan, Korea, 11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– 15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April 2016</a:t>
            </a:r>
            <a:endParaRPr lang="zh-CN" altLang="zh-CN" sz="2400" dirty="0" smtClean="0"/>
          </a:p>
          <a:p>
            <a:r>
              <a:rPr kumimoji="1" lang="en-US" altLang="ja-JP" sz="2400" dirty="0" smtClean="0">
                <a:latin typeface="Calibri" pitchFamily="34" charset="0"/>
                <a:ea typeface="ＭＳ Ｐゴシック" pitchFamily="34" charset="-128"/>
              </a:rPr>
              <a:t>Agenda </a:t>
            </a:r>
            <a:r>
              <a:rPr kumimoji="1" lang="en-US" altLang="ja-JP" sz="2400" dirty="0">
                <a:latin typeface="Calibri" pitchFamily="34" charset="0"/>
                <a:ea typeface="ＭＳ Ｐゴシック" pitchFamily="34" charset="-128"/>
              </a:rPr>
              <a:t>item </a:t>
            </a:r>
            <a:r>
              <a:rPr kumimoji="1" lang="en-US" altLang="ja-JP" sz="2400" dirty="0" smtClean="0">
                <a:latin typeface="Calibri" pitchFamily="34" charset="0"/>
                <a:ea typeface="ＭＳ Ｐゴシック" pitchFamily="34" charset="-128"/>
              </a:rPr>
              <a:t>8.1.6</a:t>
            </a:r>
            <a:endParaRPr kumimoji="1" lang="ja-JP" altLang="en-US" sz="2400" dirty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5" name="テキスト ボックス 6"/>
          <p:cNvSpPr txBox="1">
            <a:spLocks noChangeArrowheads="1"/>
          </p:cNvSpPr>
          <p:nvPr/>
        </p:nvSpPr>
        <p:spPr bwMode="auto">
          <a:xfrm>
            <a:off x="3770658" y="3984660"/>
            <a:ext cx="495295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ja-JP" sz="2400" dirty="0" smtClean="0">
                <a:latin typeface="Calibri" pitchFamily="34" charset="0"/>
                <a:ea typeface="ＭＳ Ｐゴシック" pitchFamily="34" charset="-128"/>
              </a:rPr>
              <a:t>Qualcomm Inc, ZTE, </a:t>
            </a:r>
            <a:r>
              <a:rPr kumimoji="1" lang="en-US" altLang="ja-JP" sz="2400" dirty="0" err="1" smtClean="0">
                <a:latin typeface="Calibri" pitchFamily="34" charset="0"/>
                <a:ea typeface="ＭＳ Ｐゴシック" pitchFamily="34" charset="-128"/>
              </a:rPr>
              <a:t>InterDigital</a:t>
            </a:r>
            <a:r>
              <a:rPr kumimoji="1" lang="en-US" altLang="ja-JP" sz="2400" dirty="0" smtClean="0">
                <a:latin typeface="Calibri" pitchFamily="34" charset="0"/>
                <a:ea typeface="ＭＳ Ｐゴシック" pitchFamily="34" charset="-128"/>
              </a:rPr>
              <a:t>, </a:t>
            </a:r>
            <a:r>
              <a:rPr kumimoji="1" lang="en-US" altLang="ja-JP" sz="2400" dirty="0" smtClean="0">
                <a:latin typeface="Calibri" pitchFamily="34" charset="0"/>
                <a:ea typeface="ＭＳ Ｐゴシック" pitchFamily="34" charset="-128"/>
              </a:rPr>
              <a:t>Sony</a:t>
            </a:r>
            <a:endParaRPr kumimoji="1" lang="ja-JP" altLang="en-US" sz="2400" dirty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6" name="テキスト ボックス 3"/>
          <p:cNvSpPr txBox="1">
            <a:spLocks noChangeArrowheads="1"/>
          </p:cNvSpPr>
          <p:nvPr/>
        </p:nvSpPr>
        <p:spPr bwMode="auto">
          <a:xfrm>
            <a:off x="9048751" y="18891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r>
              <a:rPr lang="en-US" altLang="ja-JP" sz="2400" dirty="0" smtClean="0">
                <a:latin typeface="Calibri" panose="020F0502020204030204" pitchFamily="34" charset="0"/>
              </a:rPr>
              <a:t>R1-</a:t>
            </a:r>
            <a:r>
              <a:rPr lang="en-US" sz="2400" dirty="0" smtClean="0">
                <a:latin typeface="Calibri" panose="020F0502020204030204" pitchFamily="34" charset="0"/>
              </a:rPr>
              <a:t>163793</a:t>
            </a:r>
            <a:endParaRPr lang="ja-JP" altLang="en-US" sz="24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5369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597" y="162044"/>
            <a:ext cx="7432343" cy="806948"/>
          </a:xfrm>
        </p:spPr>
        <p:txBody>
          <a:bodyPr>
            <a:normAutofit/>
          </a:bodyPr>
          <a:lstStyle/>
          <a:p>
            <a:r>
              <a:rPr lang="en-US" sz="320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Proposal</a:t>
            </a:r>
            <a:endParaRPr lang="en-US" sz="3200" dirty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1597" y="968992"/>
            <a:ext cx="11458433" cy="529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 algn="just">
              <a:lnSpc>
                <a:spcPct val="150000"/>
              </a:lnSpc>
              <a:spcBef>
                <a:spcPts val="1000"/>
              </a:spcBef>
              <a:buFont typeface="Wingdings" panose="05000000000000000000" pitchFamily="2" charset="2"/>
              <a:buChar char="q"/>
            </a:pPr>
            <a:r>
              <a:rPr lang="en-GB" sz="20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Phase 1 and later phases of NR should investigate the benefits/</a:t>
            </a:r>
            <a:r>
              <a:rPr lang="en-GB" sz="2000" dirty="0" err="1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tradeoff</a:t>
            </a:r>
            <a:r>
              <a:rPr lang="en-GB" sz="20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 of incorporating outer coding for the following:</a:t>
            </a:r>
            <a:endParaRPr lang="en-US" sz="2000" dirty="0" smtClean="0">
              <a:solidFill>
                <a:prstClr val="black"/>
              </a:solidFill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pPr lvl="1">
              <a:buFont typeface="Arial" pitchFamily="34" charset="0"/>
              <a:buChar char="•"/>
            </a:pPr>
            <a:r>
              <a:rPr lang="en-US" sz="20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Forward compatibility to URLLC/</a:t>
            </a:r>
            <a:r>
              <a:rPr lang="en-US" sz="2000" dirty="0" err="1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eMBB</a:t>
            </a:r>
            <a:r>
              <a:rPr lang="en-US" sz="20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 coexistence </a:t>
            </a:r>
          </a:p>
          <a:p>
            <a:pPr lvl="1">
              <a:buFont typeface="Arial" pitchFamily="34" charset="0"/>
              <a:buChar char="•"/>
            </a:pPr>
            <a:r>
              <a:rPr lang="en-US" sz="2000" dirty="0" err="1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Bursty</a:t>
            </a:r>
            <a:r>
              <a:rPr lang="en-US" sz="20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 interference handling</a:t>
            </a:r>
          </a:p>
          <a:p>
            <a:pPr lvl="1"/>
            <a:endParaRPr lang="en-US" sz="2000" dirty="0" smtClean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pPr marL="228600" lvl="0" indent="-228600" algn="just">
              <a:lnSpc>
                <a:spcPct val="150000"/>
              </a:lnSpc>
              <a:spcBef>
                <a:spcPts val="1000"/>
              </a:spcBef>
              <a:buFont typeface="Wingdings" panose="05000000000000000000" pitchFamily="2" charset="2"/>
              <a:buChar char="q"/>
            </a:pPr>
            <a:r>
              <a:rPr lang="en-US" sz="20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Proposed aspects for investigation:</a:t>
            </a:r>
          </a:p>
          <a:p>
            <a:pPr lvl="1">
              <a:buFont typeface="Arial" pitchFamily="34" charset="0"/>
              <a:buChar char="•"/>
            </a:pPr>
            <a:r>
              <a:rPr lang="en-US" sz="2000" dirty="0" smtClean="0">
                <a:solidFill>
                  <a:prstClr val="black"/>
                </a:solidFill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Identify specific use cases, </a:t>
            </a:r>
          </a:p>
          <a:p>
            <a:pPr lvl="2">
              <a:buFont typeface="Arial" pitchFamily="34" charset="0"/>
              <a:buChar char="•"/>
            </a:pPr>
            <a:r>
              <a:rPr lang="en-US" sz="2000" dirty="0" smtClean="0">
                <a:solidFill>
                  <a:prstClr val="black"/>
                </a:solidFill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e.g. burst interference modeling, data rate, etc.</a:t>
            </a:r>
          </a:p>
          <a:p>
            <a:pPr lvl="2">
              <a:buFont typeface="Arial" pitchFamily="34" charset="0"/>
              <a:buChar char="•"/>
            </a:pPr>
            <a:endParaRPr lang="en-US" sz="2000" dirty="0" smtClean="0">
              <a:solidFill>
                <a:prstClr val="black"/>
              </a:solidFill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pPr lvl="1">
              <a:buFont typeface="Arial" pitchFamily="34" charset="0"/>
              <a:buChar char="•"/>
            </a:pPr>
            <a:r>
              <a:rPr lang="en-US" sz="2000" dirty="0" smtClean="0">
                <a:solidFill>
                  <a:prstClr val="black"/>
                </a:solidFill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Identify </a:t>
            </a:r>
            <a:r>
              <a:rPr lang="en-US" sz="2000" dirty="0">
                <a:solidFill>
                  <a:prstClr val="black"/>
                </a:solidFill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outer code </a:t>
            </a:r>
            <a:r>
              <a:rPr lang="en-US" sz="2000" dirty="0" smtClean="0">
                <a:solidFill>
                  <a:prstClr val="black"/>
                </a:solidFill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candidates</a:t>
            </a:r>
          </a:p>
          <a:p>
            <a:pPr lvl="1">
              <a:buFont typeface="Arial" pitchFamily="34" charset="0"/>
              <a:buChar char="•"/>
            </a:pPr>
            <a:endParaRPr lang="en-US" sz="2000" dirty="0">
              <a:solidFill>
                <a:prstClr val="black"/>
              </a:solidFill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pPr lvl="1">
              <a:buFont typeface="Arial" pitchFamily="34" charset="0"/>
              <a:buChar char="•"/>
            </a:pPr>
            <a:r>
              <a:rPr lang="en-US" sz="20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Performance, latency and complexity</a:t>
            </a:r>
          </a:p>
          <a:p>
            <a:pPr lvl="1">
              <a:buFont typeface="Arial" pitchFamily="34" charset="0"/>
              <a:buChar char="•"/>
            </a:pPr>
            <a:endParaRPr lang="en-US" sz="2000" dirty="0" smtClean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pPr lvl="1">
              <a:buFont typeface="Arial" pitchFamily="34" charset="0"/>
              <a:buChar char="•"/>
            </a:pPr>
            <a:r>
              <a:rPr lang="en-US" sz="20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Possible HARQ enhancement with outer coding</a:t>
            </a:r>
          </a:p>
          <a:p>
            <a:pPr lvl="2">
              <a:buFont typeface="Arial" pitchFamily="34" charset="0"/>
              <a:buChar char="•"/>
            </a:pPr>
            <a:r>
              <a:rPr lang="en-US" sz="2000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A</a:t>
            </a:r>
            <a:r>
              <a:rPr lang="en-US" sz="20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ssociated signaling/feedback overhead in UL </a:t>
            </a:r>
            <a:r>
              <a:rPr lang="en-US" sz="200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and DL</a:t>
            </a:r>
            <a:endParaRPr lang="en-US" sz="2000" dirty="0" smtClean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97312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702</TotalTime>
  <Words>103</Words>
  <Application>Microsoft Office PowerPoint</Application>
  <PresentationFormat>Widescreen</PresentationFormat>
  <Paragraphs>21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11" baseType="lpstr">
      <vt:lpstr>MS PGothic</vt:lpstr>
      <vt:lpstr>MS PGothic</vt:lpstr>
      <vt:lpstr>Nokia Pure Text</vt:lpstr>
      <vt:lpstr>宋体</vt:lpstr>
      <vt:lpstr>Arial</vt:lpstr>
      <vt:lpstr>Calibri</vt:lpstr>
      <vt:lpstr>Calibri Light</vt:lpstr>
      <vt:lpstr>Wingdings</vt:lpstr>
      <vt:lpstr>Office Theme</vt:lpstr>
      <vt:lpstr>WF on outer code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Channel Coding for  5G New Radio</dc:title>
  <dc:creator>Huaming</dc:creator>
  <cp:lastModifiedBy>Jiang, Jing</cp:lastModifiedBy>
  <cp:revision>132</cp:revision>
  <dcterms:created xsi:type="dcterms:W3CDTF">2016-04-11T10:28:00Z</dcterms:created>
  <dcterms:modified xsi:type="dcterms:W3CDTF">2016-04-14T05:43:51Z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57531819</vt:i4>
  </property>
  <property fmtid="{D5CDD505-2E9C-101B-9397-08002B2CF9AE}" pid="3" name="_NewReviewCycle">
    <vt:lpwstr/>
  </property>
  <property fmtid="{D5CDD505-2E9C-101B-9397-08002B2CF9AE}" pid="4" name="_EmailSubject">
    <vt:lpwstr>draft of outer erasure code WF</vt:lpwstr>
  </property>
  <property fmtid="{D5CDD505-2E9C-101B-9397-08002B2CF9AE}" pid="5" name="_AuthorEmail">
    <vt:lpwstr>jingj@qti.qualcomm.com</vt:lpwstr>
  </property>
  <property fmtid="{D5CDD505-2E9C-101B-9397-08002B2CF9AE}" pid="6" name="_AuthorEmailDisplayName">
    <vt:lpwstr>Jiang, Jing</vt:lpwstr>
  </property>
</Properties>
</file>