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2" r:id="rId4"/>
    <p:sldId id="263" r:id="rId5"/>
    <p:sldId id="26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3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Remaining Issues for DL Transmission Gap of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….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R1-163743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84bis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Busan, Korea, 11th -15th April 2016 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/>
              <a:t>Agreement:</a:t>
            </a:r>
            <a:endParaRPr lang="en-US" dirty="0"/>
          </a:p>
          <a:p>
            <a:pPr lvl="1"/>
            <a:r>
              <a:rPr lang="en-US" dirty="0"/>
              <a:t>For each configuration, the cycle starts with transmission period followed by the </a:t>
            </a:r>
            <a:r>
              <a:rPr lang="en-US" dirty="0" err="1"/>
              <a:t>subframes</a:t>
            </a:r>
            <a:r>
              <a:rPr lang="en-US" dirty="0"/>
              <a:t> for the gaps</a:t>
            </a:r>
          </a:p>
          <a:p>
            <a:pPr lvl="1"/>
            <a:r>
              <a:rPr lang="en-US" dirty="0"/>
              <a:t>The gap configuration is optional; if not configured it means there is no gap</a:t>
            </a:r>
          </a:p>
          <a:p>
            <a:pPr lvl="1"/>
            <a:r>
              <a:rPr lang="en-US" dirty="0"/>
              <a:t>DL transmission gap does not apply to SIB transmission.</a:t>
            </a:r>
          </a:p>
          <a:p>
            <a:pPr lvl="1"/>
            <a:r>
              <a:rPr lang="en-US" dirty="0"/>
              <a:t>Gaps configuration is applied for both NPDCCH CSS for paging and NPDSCH carrying the paging message</a:t>
            </a:r>
          </a:p>
          <a:p>
            <a:pPr lvl="2"/>
            <a:r>
              <a:rPr lang="en-US" dirty="0"/>
              <a:t>The same configuration is used for paging NPDCCH and NPDSCH as that of other DL transmission</a:t>
            </a:r>
          </a:p>
          <a:p>
            <a:pPr lvl="2"/>
            <a:r>
              <a:rPr lang="en-US" dirty="0"/>
              <a:t>For paging, </a:t>
            </a:r>
            <a:r>
              <a:rPr lang="en-US" dirty="0" err="1"/>
              <a:t>R_NPDCCH_max</a:t>
            </a:r>
            <a:r>
              <a:rPr lang="en-US" dirty="0"/>
              <a:t> refers to </a:t>
            </a:r>
            <a:r>
              <a:rPr lang="en-US" dirty="0" err="1"/>
              <a:t>Rmax</a:t>
            </a:r>
            <a:r>
              <a:rPr lang="en-US" dirty="0"/>
              <a:t> of paging CSS configured by </a:t>
            </a:r>
            <a:r>
              <a:rPr lang="en-US" dirty="0" err="1"/>
              <a:t>eNB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661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/>
              <a:t>Background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2437"/>
            <a:ext cx="8229600" cy="4525963"/>
          </a:xfrm>
        </p:spPr>
        <p:txBody>
          <a:bodyPr>
            <a:noAutofit/>
          </a:bodyPr>
          <a:lstStyle/>
          <a:p>
            <a:r>
              <a:rPr lang="en-GB" dirty="0"/>
              <a:t>Agreement:</a:t>
            </a:r>
            <a:endParaRPr lang="en-US" dirty="0"/>
          </a:p>
          <a:p>
            <a:pPr lvl="1"/>
            <a:r>
              <a:rPr lang="en-US" dirty="0"/>
              <a:t>Starting point of gap period (SFN=0, sf=0)</a:t>
            </a:r>
          </a:p>
          <a:p>
            <a:pPr lvl="1"/>
            <a:r>
              <a:rPr lang="en-US" dirty="0"/>
              <a:t>{Gap starting point periodicity, Gap size} are</a:t>
            </a:r>
          </a:p>
          <a:p>
            <a:pPr lvl="2"/>
            <a:r>
              <a:rPr lang="en-US" dirty="0"/>
              <a:t>Alt 2: signaled separately</a:t>
            </a:r>
          </a:p>
          <a:p>
            <a:pPr lvl="3"/>
            <a:r>
              <a:rPr lang="en-US" dirty="0"/>
              <a:t>2 bits each</a:t>
            </a:r>
          </a:p>
          <a:p>
            <a:pPr lvl="1"/>
            <a:r>
              <a:rPr lang="en-US" dirty="0"/>
              <a:t>X</a:t>
            </a:r>
            <a:r>
              <a:rPr lang="en-US" baseline="-25000" dirty="0"/>
              <a:t>1</a:t>
            </a:r>
            <a:r>
              <a:rPr lang="en-US" dirty="0"/>
              <a:t> is 2 bits</a:t>
            </a:r>
          </a:p>
          <a:p>
            <a:pPr lvl="2"/>
            <a:r>
              <a:rPr lang="en-US" dirty="0"/>
              <a:t>{32, 64, 128, 256} </a:t>
            </a:r>
          </a:p>
          <a:p>
            <a:pPr lvl="1"/>
            <a:r>
              <a:rPr lang="en-US" dirty="0"/>
              <a:t>Gap starting point periodicity and gap size are </a:t>
            </a:r>
          </a:p>
          <a:p>
            <a:pPr lvl="2"/>
            <a:r>
              <a:rPr lang="en-US" dirty="0"/>
              <a:t>On an absolute number of </a:t>
            </a:r>
            <a:r>
              <a:rPr lang="en-US" dirty="0" err="1" smtClean="0"/>
              <a:t>subframes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7738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When DL transmission gap is configured, each cycle starts with </a:t>
            </a:r>
            <a:r>
              <a:rPr lang="en-US" dirty="0" err="1" smtClean="0"/>
              <a:t>subframe</a:t>
            </a:r>
            <a:r>
              <a:rPr lang="en-US" dirty="0" smtClean="0"/>
              <a:t> (</a:t>
            </a:r>
            <a:r>
              <a:rPr lang="en-US" dirty="0" err="1" smtClean="0"/>
              <a:t>n</a:t>
            </a:r>
            <a:r>
              <a:rPr lang="en-US" baseline="-25000" dirty="0" err="1" smtClean="0"/>
              <a:t>f</a:t>
            </a:r>
            <a:r>
              <a:rPr lang="en-US" dirty="0" smtClean="0"/>
              <a:t>, n</a:t>
            </a:r>
            <a:r>
              <a:rPr lang="en-US" baseline="-25000" dirty="0" smtClean="0"/>
              <a:t>s</a:t>
            </a:r>
            <a:r>
              <a:rPr lang="en-US" dirty="0" smtClean="0"/>
              <a:t>) where </a:t>
            </a:r>
            <a:r>
              <a:rPr lang="en-US" dirty="0" err="1" smtClean="0"/>
              <a:t>T</a:t>
            </a:r>
            <a:r>
              <a:rPr lang="en-US" baseline="-25000" dirty="0" err="1" smtClean="0"/>
              <a:t>g</a:t>
            </a:r>
            <a:r>
              <a:rPr lang="en-US" dirty="0" smtClean="0"/>
              <a:t> is the </a:t>
            </a:r>
            <a:r>
              <a:rPr lang="en-US" dirty="0"/>
              <a:t>Gap starting point </a:t>
            </a:r>
            <a:r>
              <a:rPr lang="en-US" dirty="0" smtClean="0"/>
              <a:t>periodicity, and 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When a cycle cross over </a:t>
            </a:r>
            <a:r>
              <a:rPr lang="en-US" dirty="0"/>
              <a:t>(SFN=0, sf=0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If the DL transmission part crosses over, both DL transmission part and gap part of the cycle are skipped</a:t>
            </a:r>
          </a:p>
          <a:p>
            <a:pPr lvl="1"/>
            <a:r>
              <a:rPr lang="en-US" dirty="0" smtClean="0"/>
              <a:t>If the </a:t>
            </a:r>
            <a:r>
              <a:rPr lang="en-US" dirty="0"/>
              <a:t>DL transmission part </a:t>
            </a:r>
            <a:r>
              <a:rPr lang="en-US" dirty="0" smtClean="0"/>
              <a:t>does not crosses over, and the gap part crosses over, </a:t>
            </a:r>
            <a:r>
              <a:rPr lang="en-US" dirty="0" smtClean="0"/>
              <a:t>then: only </a:t>
            </a:r>
            <a:r>
              <a:rPr lang="en-US" dirty="0" smtClean="0"/>
              <a:t>the gap part of the cycle is </a:t>
            </a:r>
            <a:r>
              <a:rPr lang="en-US" dirty="0" smtClean="0"/>
              <a:t>skipped, DL transmission part is kept</a:t>
            </a:r>
            <a:endParaRPr lang="en-US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7925686"/>
              </p:ext>
            </p:extLst>
          </p:nvPr>
        </p:nvGraphicFramePr>
        <p:xfrm>
          <a:off x="2080419" y="2895600"/>
          <a:ext cx="4983162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公式" r:id="rId3" imgW="1384200" imgH="215640" progId="Equation.3">
                  <p:embed/>
                </p:oleObj>
              </mc:Choice>
              <mc:Fallback>
                <p:oleObj name="公式" r:id="rId3" imgW="1384200" imgH="2156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0419" y="2895600"/>
                        <a:ext cx="4983162" cy="776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9559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Value set for </a:t>
            </a:r>
            <a:r>
              <a:rPr lang="en-US" dirty="0"/>
              <a:t>{Gap starting point periodicity, Gap size} </a:t>
            </a:r>
            <a:r>
              <a:rPr lang="en-US" dirty="0" smtClean="0"/>
              <a:t>is defined using one of the alternatives below:</a:t>
            </a:r>
          </a:p>
          <a:p>
            <a:pPr lvl="1"/>
            <a:r>
              <a:rPr lang="en-US" dirty="0" smtClean="0"/>
              <a:t>Alt 1. As a function of </a:t>
            </a:r>
            <a:r>
              <a:rPr lang="en-US" dirty="0"/>
              <a:t>X</a:t>
            </a:r>
            <a:r>
              <a:rPr lang="en-US" baseline="-25000" dirty="0"/>
              <a:t>1</a:t>
            </a:r>
            <a:endParaRPr lang="en-US" dirty="0" smtClean="0"/>
          </a:p>
          <a:p>
            <a:pPr lvl="2"/>
            <a:r>
              <a:rPr lang="en-US" dirty="0" smtClean="0"/>
              <a:t>Value set for Gap </a:t>
            </a:r>
            <a:r>
              <a:rPr lang="en-US" dirty="0"/>
              <a:t>starting point </a:t>
            </a:r>
            <a:r>
              <a:rPr lang="en-US" dirty="0" smtClean="0"/>
              <a:t>periodicity is P </a:t>
            </a:r>
            <a:r>
              <a:rPr lang="en-US" dirty="0" err="1" smtClean="0"/>
              <a:t>subframes</a:t>
            </a:r>
            <a:r>
              <a:rPr lang="en-US" dirty="0" smtClean="0"/>
              <a:t>, where P</a:t>
            </a:r>
            <a:r>
              <a:rPr lang="en-US" dirty="0" smtClean="0">
                <a:sym typeface="Symbol"/>
              </a:rPr>
              <a:t></a:t>
            </a:r>
            <a:r>
              <a:rPr lang="en-US" dirty="0" smtClean="0"/>
              <a:t>{X</a:t>
            </a:r>
            <a:r>
              <a:rPr lang="en-US" baseline="-25000" dirty="0" smtClean="0"/>
              <a:t>1</a:t>
            </a:r>
            <a:r>
              <a:rPr lang="en-US" dirty="0" smtClean="0"/>
              <a:t>, </a:t>
            </a:r>
            <a:r>
              <a:rPr lang="en-US" dirty="0" smtClean="0"/>
              <a:t>X</a:t>
            </a:r>
            <a:r>
              <a:rPr lang="en-US" baseline="-25000" dirty="0" smtClean="0"/>
              <a:t>1</a:t>
            </a:r>
            <a:r>
              <a:rPr lang="en-US" dirty="0" smtClean="0"/>
              <a:t>*2, X</a:t>
            </a:r>
            <a:r>
              <a:rPr lang="en-US" baseline="-25000" dirty="0" smtClean="0"/>
              <a:t>1</a:t>
            </a:r>
            <a:r>
              <a:rPr lang="en-US" dirty="0"/>
              <a:t>*4, </a:t>
            </a:r>
            <a:r>
              <a:rPr lang="en-US" dirty="0" smtClean="0"/>
              <a:t>X</a:t>
            </a:r>
            <a:r>
              <a:rPr lang="en-US" baseline="-25000" dirty="0" smtClean="0"/>
              <a:t>1</a:t>
            </a:r>
            <a:r>
              <a:rPr lang="en-US" dirty="0" smtClean="0"/>
              <a:t>*8</a:t>
            </a:r>
            <a:r>
              <a:rPr lang="en-US" dirty="0" smtClean="0"/>
              <a:t>}</a:t>
            </a:r>
            <a:endParaRPr lang="en-US" dirty="0" smtClean="0"/>
          </a:p>
          <a:p>
            <a:pPr lvl="2"/>
            <a:r>
              <a:rPr lang="en-US" dirty="0" smtClean="0"/>
              <a:t>Value set for </a:t>
            </a:r>
            <a:r>
              <a:rPr lang="en-US" dirty="0"/>
              <a:t>Gap </a:t>
            </a:r>
            <a:r>
              <a:rPr lang="en-US" dirty="0" smtClean="0"/>
              <a:t>size is G </a:t>
            </a:r>
            <a:r>
              <a:rPr lang="en-US" dirty="0" err="1" smtClean="0"/>
              <a:t>subframes</a:t>
            </a:r>
            <a:r>
              <a:rPr lang="en-US" dirty="0" smtClean="0"/>
              <a:t>, where G</a:t>
            </a:r>
            <a:r>
              <a:rPr lang="en-US" dirty="0" smtClean="0">
                <a:sym typeface="Symbol"/>
              </a:rPr>
              <a:t></a:t>
            </a:r>
            <a:r>
              <a:rPr lang="en-US" dirty="0"/>
              <a:t>{</a:t>
            </a:r>
            <a:r>
              <a:rPr lang="en-US" dirty="0" smtClean="0"/>
              <a:t>X</a:t>
            </a:r>
            <a:r>
              <a:rPr lang="en-US" baseline="-25000" dirty="0" smtClean="0"/>
              <a:t>1</a:t>
            </a:r>
            <a:r>
              <a:rPr lang="en-US" dirty="0" smtClean="0"/>
              <a:t>/4, </a:t>
            </a:r>
            <a:r>
              <a:rPr lang="en-US" dirty="0"/>
              <a:t>X</a:t>
            </a:r>
            <a:r>
              <a:rPr lang="en-US" baseline="-25000" dirty="0" smtClean="0"/>
              <a:t>1</a:t>
            </a:r>
            <a:r>
              <a:rPr lang="en-US" dirty="0" smtClean="0"/>
              <a:t>/2</a:t>
            </a:r>
            <a:r>
              <a:rPr lang="en-US" dirty="0" smtClean="0"/>
              <a:t>, </a:t>
            </a:r>
            <a:r>
              <a:rPr lang="en-US" dirty="0"/>
              <a:t>X</a:t>
            </a:r>
            <a:r>
              <a:rPr lang="en-US" baseline="-25000" dirty="0"/>
              <a:t>1</a:t>
            </a:r>
            <a:r>
              <a:rPr lang="en-US" dirty="0" smtClean="0"/>
              <a:t>, </a:t>
            </a:r>
            <a:r>
              <a:rPr lang="en-US" dirty="0" smtClean="0"/>
              <a:t>X</a:t>
            </a:r>
            <a:r>
              <a:rPr lang="en-US" baseline="-25000" dirty="0" smtClean="0"/>
              <a:t>1</a:t>
            </a:r>
            <a:r>
              <a:rPr lang="en-US" dirty="0" smtClean="0"/>
              <a:t>*2}</a:t>
            </a:r>
            <a:endParaRPr lang="en-US" dirty="0" smtClean="0"/>
          </a:p>
          <a:p>
            <a:pPr lvl="1"/>
            <a:r>
              <a:rPr lang="en-US" dirty="0" smtClean="0"/>
              <a:t>Alt 2. Not as a function of X</a:t>
            </a:r>
            <a:r>
              <a:rPr lang="en-US" baseline="-25000" dirty="0" smtClean="0"/>
              <a:t>1</a:t>
            </a:r>
          </a:p>
          <a:p>
            <a:pPr lvl="2"/>
            <a:r>
              <a:rPr lang="en-US" dirty="0"/>
              <a:t>Value set for Gap starting point periodicity is P </a:t>
            </a:r>
            <a:r>
              <a:rPr lang="en-US" dirty="0" err="1"/>
              <a:t>subframes</a:t>
            </a:r>
            <a:r>
              <a:rPr lang="en-US" dirty="0"/>
              <a:t>, where P</a:t>
            </a:r>
            <a:r>
              <a:rPr lang="en-US" dirty="0">
                <a:sym typeface="Symbol"/>
              </a:rPr>
              <a:t></a:t>
            </a:r>
            <a:r>
              <a:rPr lang="en-US" dirty="0" smtClean="0"/>
              <a:t>{64, 128, 256, 512}</a:t>
            </a:r>
            <a:endParaRPr lang="en-US" dirty="0" smtClean="0"/>
          </a:p>
          <a:p>
            <a:pPr lvl="2"/>
            <a:r>
              <a:rPr lang="en-US" dirty="0"/>
              <a:t>Value set for Gap size is G </a:t>
            </a:r>
            <a:r>
              <a:rPr lang="en-US" dirty="0" err="1"/>
              <a:t>subframes</a:t>
            </a:r>
            <a:r>
              <a:rPr lang="en-US" dirty="0"/>
              <a:t>, where G</a:t>
            </a:r>
            <a:r>
              <a:rPr lang="en-US" dirty="0">
                <a:sym typeface="Symbol"/>
              </a:rPr>
              <a:t></a:t>
            </a:r>
            <a:r>
              <a:rPr lang="en-US" dirty="0" smtClean="0"/>
              <a:t>{16</a:t>
            </a:r>
            <a:r>
              <a:rPr lang="en-US" dirty="0" smtClean="0"/>
              <a:t>, 32, </a:t>
            </a:r>
            <a:r>
              <a:rPr lang="en-US" dirty="0" smtClean="0"/>
              <a:t>64, 128}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55610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1220</TotalTime>
  <Words>412</Words>
  <Application>Microsoft Office PowerPoint</Application>
  <PresentationFormat>On-screen Show (4:3)</PresentationFormat>
  <Paragraphs>39</Paragraphs>
  <Slides>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公式</vt:lpstr>
      <vt:lpstr>WF on Remaining Issues for DL Transmission Gap of NB-IoT</vt:lpstr>
      <vt:lpstr>Background (1)</vt:lpstr>
      <vt:lpstr>Background (2)</vt:lpstr>
      <vt:lpstr>Proposal (1)</vt:lpstr>
      <vt:lpstr>Proposal (2)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99</cp:revision>
  <dcterms:created xsi:type="dcterms:W3CDTF">2006-08-16T00:00:00Z</dcterms:created>
  <dcterms:modified xsi:type="dcterms:W3CDTF">2016-04-14T02:33:33Z</dcterms:modified>
</cp:coreProperties>
</file>