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62" r:id="rId4"/>
    <p:sldId id="274" r:id="rId5"/>
    <p:sldId id="275" r:id="rId6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27" d="100"/>
          <a:sy n="127" d="100"/>
        </p:scale>
        <p:origin x="-99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13E7D3-DFDB-44FD-8CC4-0B2ABF503DA8}" type="datetimeFigureOut">
              <a:rPr lang="ko-KR" altLang="en-US" smtClean="0"/>
              <a:t>2016-04-13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A4A19D-60E8-4598-AC1D-41687207FE2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213774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9pPr>
          </a:lstStyle>
          <a:p>
            <a:fld id="{56F5A626-4626-47A4-80A3-F579AE79178C}" type="slidenum">
              <a:rPr lang="ja-JP" altLang="en-US" smtClean="0">
                <a:latin typeface="Calibri" pitchFamily="34" charset="0"/>
              </a:rPr>
              <a:pPr/>
              <a:t>2</a:t>
            </a:fld>
            <a:endParaRPr lang="ja-JP" altLang="en-US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9pPr>
          </a:lstStyle>
          <a:p>
            <a:fld id="{56F5A626-4626-47A4-80A3-F579AE79178C}" type="slidenum">
              <a:rPr lang="ja-JP" altLang="en-US" smtClean="0">
                <a:latin typeface="Calibri" pitchFamily="34" charset="0"/>
              </a:rPr>
              <a:pPr/>
              <a:t>3</a:t>
            </a:fld>
            <a:endParaRPr lang="ja-JP" altLang="en-US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9pPr>
          </a:lstStyle>
          <a:p>
            <a:fld id="{56F5A626-4626-47A4-80A3-F579AE79178C}" type="slidenum">
              <a:rPr lang="ja-JP" altLang="en-US" smtClean="0">
                <a:latin typeface="Calibri" pitchFamily="34" charset="0"/>
              </a:rPr>
              <a:pPr/>
              <a:t>4</a:t>
            </a:fld>
            <a:endParaRPr lang="ja-JP" altLang="en-US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9pPr>
          </a:lstStyle>
          <a:p>
            <a:fld id="{56F5A626-4626-47A4-80A3-F579AE79178C}" type="slidenum">
              <a:rPr lang="ja-JP" altLang="en-US" smtClean="0">
                <a:latin typeface="Calibri" pitchFamily="34" charset="0"/>
              </a:rPr>
              <a:pPr/>
              <a:t>5</a:t>
            </a:fld>
            <a:endParaRPr lang="ja-JP" altLang="en-US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2016-04-13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411260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2016-04-13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628534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2016-04-13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338506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2016-04-13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493407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2016-04-13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976093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2016-04-13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263377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2016-04-13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653053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2016-04-13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882064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2016-04-13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038593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2016-04-13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024968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2016-04-13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316408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3A5B67-C594-4417-B687-79648578E508}" type="datetimeFigureOut">
              <a:rPr lang="ko-KR" altLang="en-US" smtClean="0"/>
              <a:t>2016-04-13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657272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file:///D:\TSGR1_84b\tdocs\R1-163442.zip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/>
          <p:cNvSpPr>
            <a:spLocks noGrp="1"/>
          </p:cNvSpPr>
          <p:nvPr/>
        </p:nvSpPr>
        <p:spPr bwMode="auto">
          <a:xfrm>
            <a:off x="468313" y="2644775"/>
            <a:ext cx="8135937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ja-JP" sz="4000" dirty="0" smtClean="0">
                <a:latin typeface="Calibri" pitchFamily="34" charset="0"/>
              </a:rPr>
              <a:t>WF </a:t>
            </a:r>
            <a:r>
              <a:rPr lang="en-US" altLang="ja-JP" sz="4000" dirty="0">
                <a:latin typeface="Calibri" pitchFamily="34" charset="0"/>
              </a:rPr>
              <a:t>on </a:t>
            </a:r>
            <a:r>
              <a:rPr lang="en-US" altLang="ja-JP" sz="4000" dirty="0" smtClean="0">
                <a:latin typeface="Calibri" pitchFamily="34" charset="0"/>
              </a:rPr>
              <a:t>scrambling </a:t>
            </a:r>
            <a:r>
              <a:rPr lang="en-US" altLang="ja-JP" sz="4000" dirty="0">
                <a:latin typeface="Calibri" pitchFamily="34" charset="0"/>
              </a:rPr>
              <a:t>sequence </a:t>
            </a:r>
            <a:endParaRPr lang="en-US" altLang="ja-JP" sz="4000" dirty="0" smtClean="0">
              <a:latin typeface="Calibri" pitchFamily="34" charset="0"/>
            </a:endParaRPr>
          </a:p>
          <a:p>
            <a:pPr algn="ctr"/>
            <a:r>
              <a:rPr lang="en-US" altLang="ja-JP" sz="4000" dirty="0" smtClean="0">
                <a:latin typeface="Calibri" pitchFamily="34" charset="0"/>
              </a:rPr>
              <a:t>for </a:t>
            </a:r>
            <a:r>
              <a:rPr lang="en-US" altLang="ja-JP" sz="4000" dirty="0">
                <a:latin typeface="Calibri" pitchFamily="34" charset="0"/>
              </a:rPr>
              <a:t>NB-SSS</a:t>
            </a:r>
            <a:endParaRPr lang="ja-JP" altLang="en-US" sz="4000" dirty="0">
              <a:latin typeface="Calibri" pitchFamily="34" charset="0"/>
            </a:endParaRPr>
          </a:p>
        </p:txBody>
      </p:sp>
      <p:sp>
        <p:nvSpPr>
          <p:cNvPr id="5" name="サブタイトル 2"/>
          <p:cNvSpPr>
            <a:spLocks noGrp="1"/>
          </p:cNvSpPr>
          <p:nvPr/>
        </p:nvSpPr>
        <p:spPr bwMode="auto">
          <a:xfrm>
            <a:off x="1042988" y="4976813"/>
            <a:ext cx="7100887" cy="1404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1" hangingPunct="1">
              <a:spcBef>
                <a:spcPct val="20000"/>
              </a:spcBef>
              <a:buFont typeface="Arial" charset="0"/>
              <a:buNone/>
            </a:pPr>
            <a:r>
              <a:rPr lang="en-US" altLang="ko-KR" sz="2400" dirty="0"/>
              <a:t>LG </a:t>
            </a:r>
            <a:r>
              <a:rPr lang="en-US" altLang="ko-KR" sz="2400" dirty="0" smtClean="0"/>
              <a:t>Electronics</a:t>
            </a:r>
            <a:endParaRPr lang="ja-JP" altLang="en-US" sz="2400" dirty="0"/>
          </a:p>
        </p:txBody>
      </p:sp>
      <p:sp>
        <p:nvSpPr>
          <p:cNvPr id="6" name="テキスト ボックス 3"/>
          <p:cNvSpPr txBox="1">
            <a:spLocks noChangeArrowheads="1"/>
          </p:cNvSpPr>
          <p:nvPr/>
        </p:nvSpPr>
        <p:spPr bwMode="auto">
          <a:xfrm>
            <a:off x="7308850" y="70326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/>
            <a:r>
              <a:rPr lang="en-US" altLang="ja-JP" sz="2400" dirty="0" smtClean="0"/>
              <a:t>R1-16</a:t>
            </a:r>
            <a:r>
              <a:rPr lang="en-US" altLang="ko-KR" sz="2400" dirty="0" smtClean="0"/>
              <a:t>3728</a:t>
            </a:r>
            <a:endParaRPr lang="ja-JP" altLang="en-US" sz="2400" dirty="0"/>
          </a:p>
        </p:txBody>
      </p:sp>
      <p:sp>
        <p:nvSpPr>
          <p:cNvPr id="7" name="テキスト ボックス 4"/>
          <p:cNvSpPr txBox="1">
            <a:spLocks noChangeArrowheads="1"/>
          </p:cNvSpPr>
          <p:nvPr/>
        </p:nvSpPr>
        <p:spPr bwMode="auto">
          <a:xfrm>
            <a:off x="323850" y="703263"/>
            <a:ext cx="4570413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/>
            <a:r>
              <a:rPr lang="en-US" altLang="ja-JP" sz="2400" dirty="0"/>
              <a:t>3GPP TSG RAN WG1 #84bis</a:t>
            </a:r>
          </a:p>
          <a:p>
            <a:pPr eaLnBrk="1" hangingPunct="1"/>
            <a:r>
              <a:rPr lang="en-US" altLang="ko-KR" sz="2400" dirty="0" err="1"/>
              <a:t>Busan</a:t>
            </a:r>
            <a:r>
              <a:rPr lang="en-US" altLang="ko-KR" sz="2400" dirty="0"/>
              <a:t>, Korea, 11</a:t>
            </a:r>
            <a:r>
              <a:rPr lang="en-US" altLang="ko-KR" sz="2400" baseline="30000" dirty="0"/>
              <a:t>th</a:t>
            </a:r>
            <a:r>
              <a:rPr lang="en-US" altLang="ko-KR" sz="2400" dirty="0"/>
              <a:t> – 15</a:t>
            </a:r>
            <a:r>
              <a:rPr lang="en-US" altLang="ko-KR" sz="2400" baseline="30000" dirty="0"/>
              <a:t>th</a:t>
            </a:r>
            <a:r>
              <a:rPr lang="en-US" altLang="ko-KR" sz="2400" dirty="0"/>
              <a:t> April 2016</a:t>
            </a:r>
            <a:endParaRPr lang="en-US" altLang="ja-JP" sz="2400" dirty="0"/>
          </a:p>
          <a:p>
            <a:pPr>
              <a:spcBef>
                <a:spcPct val="0"/>
              </a:spcBef>
              <a:buNone/>
            </a:pPr>
            <a:r>
              <a:rPr lang="en-US" altLang="ja-JP" sz="2400" dirty="0"/>
              <a:t>Agenda item </a:t>
            </a:r>
            <a:r>
              <a:rPr lang="en-US" altLang="zh-CN" sz="2400" dirty="0"/>
              <a:t>7.2.1.1.4</a:t>
            </a:r>
            <a:endParaRPr lang="ja-JP" altLang="en-US" sz="24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19449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サブタイトル 2"/>
          <p:cNvSpPr txBox="1">
            <a:spLocks/>
          </p:cNvSpPr>
          <p:nvPr/>
        </p:nvSpPr>
        <p:spPr bwMode="auto">
          <a:xfrm>
            <a:off x="1357313" y="500063"/>
            <a:ext cx="6400800" cy="64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marL="342900" indent="-342900" algn="ctr" eaLnBrk="1" hangingPunct="1">
              <a:spcBef>
                <a:spcPct val="20000"/>
              </a:spcBef>
            </a:pPr>
            <a:r>
              <a:rPr lang="en-US" altLang="ja-JP" sz="3600" b="1"/>
              <a:t>Background</a:t>
            </a:r>
            <a:endParaRPr lang="ja-JP" altLang="en-US" sz="3600" b="1"/>
          </a:p>
        </p:txBody>
      </p:sp>
      <p:sp>
        <p:nvSpPr>
          <p:cNvPr id="3075" name="내용 개체 틀 2"/>
          <p:cNvSpPr>
            <a:spLocks noGrp="1"/>
          </p:cNvSpPr>
          <p:nvPr>
            <p:ph idx="1"/>
          </p:nvPr>
        </p:nvSpPr>
        <p:spPr>
          <a:xfrm>
            <a:off x="539750" y="1341438"/>
            <a:ext cx="7848600" cy="5111750"/>
          </a:xfrm>
        </p:spPr>
        <p:txBody>
          <a:bodyPr>
            <a:normAutofit/>
          </a:bodyPr>
          <a:lstStyle/>
          <a:p>
            <a:pPr>
              <a:spcBef>
                <a:spcPts val="400"/>
              </a:spcBef>
            </a:pPr>
            <a:r>
              <a:rPr lang="en-US" altLang="ko-KR" sz="1600" dirty="0" smtClean="0"/>
              <a:t>Agreements</a:t>
            </a:r>
          </a:p>
          <a:p>
            <a:pPr lvl="1" latinLnBrk="0"/>
            <a:r>
              <a:rPr lang="en-US" altLang="ko-KR" sz="1600" dirty="0"/>
              <a:t>NB-SSS periodicity is 20ms</a:t>
            </a:r>
            <a:endParaRPr lang="ko-KR" altLang="ko-KR" sz="1600" dirty="0"/>
          </a:p>
          <a:p>
            <a:pPr lvl="1" latinLnBrk="0"/>
            <a:r>
              <a:rPr lang="en-US" altLang="ko-KR" sz="1600" dirty="0"/>
              <a:t>The following information is indicated by the NB-SSS:</a:t>
            </a:r>
            <a:endParaRPr lang="ko-KR" altLang="ko-KR" sz="1600" dirty="0"/>
          </a:p>
          <a:p>
            <a:pPr lvl="2" latinLnBrk="0"/>
            <a:r>
              <a:rPr lang="en-US" altLang="ko-KR" sz="1600" dirty="0"/>
              <a:t>One of 504 PCIDs</a:t>
            </a:r>
            <a:endParaRPr lang="ko-KR" altLang="ko-KR" sz="1600" dirty="0"/>
          </a:p>
          <a:p>
            <a:pPr lvl="2" latinLnBrk="0"/>
            <a:r>
              <a:rPr lang="en-US" altLang="ko-KR" sz="1600" dirty="0"/>
              <a:t>80ms boundary (4 values)</a:t>
            </a:r>
            <a:endParaRPr lang="ko-KR" altLang="ko-KR" sz="1600" dirty="0"/>
          </a:p>
          <a:p>
            <a:pPr lvl="1" latinLnBrk="0"/>
            <a:r>
              <a:rPr lang="en-US" altLang="ko-KR" sz="1600" dirty="0"/>
              <a:t>NB-SSS sequence is composed of a length-131 frequency-domain ZC sequence and a binary scrambling sequence</a:t>
            </a:r>
            <a:endParaRPr lang="ko-KR" altLang="ko-KR" sz="1600" dirty="0"/>
          </a:p>
          <a:p>
            <a:pPr lvl="2" latinLnBrk="0"/>
            <a:r>
              <a:rPr lang="en-US" altLang="ko-KR" sz="1600" dirty="0"/>
              <a:t>Root indices {3..128}</a:t>
            </a:r>
            <a:endParaRPr lang="ko-KR" altLang="ko-KR" sz="1600" dirty="0"/>
          </a:p>
          <a:p>
            <a:pPr lvl="1" latinLnBrk="0"/>
            <a:r>
              <a:rPr lang="en-US" altLang="ko-KR" sz="1600" dirty="0"/>
              <a:t>PCID is indicated by combination of ZC root index and a binary scrambling sequence </a:t>
            </a:r>
            <a:endParaRPr lang="ko-KR" altLang="ko-KR" sz="1600" dirty="0"/>
          </a:p>
          <a:p>
            <a:pPr lvl="1" latinLnBrk="0"/>
            <a:r>
              <a:rPr lang="en-US" altLang="ko-KR" sz="1600" dirty="0"/>
              <a:t>80ms boundary is indicated by the one of 4 time-domain cyclic shifts, </a:t>
            </a:r>
            <a:r>
              <a:rPr lang="en-US" altLang="ko-KR" sz="1600" dirty="0">
                <a:solidFill>
                  <a:srgbClr val="FF0000"/>
                </a:solidFill>
              </a:rPr>
              <a:t>{0, 33, 66, 99}</a:t>
            </a:r>
            <a:endParaRPr lang="ko-KR" altLang="ko-KR" sz="1600" dirty="0">
              <a:solidFill>
                <a:srgbClr val="FF0000"/>
              </a:solidFill>
            </a:endParaRPr>
          </a:p>
          <a:p>
            <a:pPr lvl="1" latinLnBrk="0"/>
            <a:r>
              <a:rPr lang="en-US" altLang="ko-KR" sz="1600" dirty="0" smtClean="0"/>
              <a:t>The binary scrambling sequence is a </a:t>
            </a:r>
            <a:r>
              <a:rPr lang="en-US" altLang="ko-KR" sz="1600" dirty="0" err="1" smtClean="0"/>
              <a:t>Hadamard</a:t>
            </a:r>
            <a:r>
              <a:rPr lang="en-US" altLang="ko-KR" sz="1600" dirty="0" smtClean="0"/>
              <a:t> sequence</a:t>
            </a:r>
          </a:p>
          <a:p>
            <a:pPr lvl="2" latinLnBrk="0"/>
            <a:r>
              <a:rPr lang="en-GB" altLang="ko-KR" sz="1600" dirty="0">
                <a:solidFill>
                  <a:srgbClr val="FF0000"/>
                </a:solidFill>
              </a:rPr>
              <a:t>Working assumption (from </a:t>
            </a:r>
            <a:r>
              <a:rPr lang="en-GB" altLang="ko-KR" sz="1600" b="1" u="sng" dirty="0">
                <a:solidFill>
                  <a:srgbClr val="FF0000"/>
                </a:solidFill>
                <a:hlinkClick r:id="rId3"/>
              </a:rPr>
              <a:t>R1-163442</a:t>
            </a:r>
            <a:r>
              <a:rPr lang="en-GB" altLang="ko-KR" sz="1600" b="1" dirty="0">
                <a:solidFill>
                  <a:srgbClr val="FF0000"/>
                </a:solidFill>
              </a:rPr>
              <a:t>)</a:t>
            </a:r>
            <a:r>
              <a:rPr lang="en-GB" altLang="ko-KR" sz="1600" dirty="0">
                <a:solidFill>
                  <a:srgbClr val="FF0000"/>
                </a:solidFill>
              </a:rPr>
              <a:t>, to be confirmed on Wed if no significant problems are identified</a:t>
            </a:r>
            <a:r>
              <a:rPr lang="en-GB" altLang="ko-KR" sz="1600" dirty="0" smtClean="0">
                <a:solidFill>
                  <a:srgbClr val="FF0000"/>
                </a:solidFill>
              </a:rPr>
              <a:t>:</a:t>
            </a:r>
          </a:p>
          <a:p>
            <a:pPr lvl="2" latinLnBrk="0"/>
            <a:r>
              <a:rPr lang="en-GB" altLang="ko-KR" sz="1600" dirty="0"/>
              <a:t> </a:t>
            </a:r>
            <a:endParaRPr lang="en-GB" altLang="ko-KR" sz="1600" dirty="0" smtClean="0"/>
          </a:p>
        </p:txBody>
      </p:sp>
      <p:pic>
        <p:nvPicPr>
          <p:cNvPr id="4" name="Picture 1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6752" y="5589240"/>
            <a:ext cx="5943600" cy="34353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2077121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26" t="3807" r="15030"/>
          <a:stretch/>
        </p:blipFill>
        <p:spPr bwMode="auto">
          <a:xfrm>
            <a:off x="2699792" y="4077072"/>
            <a:ext cx="3844373" cy="27569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74" name="サブタイトル 2"/>
          <p:cNvSpPr txBox="1">
            <a:spLocks/>
          </p:cNvSpPr>
          <p:nvPr/>
        </p:nvSpPr>
        <p:spPr bwMode="auto">
          <a:xfrm>
            <a:off x="1357313" y="500063"/>
            <a:ext cx="6400800" cy="64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marL="342900" indent="-342900" algn="ctr" eaLnBrk="1" hangingPunct="1">
              <a:spcBef>
                <a:spcPct val="20000"/>
              </a:spcBef>
            </a:pPr>
            <a:r>
              <a:rPr lang="en-US" altLang="ja-JP" sz="3600" b="1"/>
              <a:t>Background</a:t>
            </a:r>
            <a:endParaRPr lang="ja-JP" altLang="en-US" sz="3600" b="1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075" name="내용 개체 틀 2"/>
              <p:cNvSpPr>
                <a:spLocks noGrp="1"/>
              </p:cNvSpPr>
              <p:nvPr>
                <p:ph idx="1"/>
              </p:nvPr>
            </p:nvSpPr>
            <p:spPr>
              <a:xfrm>
                <a:off x="539750" y="1341438"/>
                <a:ext cx="7848600" cy="5111750"/>
              </a:xfrm>
            </p:spPr>
            <p:txBody>
              <a:bodyPr>
                <a:normAutofit/>
              </a:bodyPr>
              <a:lstStyle/>
              <a:p>
                <a:pPr>
                  <a:spcBef>
                    <a:spcPts val="400"/>
                  </a:spcBef>
                </a:pPr>
                <a:r>
                  <a:rPr lang="en-US" altLang="ko-KR" sz="1600" dirty="0" smtClean="0"/>
                  <a:t>NB-SSS sequence</a:t>
                </a:r>
              </a:p>
              <a:p>
                <a:pPr lvl="1">
                  <a:spcBef>
                    <a:spcPts val="400"/>
                  </a:spcBef>
                </a:pPr>
                <a14:m>
                  <m:oMath xmlns:m="http://schemas.openxmlformats.org/officeDocument/2006/math">
                    <m:r>
                      <a:rPr lang="en-US" altLang="ko-KR" sz="1600" b="0" i="1" smtClean="0">
                        <a:latin typeface="Cambria Math"/>
                      </a:rPr>
                      <m:t>𝑆𝑆</m:t>
                    </m:r>
                    <m:r>
                      <a:rPr lang="en-US" altLang="ko-KR" sz="1600" i="1">
                        <a:latin typeface="Cambria Math"/>
                      </a:rPr>
                      <m:t>𝑆</m:t>
                    </m:r>
                    <m:r>
                      <a:rPr lang="en-US" altLang="ko-KR" sz="1600" i="1" baseline="-25000">
                        <a:latin typeface="Cambria Math"/>
                      </a:rPr>
                      <m:t>𝑢</m:t>
                    </m:r>
                    <m:r>
                      <a:rPr lang="en-US" altLang="ko-KR" sz="1600" b="0" i="1" baseline="-25000" smtClean="0">
                        <a:latin typeface="Cambria Math"/>
                      </a:rPr>
                      <m:t>,</m:t>
                    </m:r>
                    <m:r>
                      <a:rPr lang="en-US" altLang="ko-KR" sz="1600" b="0" i="1" baseline="-25000" smtClean="0">
                        <a:latin typeface="Cambria Math"/>
                      </a:rPr>
                      <m:t>𝑞</m:t>
                    </m:r>
                    <m:r>
                      <a:rPr lang="en-US" altLang="ko-KR" sz="1600" b="0" i="1" baseline="-25000" smtClean="0">
                        <a:latin typeface="Cambria Math"/>
                      </a:rPr>
                      <m:t>,</m:t>
                    </m:r>
                    <m:r>
                      <a:rPr lang="en-US" altLang="ko-KR" sz="1600" b="0" i="1" baseline="-25000" smtClean="0">
                        <a:latin typeface="Cambria Math"/>
                      </a:rPr>
                      <m:t>𝑘</m:t>
                    </m:r>
                    <m:d>
                      <m:dPr>
                        <m:ctrlPr>
                          <a:rPr lang="ko-KR" altLang="ko-KR" sz="1600" i="1">
                            <a:latin typeface="Cambria Math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ko-KR" sz="1600">
                            <a:latin typeface="Cambria Math"/>
                          </a:rPr>
                          <m:t>n</m:t>
                        </m:r>
                      </m:e>
                    </m:d>
                    <m:r>
                      <a:rPr lang="en-US" altLang="ko-KR" sz="1600" b="0" i="1" smtClean="0">
                        <a:latin typeface="Cambria Math"/>
                      </a:rPr>
                      <m:t>=</m:t>
                    </m:r>
                    <m:r>
                      <a:rPr lang="en-US" altLang="ko-KR" sz="1600" i="1">
                        <a:latin typeface="Cambria Math"/>
                      </a:rPr>
                      <m:t>𝑆</m:t>
                    </m:r>
                    <m:r>
                      <a:rPr lang="en-US" altLang="ko-KR" sz="1600" i="1" baseline="-25000">
                        <a:latin typeface="Cambria Math"/>
                      </a:rPr>
                      <m:t>𝑢</m:t>
                    </m:r>
                    <m:d>
                      <m:dPr>
                        <m:ctrlPr>
                          <a:rPr lang="ko-KR" altLang="ko-KR" sz="1600" i="1">
                            <a:latin typeface="Cambria Math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ko-KR" sz="1600">
                            <a:latin typeface="Cambria Math"/>
                          </a:rPr>
                          <m:t>n</m:t>
                        </m:r>
                      </m:e>
                    </m:d>
                  </m:oMath>
                </a14:m>
                <a:r>
                  <a:rPr lang="en-US" altLang="ko-KR" sz="1600" dirty="0"/>
                  <a:t> </a:t>
                </a:r>
                <a:r>
                  <a:rPr lang="en-US" altLang="ko-KR" sz="1600" dirty="0" smtClean="0"/>
                  <a:t>* </a:t>
                </a:r>
                <a14:m>
                  <m:oMath xmlns:m="http://schemas.openxmlformats.org/officeDocument/2006/math">
                    <m:r>
                      <a:rPr lang="en-US" altLang="ko-KR" sz="1600" b="0" i="1" smtClean="0">
                        <a:latin typeface="Cambria Math"/>
                      </a:rPr>
                      <m:t>𝑏</m:t>
                    </m:r>
                    <m:r>
                      <a:rPr lang="en-US" altLang="ko-KR" sz="1600" b="0" i="1" baseline="-25000" smtClean="0">
                        <a:latin typeface="Cambria Math"/>
                      </a:rPr>
                      <m:t>𝑞</m:t>
                    </m:r>
                    <m:d>
                      <m:dPr>
                        <m:ctrlPr>
                          <a:rPr lang="ko-KR" altLang="ko-KR" sz="1600" i="1">
                            <a:latin typeface="Cambria Math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ko-KR" sz="1600">
                            <a:latin typeface="Cambria Math"/>
                          </a:rPr>
                          <m:t>n</m:t>
                        </m:r>
                      </m:e>
                    </m:d>
                  </m:oMath>
                </a14:m>
                <a:r>
                  <a:rPr lang="en-US" altLang="ko-KR" sz="1600" dirty="0" smtClean="0"/>
                  <a:t> * </a:t>
                </a:r>
                <a14:m>
                  <m:oMath xmlns:m="http://schemas.openxmlformats.org/officeDocument/2006/math">
                    <m:r>
                      <a:rPr lang="en-US" altLang="ko-KR" sz="1600" b="0" i="1" smtClean="0">
                        <a:latin typeface="Cambria Math"/>
                      </a:rPr>
                      <m:t>𝐶</m:t>
                    </m:r>
                    <m:r>
                      <a:rPr lang="en-US" altLang="ko-KR" sz="1600" b="0" i="1" baseline="-25000" smtClean="0">
                        <a:latin typeface="Cambria Math"/>
                      </a:rPr>
                      <m:t>𝑘</m:t>
                    </m:r>
                    <m:d>
                      <m:dPr>
                        <m:ctrlPr>
                          <a:rPr lang="ko-KR" altLang="ko-KR" sz="1600" i="1">
                            <a:latin typeface="Cambria Math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ko-KR" sz="1600">
                            <a:latin typeface="Cambria Math"/>
                          </a:rPr>
                          <m:t>n</m:t>
                        </m:r>
                      </m:e>
                    </m:d>
                  </m:oMath>
                </a14:m>
                <a:endParaRPr lang="en-US" altLang="ko-KR" sz="1600" dirty="0" smtClean="0"/>
              </a:p>
              <a:p>
                <a:pPr lvl="1" latinLnBrk="0"/>
                <a14:m>
                  <m:oMath xmlns:m="http://schemas.openxmlformats.org/officeDocument/2006/math">
                    <m:r>
                      <a:rPr lang="en-US" altLang="ko-KR" sz="1600" b="0" i="1" smtClean="0">
                        <a:latin typeface="Cambria Math"/>
                      </a:rPr>
                      <m:t>𝑆</m:t>
                    </m:r>
                    <m:r>
                      <a:rPr lang="en-US" altLang="ko-KR" sz="1600" b="0" i="1" baseline="-25000" smtClean="0">
                        <a:latin typeface="Cambria Math"/>
                      </a:rPr>
                      <m:t>𝑢</m:t>
                    </m:r>
                    <m:d>
                      <m:dPr>
                        <m:ctrlPr>
                          <a:rPr lang="ko-KR" altLang="ko-KR" sz="1600" i="1">
                            <a:latin typeface="Cambria Math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ko-KR" sz="1600">
                            <a:latin typeface="Cambria Math"/>
                          </a:rPr>
                          <m:t>n</m:t>
                        </m:r>
                      </m:e>
                    </m:d>
                    <m:r>
                      <a:rPr lang="en-US" altLang="ko-KR" sz="1600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ko-KR" altLang="ko-KR" sz="16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ko-KR" sz="1600" i="1">
                            <a:latin typeface="Cambria Math"/>
                          </a:rPr>
                          <m:t>𝑒</m:t>
                        </m:r>
                      </m:e>
                      <m:sup>
                        <m:r>
                          <a:rPr lang="en-US" altLang="ko-KR" sz="1600" i="1">
                            <a:latin typeface="Cambria Math"/>
                          </a:rPr>
                          <m:t>𝑗</m:t>
                        </m:r>
                        <m:f>
                          <m:fPr>
                            <m:ctrlPr>
                              <a:rPr lang="ko-KR" altLang="ko-KR" sz="1600" i="1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US" altLang="ko-KR" sz="1600" i="1">
                                <a:latin typeface="Cambria Math"/>
                              </a:rPr>
                              <m:t>𝜋</m:t>
                            </m:r>
                            <m:d>
                              <m:dPr>
                                <m:ctrlPr>
                                  <a:rPr lang="en-US" altLang="ko-KR" sz="1600" b="0" i="1" smtClean="0">
                                    <a:latin typeface="Cambria Math"/>
                                  </a:rPr>
                                </m:ctrlPr>
                              </m:dPr>
                              <m:e>
                                <m:r>
                                  <a:rPr lang="en-US" altLang="ko-KR" sz="1600" b="0" i="1" smtClean="0">
                                    <a:latin typeface="Cambria Math"/>
                                  </a:rPr>
                                  <m:t>𝑢</m:t>
                                </m:r>
                                <m:r>
                                  <a:rPr lang="en-US" altLang="ko-KR" sz="1600" b="0" i="1" smtClean="0">
                                    <a:latin typeface="Cambria Math"/>
                                  </a:rPr>
                                  <m:t>+3</m:t>
                                </m:r>
                              </m:e>
                            </m:d>
                            <m:r>
                              <a:rPr lang="en-US" altLang="ko-KR" sz="1600" b="0" i="1" smtClean="0">
                                <a:latin typeface="Cambria Math"/>
                              </a:rPr>
                              <m:t>𝑛</m:t>
                            </m:r>
                            <m:r>
                              <a:rPr lang="en-US" altLang="ko-KR" sz="1600" b="0" i="1" smtClean="0">
                                <a:latin typeface="Cambria Math"/>
                              </a:rPr>
                              <m:t>(</m:t>
                            </m:r>
                            <m:r>
                              <a:rPr lang="en-US" altLang="ko-KR" sz="1600" b="0" i="1" smtClean="0">
                                <a:latin typeface="Cambria Math"/>
                              </a:rPr>
                              <m:t>𝑛</m:t>
                            </m:r>
                            <m:r>
                              <a:rPr lang="en-US" altLang="ko-KR" sz="1600" b="0" i="1" smtClean="0">
                                <a:latin typeface="Cambria Math"/>
                              </a:rPr>
                              <m:t>+1)</m:t>
                            </m:r>
                          </m:num>
                          <m:den>
                            <m:r>
                              <a:rPr lang="en-US" altLang="ko-KR" sz="1600" i="1">
                                <a:latin typeface="Cambria Math"/>
                              </a:rPr>
                              <m:t>13</m:t>
                            </m:r>
                            <m:r>
                              <a:rPr lang="en-US" altLang="ko-KR" sz="1600" b="0" i="1" smtClean="0">
                                <a:latin typeface="Cambria Math"/>
                              </a:rPr>
                              <m:t>1</m:t>
                            </m:r>
                          </m:den>
                        </m:f>
                      </m:sup>
                    </m:sSup>
                    <m:r>
                      <a:rPr lang="en-US" altLang="ko-KR" sz="1600" i="1">
                        <a:latin typeface="Cambria Math"/>
                      </a:rPr>
                      <m:t>,  </m:t>
                    </m:r>
                    <m:r>
                      <a:rPr lang="en-US" altLang="ko-KR" sz="1600" i="1">
                        <a:latin typeface="Cambria Math"/>
                      </a:rPr>
                      <m:t>𝑛</m:t>
                    </m:r>
                    <m:r>
                      <a:rPr lang="en-US" altLang="ko-KR" sz="1600" i="1">
                        <a:latin typeface="Cambria Math"/>
                      </a:rPr>
                      <m:t>=0,…,131,  </m:t>
                    </m:r>
                    <m:r>
                      <a:rPr lang="en-US" altLang="ko-KR" sz="1600" b="0" i="1" smtClean="0">
                        <a:latin typeface="Cambria Math"/>
                      </a:rPr>
                      <m:t>𝑢</m:t>
                    </m:r>
                    <m:r>
                      <a:rPr lang="en-US" altLang="ko-KR" sz="1600" i="1">
                        <a:latin typeface="Cambria Math"/>
                      </a:rPr>
                      <m:t>=0,</m:t>
                    </m:r>
                    <m:r>
                      <a:rPr lang="en-US" altLang="ko-KR" sz="1600" b="0" i="1" smtClean="0">
                        <a:latin typeface="Cambria Math"/>
                      </a:rPr>
                      <m:t>…</m:t>
                    </m:r>
                    <m:r>
                      <a:rPr lang="en-US" altLang="ko-KR" sz="1600" i="1">
                        <a:latin typeface="Cambria Math"/>
                      </a:rPr>
                      <m:t>,</m:t>
                    </m:r>
                    <m:r>
                      <a:rPr lang="en-US" altLang="ko-KR" sz="1600" b="0" i="1" smtClean="0">
                        <a:latin typeface="Cambria Math"/>
                      </a:rPr>
                      <m:t>125</m:t>
                    </m:r>
                  </m:oMath>
                </a14:m>
                <a:endParaRPr lang="en-US" altLang="ko-KR" sz="1600" b="0" dirty="0" smtClean="0"/>
              </a:p>
              <a:p>
                <a:pPr lvl="1" latinLnBrk="0"/>
                <a14:m>
                  <m:oMath xmlns:m="http://schemas.openxmlformats.org/officeDocument/2006/math">
                    <m:r>
                      <a:rPr lang="en-US" altLang="ko-KR" sz="1600" b="0" i="1" smtClean="0">
                        <a:latin typeface="Cambria Math"/>
                      </a:rPr>
                      <m:t>𝑏</m:t>
                    </m:r>
                    <m:r>
                      <a:rPr lang="en-US" altLang="ko-KR" sz="1600" b="0" i="1" baseline="-25000" smtClean="0">
                        <a:latin typeface="Cambria Math"/>
                      </a:rPr>
                      <m:t>𝑞</m:t>
                    </m:r>
                    <m:d>
                      <m:dPr>
                        <m:ctrlPr>
                          <a:rPr lang="ko-KR" altLang="ko-KR" sz="1600" i="1">
                            <a:latin typeface="Cambria Math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ko-KR" sz="1600">
                            <a:latin typeface="Cambria Math"/>
                          </a:rPr>
                          <m:t>n</m:t>
                        </m:r>
                      </m:e>
                    </m:d>
                    <m:r>
                      <a:rPr lang="en-US" altLang="ko-KR" sz="1600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en-US" altLang="ko-KR" sz="160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bPr>
                      <m:e>
                        <m:sSubSup>
                          <m:sSubSupPr>
                            <m:ctrlPr>
                              <a:rPr lang="en-US" altLang="ko-KR" sz="1600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</m:ctrlPr>
                          </m:sSubSupPr>
                          <m:e>
                            <m:r>
                              <a:rPr lang="en-US" altLang="ko-KR" sz="1600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𝐻𝑎𝑑𝑎𝑚𝑎𝑟𝑑</m:t>
                            </m:r>
                          </m:e>
                          <m:sub/>
                          <m:sup>
                            <m:r>
                              <a:rPr lang="en-US" altLang="ko-KR" sz="1600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128</m:t>
                            </m:r>
                            <m:r>
                              <a:rPr lang="en-US" altLang="ko-KR" sz="1600" i="1">
                                <a:solidFill>
                                  <a:schemeClr val="tx1"/>
                                </a:solidFill>
                                <a:latin typeface="Cambria Math"/>
                                <a:ea typeface="Cambria Math"/>
                              </a:rPr>
                              <m:t>×</m:t>
                            </m:r>
                            <m:r>
                              <a:rPr lang="en-US" altLang="ko-KR" sz="1600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128</m:t>
                            </m:r>
                          </m:sup>
                        </m:sSubSup>
                      </m:e>
                      <m:sub>
                        <m:sSup>
                          <m:sSupPr>
                            <m:ctrlPr>
                              <a:rPr lang="en-US" altLang="ko-KR" sz="1600" b="0" i="1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ko-KR" sz="1600" b="0" i="1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ko-KR" sz="1600" b="0" i="1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𝑞</m:t>
                            </m:r>
                          </m:sup>
                        </m:sSup>
                        <m:r>
                          <a:rPr lang="en-US" altLang="ko-KR" sz="1600" b="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−1</m:t>
                        </m:r>
                      </m:sub>
                    </m:sSub>
                    <m:d>
                      <m:dPr>
                        <m:ctrlPr>
                          <a:rPr lang="en-US" altLang="ko-KR" sz="160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ko-KR" sz="1600" b="0" i="1" smtClean="0">
                            <a:latin typeface="Cambria Math"/>
                          </a:rPr>
                          <m:t>𝑚𝑜𝑑</m:t>
                        </m:r>
                        <m:d>
                          <m:dPr>
                            <m:ctrlPr>
                              <a:rPr lang="en-US" altLang="ko-KR" sz="1600" b="0" i="1" smtClean="0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altLang="ko-KR" sz="1600" b="0" i="1" smtClean="0">
                                <a:latin typeface="Cambria Math"/>
                              </a:rPr>
                              <m:t>𝑛</m:t>
                            </m:r>
                            <m:r>
                              <a:rPr lang="en-US" altLang="ko-KR" sz="1600" b="0" i="1" smtClean="0">
                                <a:latin typeface="Cambria Math"/>
                              </a:rPr>
                              <m:t>,128</m:t>
                            </m:r>
                          </m:e>
                        </m:d>
                      </m:e>
                    </m:d>
                    <m:r>
                      <a:rPr lang="en-US" altLang="ko-KR" sz="1600" i="1">
                        <a:latin typeface="Cambria Math"/>
                      </a:rPr>
                      <m:t>,</m:t>
                    </m:r>
                    <m:r>
                      <a:rPr lang="en-US" altLang="ko-KR" sz="1600" i="1">
                        <a:latin typeface="Cambria Math"/>
                      </a:rPr>
                      <m:t>𝑛</m:t>
                    </m:r>
                    <m:r>
                      <a:rPr lang="en-US" altLang="ko-KR" sz="1600" i="1">
                        <a:latin typeface="Cambria Math"/>
                      </a:rPr>
                      <m:t>=0,…,131,  </m:t>
                    </m:r>
                    <m:r>
                      <a:rPr lang="en-US" altLang="ko-KR" sz="1600" b="0" i="1" smtClean="0">
                        <a:latin typeface="Cambria Math"/>
                      </a:rPr>
                      <m:t>𝑞</m:t>
                    </m:r>
                    <m:r>
                      <a:rPr lang="en-US" altLang="ko-KR" sz="1600" i="1">
                        <a:latin typeface="Cambria Math"/>
                      </a:rPr>
                      <m:t>=0,1,2,3</m:t>
                    </m:r>
                  </m:oMath>
                </a14:m>
                <a:endParaRPr lang="en-US" altLang="ko-KR" sz="1600" baseline="30000" dirty="0" smtClean="0"/>
              </a:p>
              <a:p>
                <a:pPr lvl="1" latinLnBrk="0"/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16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ko-KR" sz="1600" b="0" i="1" smtClean="0">
                            <a:latin typeface="Cambria Math"/>
                          </a:rPr>
                          <m:t>𝐶</m:t>
                        </m:r>
                      </m:e>
                      <m:sub>
                        <m:r>
                          <a:rPr lang="en-US" altLang="ko-KR" sz="1600" b="0" i="1" smtClean="0">
                            <a:latin typeface="Cambria Math"/>
                          </a:rPr>
                          <m:t>𝑘</m:t>
                        </m:r>
                      </m:sub>
                    </m:sSub>
                    <m:d>
                      <m:dPr>
                        <m:ctrlPr>
                          <a:rPr lang="ko-KR" altLang="ko-KR" sz="1600" i="1">
                            <a:latin typeface="Cambria Math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ko-KR" sz="1600">
                            <a:latin typeface="Cambria Math"/>
                          </a:rPr>
                          <m:t>n</m:t>
                        </m:r>
                      </m:e>
                    </m:d>
                    <m:r>
                      <a:rPr lang="en-US" altLang="ko-KR" sz="1600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ko-KR" altLang="ko-KR" sz="16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ko-KR" sz="1600" i="1">
                            <a:latin typeface="Cambria Math"/>
                          </a:rPr>
                          <m:t>𝑒</m:t>
                        </m:r>
                      </m:e>
                      <m:sup>
                        <m:r>
                          <a:rPr lang="en-US" altLang="ko-KR" sz="1600" i="1">
                            <a:latin typeface="Cambria Math"/>
                          </a:rPr>
                          <m:t>−</m:t>
                        </m:r>
                        <m:r>
                          <a:rPr lang="en-US" altLang="ko-KR" sz="1600" i="1">
                            <a:latin typeface="Cambria Math"/>
                          </a:rPr>
                          <m:t>𝑗</m:t>
                        </m:r>
                        <m:f>
                          <m:fPr>
                            <m:ctrlPr>
                              <a:rPr lang="ko-KR" altLang="ko-KR" sz="1600" i="1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US" altLang="ko-KR" sz="1600" i="1">
                                <a:latin typeface="Cambria Math"/>
                              </a:rPr>
                              <m:t>2</m:t>
                            </m:r>
                            <m:r>
                              <a:rPr lang="en-US" altLang="ko-KR" sz="1600" i="1">
                                <a:latin typeface="Cambria Math"/>
                              </a:rPr>
                              <m:t>𝜋</m:t>
                            </m:r>
                            <m:r>
                              <a:rPr lang="en-US" altLang="ko-KR" sz="1600" b="0" i="1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33</m:t>
                            </m:r>
                            <m:r>
                              <a:rPr lang="en-US" altLang="ko-KR" sz="1600" i="1">
                                <a:latin typeface="Cambria Math"/>
                              </a:rPr>
                              <m:t>𝑘𝑛</m:t>
                            </m:r>
                          </m:num>
                          <m:den>
                            <m:r>
                              <a:rPr lang="en-US" altLang="ko-KR" sz="1600" b="0" i="1" smtClean="0">
                                <a:latin typeface="Cambria Math"/>
                              </a:rPr>
                              <m:t>132</m:t>
                            </m:r>
                          </m:den>
                        </m:f>
                      </m:sup>
                    </m:sSup>
                    <m:r>
                      <a:rPr lang="en-US" altLang="ko-KR" sz="1600" i="1">
                        <a:latin typeface="Cambria Math"/>
                      </a:rPr>
                      <m:t>,</m:t>
                    </m:r>
                    <m:r>
                      <a:rPr lang="en-US" altLang="ko-KR" sz="1600" b="0" i="1" smtClean="0">
                        <a:latin typeface="Cambria Math"/>
                      </a:rPr>
                      <m:t>  </m:t>
                    </m:r>
                    <m:r>
                      <a:rPr lang="en-US" altLang="ko-KR" sz="1600" b="0" i="1" smtClean="0">
                        <a:latin typeface="Cambria Math"/>
                      </a:rPr>
                      <m:t>𝑛</m:t>
                    </m:r>
                    <m:r>
                      <a:rPr lang="en-US" altLang="ko-KR" sz="1600" b="0" i="1" smtClean="0">
                        <a:latin typeface="Cambria Math"/>
                      </a:rPr>
                      <m:t>=0,…,131,  </m:t>
                    </m:r>
                    <m:r>
                      <a:rPr lang="en-US" altLang="ko-KR" sz="1600" i="1">
                        <a:latin typeface="Cambria Math"/>
                      </a:rPr>
                      <m:t>𝑘</m:t>
                    </m:r>
                    <m:r>
                      <a:rPr lang="en-US" altLang="ko-KR" sz="1600" b="0" i="1" smtClean="0">
                        <a:latin typeface="Cambria Math"/>
                      </a:rPr>
                      <m:t>=0,1,2,3</m:t>
                    </m:r>
                  </m:oMath>
                </a14:m>
                <a:endParaRPr lang="en-US" altLang="ko-KR" sz="1600" dirty="0" smtClean="0"/>
              </a:p>
              <a:p>
                <a:pPr lvl="1" latinLnBrk="0"/>
                <a14:m>
                  <m:oMath xmlns:m="http://schemas.openxmlformats.org/officeDocument/2006/math">
                    <m:r>
                      <a:rPr lang="en-US" altLang="ko-KR" sz="1600" b="0" i="1" smtClean="0">
                        <a:latin typeface="Cambria Math"/>
                      </a:rPr>
                      <m:t>𝑢</m:t>
                    </m:r>
                    <m:r>
                      <a:rPr lang="en-US" altLang="ko-KR" sz="1600" b="0" i="0" smtClean="0">
                        <a:latin typeface="Cambria Math"/>
                      </a:rPr>
                      <m:t>=</m:t>
                    </m:r>
                    <m:r>
                      <m:rPr>
                        <m:sty m:val="p"/>
                      </m:rPr>
                      <a:rPr lang="en-US" altLang="ko-KR" sz="1600" b="0" i="0" smtClean="0">
                        <a:latin typeface="Cambria Math"/>
                      </a:rPr>
                      <m:t>mod</m:t>
                    </m:r>
                    <m:d>
                      <m:dPr>
                        <m:ctrlPr>
                          <a:rPr lang="en-US" altLang="ko-KR" sz="1600" b="0" i="1" smtClean="0">
                            <a:latin typeface="Cambria Math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ko-KR" sz="1600" b="0" i="0" smtClean="0">
                            <a:latin typeface="Cambria Math"/>
                          </a:rPr>
                          <m:t>PCID</m:t>
                        </m:r>
                        <m:r>
                          <a:rPr lang="en-US" altLang="ko-KR" sz="1600" b="0" i="0" smtClean="0">
                            <a:latin typeface="Cambria Math"/>
                          </a:rPr>
                          <m:t>,126</m:t>
                        </m:r>
                      </m:e>
                    </m:d>
                    <m:r>
                      <a:rPr lang="en-US" altLang="ko-KR" sz="1600" b="0" i="0" smtClean="0">
                        <a:latin typeface="Cambria Math"/>
                      </a:rPr>
                      <m:t>, </m:t>
                    </m:r>
                    <m:r>
                      <m:rPr>
                        <m:sty m:val="p"/>
                      </m:rPr>
                      <a:rPr lang="en-US" altLang="ko-KR" sz="1600" b="0" i="0" smtClean="0">
                        <a:latin typeface="Cambria Math"/>
                      </a:rPr>
                      <m:t>q</m:t>
                    </m:r>
                    <m:r>
                      <a:rPr lang="en-US" altLang="ko-KR" sz="1600" b="0" i="0" smtClean="0">
                        <a:latin typeface="Cambria Math"/>
                      </a:rPr>
                      <m:t>=</m:t>
                    </m:r>
                    <m:d>
                      <m:dPr>
                        <m:begChr m:val="⌊"/>
                        <m:endChr m:val="⌋"/>
                        <m:ctrlPr>
                          <a:rPr lang="en-US" altLang="ko-KR" sz="1600" b="0" i="1" smtClean="0">
                            <a:latin typeface="Cambria Math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ko-KR" sz="1600" b="0" i="1" smtClean="0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US" altLang="ko-KR" sz="1600" b="0" i="1" smtClean="0">
                                <a:latin typeface="Cambria Math"/>
                              </a:rPr>
                              <m:t>𝑃𝐶𝐼𝐷</m:t>
                            </m:r>
                          </m:num>
                          <m:den>
                            <m:r>
                              <a:rPr lang="en-US" altLang="ko-KR" sz="1600" b="0" i="1" smtClean="0">
                                <a:latin typeface="Cambria Math"/>
                              </a:rPr>
                              <m:t>126</m:t>
                            </m:r>
                          </m:den>
                        </m:f>
                      </m:e>
                    </m:d>
                    <m:r>
                      <a:rPr lang="en-US" altLang="ko-KR" sz="1600" b="0" i="1" smtClean="0">
                        <a:latin typeface="Cambria Math"/>
                      </a:rPr>
                      <m:t>, </m:t>
                    </m:r>
                    <m:r>
                      <a:rPr lang="en-US" altLang="ko-KR" sz="1600" b="0" i="1" smtClean="0">
                        <a:latin typeface="Cambria Math"/>
                      </a:rPr>
                      <m:t>𝑘</m:t>
                    </m:r>
                    <m:r>
                      <a:rPr lang="en-US" altLang="ko-KR" sz="1600" b="0" i="1" smtClean="0">
                        <a:latin typeface="Cambria Math"/>
                      </a:rPr>
                      <m:t>=</m:t>
                    </m:r>
                    <m:r>
                      <a:rPr lang="en-US" altLang="ko-KR" sz="1600" b="0" i="1" smtClean="0">
                        <a:latin typeface="Cambria Math"/>
                      </a:rPr>
                      <m:t>𝑆𝑢𝑏𝑓𝑟𝑎𝑚𝑒</m:t>
                    </m:r>
                    <m:r>
                      <a:rPr lang="en-US" altLang="ko-KR" sz="1600" b="0" i="1" smtClean="0">
                        <a:latin typeface="Cambria Math"/>
                      </a:rPr>
                      <m:t> </m:t>
                    </m:r>
                    <m:r>
                      <a:rPr lang="en-US" altLang="ko-KR" sz="1600" b="0" i="1" smtClean="0">
                        <a:latin typeface="Cambria Math"/>
                      </a:rPr>
                      <m:t>𝑖𝑛𝑑𝑖𝑐𝑎𝑡𝑖𝑜𝑛</m:t>
                    </m:r>
                  </m:oMath>
                </a14:m>
                <a:endParaRPr lang="en-US" altLang="ko-KR" sz="1600" b="0" dirty="0" smtClean="0"/>
              </a:p>
              <a:p>
                <a:pPr latinLnBrk="0"/>
                <a:r>
                  <a:rPr lang="en-US" altLang="ko-KR" sz="1600" dirty="0" smtClean="0"/>
                  <a:t>A problem of cross-correlation property</a:t>
                </a:r>
              </a:p>
              <a:p>
                <a:pPr lvl="1" latinLnBrk="0"/>
                <a:r>
                  <a:rPr lang="en-US" altLang="ko-KR" sz="1200" dirty="0" smtClean="0"/>
                  <a:t>Since same </a:t>
                </a:r>
                <a:r>
                  <a:rPr lang="en-US" altLang="ko-KR" sz="1200" dirty="0"/>
                  <a:t>sequences (e.g. [1 1 1 1 …], [1 -1 1-1 ….]) </a:t>
                </a:r>
                <a:r>
                  <a:rPr lang="en-US" altLang="ko-KR" sz="1200" dirty="0" smtClean="0"/>
                  <a:t>are contained in both </a:t>
                </a:r>
                <a:r>
                  <a:rPr lang="en-US" altLang="ko-KR" sz="1200" dirty="0" err="1" smtClean="0"/>
                  <a:t>Hadamard</a:t>
                </a:r>
                <a:r>
                  <a:rPr lang="en-US" altLang="ko-KR" sz="1200" dirty="0" smtClean="0"/>
                  <a:t> sequence and time-cyclic shift</a:t>
                </a:r>
                <a:endParaRPr lang="en-US" altLang="ko-KR" sz="1200" dirty="0"/>
              </a:p>
            </p:txBody>
          </p:sp>
        </mc:Choice>
        <mc:Fallback xmlns="">
          <p:sp>
            <p:nvSpPr>
              <p:cNvPr id="3075" name="내용 개체 틀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39750" y="1341438"/>
                <a:ext cx="7848600" cy="5111750"/>
              </a:xfrm>
              <a:blipFill rotWithShape="1">
                <a:blip r:embed="rId4"/>
                <a:stretch>
                  <a:fillRect l="-311" t="-358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38618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サブタイトル 2"/>
          <p:cNvSpPr txBox="1">
            <a:spLocks/>
          </p:cNvSpPr>
          <p:nvPr/>
        </p:nvSpPr>
        <p:spPr bwMode="auto">
          <a:xfrm>
            <a:off x="1357313" y="500063"/>
            <a:ext cx="6400800" cy="64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marL="342900" indent="-342900" algn="ctr">
              <a:spcBef>
                <a:spcPct val="20000"/>
              </a:spcBef>
            </a:pPr>
            <a:r>
              <a:rPr lang="en-US" altLang="ja-JP" sz="3600" b="1" dirty="0" smtClean="0"/>
              <a:t>Proposal</a:t>
            </a:r>
            <a:endParaRPr lang="ja-JP" altLang="en-US" sz="3600" b="1" dirty="0"/>
          </a:p>
        </p:txBody>
      </p:sp>
      <p:sp>
        <p:nvSpPr>
          <p:cNvPr id="3075" name="내용 개체 틀 2"/>
          <p:cNvSpPr>
            <a:spLocks noGrp="1"/>
          </p:cNvSpPr>
          <p:nvPr>
            <p:ph idx="1"/>
          </p:nvPr>
        </p:nvSpPr>
        <p:spPr>
          <a:xfrm>
            <a:off x="539750" y="1341438"/>
            <a:ext cx="7848600" cy="5111750"/>
          </a:xfrm>
        </p:spPr>
        <p:txBody>
          <a:bodyPr>
            <a:normAutofit/>
          </a:bodyPr>
          <a:lstStyle/>
          <a:p>
            <a:pPr>
              <a:spcBef>
                <a:spcPts val="400"/>
              </a:spcBef>
            </a:pPr>
            <a:r>
              <a:rPr lang="en-US" altLang="ko-KR" sz="2000" dirty="0" smtClean="0">
                <a:sym typeface="Wingdings" pitchFamily="2" charset="2"/>
              </a:rPr>
              <a:t>Modify </a:t>
            </a:r>
            <a:r>
              <a:rPr lang="en-US" altLang="ko-KR" sz="2000" dirty="0" err="1">
                <a:sym typeface="Wingdings" pitchFamily="2" charset="2"/>
              </a:rPr>
              <a:t>Hamadard</a:t>
            </a:r>
            <a:r>
              <a:rPr lang="en-US" altLang="ko-KR" sz="2000" dirty="0">
                <a:sym typeface="Wingdings" pitchFamily="2" charset="2"/>
              </a:rPr>
              <a:t> </a:t>
            </a:r>
            <a:r>
              <a:rPr lang="en-US" altLang="ko-KR" sz="2000" dirty="0" smtClean="0">
                <a:sym typeface="Wingdings" pitchFamily="2" charset="2"/>
              </a:rPr>
              <a:t>sequence indices into {0, x, y, z}</a:t>
            </a:r>
          </a:p>
          <a:p>
            <a:pPr lvl="1">
              <a:spcBef>
                <a:spcPts val="400"/>
              </a:spcBef>
            </a:pPr>
            <a:r>
              <a:rPr lang="en-US" altLang="ko-KR" sz="1600" dirty="0">
                <a:sym typeface="Wingdings" pitchFamily="2" charset="2"/>
              </a:rPr>
              <a:t>e</a:t>
            </a:r>
            <a:r>
              <a:rPr lang="en-US" altLang="ko-KR" sz="1600" dirty="0" smtClean="0">
                <a:sym typeface="Wingdings" pitchFamily="2" charset="2"/>
              </a:rPr>
              <a:t>.g. {0, 5, 10, 15}</a:t>
            </a:r>
          </a:p>
          <a:p>
            <a:pPr>
              <a:spcBef>
                <a:spcPts val="400"/>
              </a:spcBef>
            </a:pPr>
            <a:endParaRPr lang="en-US" altLang="ko-KR" sz="1600" dirty="0" smtClean="0">
              <a:sym typeface="Wingdings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38209867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18" r="14643"/>
          <a:stretch/>
        </p:blipFill>
        <p:spPr bwMode="auto">
          <a:xfrm>
            <a:off x="2556934" y="3861048"/>
            <a:ext cx="4030133" cy="2950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74" name="サブタイトル 2"/>
          <p:cNvSpPr txBox="1">
            <a:spLocks/>
          </p:cNvSpPr>
          <p:nvPr/>
        </p:nvSpPr>
        <p:spPr bwMode="auto">
          <a:xfrm>
            <a:off x="1357313" y="500063"/>
            <a:ext cx="6400800" cy="64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marL="342900" indent="-342900" algn="ctr">
              <a:spcBef>
                <a:spcPct val="20000"/>
              </a:spcBef>
            </a:pPr>
            <a:r>
              <a:rPr lang="en-US" altLang="ja-JP" sz="3600" b="1" dirty="0" smtClean="0"/>
              <a:t>Observation</a:t>
            </a:r>
            <a:endParaRPr lang="ja-JP" altLang="en-US" sz="3600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075" name="내용 개체 틀 2"/>
              <p:cNvSpPr>
                <a:spLocks noGrp="1"/>
              </p:cNvSpPr>
              <p:nvPr>
                <p:ph idx="1"/>
              </p:nvPr>
            </p:nvSpPr>
            <p:spPr>
              <a:xfrm>
                <a:off x="539750" y="1341438"/>
                <a:ext cx="7848600" cy="5111750"/>
              </a:xfrm>
            </p:spPr>
            <p:txBody>
              <a:bodyPr>
                <a:normAutofit/>
              </a:bodyPr>
              <a:lstStyle/>
              <a:p>
                <a:pPr>
                  <a:spcBef>
                    <a:spcPts val="400"/>
                  </a:spcBef>
                </a:pPr>
                <a:r>
                  <a:rPr lang="en-US" altLang="ko-KR" sz="1600" dirty="0" smtClean="0"/>
                  <a:t>NB-SSS sequence</a:t>
                </a:r>
              </a:p>
              <a:p>
                <a:pPr lvl="1">
                  <a:spcBef>
                    <a:spcPts val="400"/>
                  </a:spcBef>
                </a:pPr>
                <a14:m>
                  <m:oMath xmlns:m="http://schemas.openxmlformats.org/officeDocument/2006/math">
                    <m:r>
                      <a:rPr lang="en-US" altLang="ko-KR" sz="1600" b="0" i="1" smtClean="0">
                        <a:latin typeface="Cambria Math"/>
                      </a:rPr>
                      <m:t>𝑆𝑆</m:t>
                    </m:r>
                    <m:r>
                      <a:rPr lang="en-US" altLang="ko-KR" sz="1600" i="1">
                        <a:latin typeface="Cambria Math"/>
                      </a:rPr>
                      <m:t>𝑆</m:t>
                    </m:r>
                    <m:r>
                      <a:rPr lang="en-US" altLang="ko-KR" sz="1600" i="1" baseline="-25000">
                        <a:latin typeface="Cambria Math"/>
                      </a:rPr>
                      <m:t>𝑢</m:t>
                    </m:r>
                    <m:r>
                      <a:rPr lang="en-US" altLang="ko-KR" sz="1600" b="0" i="1" baseline="-25000" smtClean="0">
                        <a:latin typeface="Cambria Math"/>
                      </a:rPr>
                      <m:t>,</m:t>
                    </m:r>
                    <m:r>
                      <a:rPr lang="en-US" altLang="ko-KR" sz="1600" b="0" i="1" baseline="-25000" smtClean="0">
                        <a:latin typeface="Cambria Math"/>
                      </a:rPr>
                      <m:t>𝑞</m:t>
                    </m:r>
                    <m:r>
                      <a:rPr lang="en-US" altLang="ko-KR" sz="1600" b="0" i="1" baseline="-25000" smtClean="0">
                        <a:latin typeface="Cambria Math"/>
                      </a:rPr>
                      <m:t>,</m:t>
                    </m:r>
                    <m:r>
                      <a:rPr lang="en-US" altLang="ko-KR" sz="1600" b="0" i="1" baseline="-25000" smtClean="0">
                        <a:latin typeface="Cambria Math"/>
                      </a:rPr>
                      <m:t>𝑘</m:t>
                    </m:r>
                    <m:d>
                      <m:dPr>
                        <m:ctrlPr>
                          <a:rPr lang="ko-KR" altLang="ko-KR" sz="1600" i="1">
                            <a:latin typeface="Cambria Math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ko-KR" sz="1600">
                            <a:latin typeface="Cambria Math"/>
                          </a:rPr>
                          <m:t>n</m:t>
                        </m:r>
                      </m:e>
                    </m:d>
                    <m:r>
                      <a:rPr lang="en-US" altLang="ko-KR" sz="1600" b="0" i="1" smtClean="0">
                        <a:latin typeface="Cambria Math"/>
                      </a:rPr>
                      <m:t>=</m:t>
                    </m:r>
                    <m:r>
                      <a:rPr lang="en-US" altLang="ko-KR" sz="1600" i="1">
                        <a:latin typeface="Cambria Math"/>
                      </a:rPr>
                      <m:t>𝑆</m:t>
                    </m:r>
                    <m:r>
                      <a:rPr lang="en-US" altLang="ko-KR" sz="1600" i="1" baseline="-25000">
                        <a:latin typeface="Cambria Math"/>
                      </a:rPr>
                      <m:t>𝑢</m:t>
                    </m:r>
                    <m:d>
                      <m:dPr>
                        <m:ctrlPr>
                          <a:rPr lang="ko-KR" altLang="ko-KR" sz="1600" i="1">
                            <a:latin typeface="Cambria Math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ko-KR" sz="1600">
                            <a:latin typeface="Cambria Math"/>
                          </a:rPr>
                          <m:t>n</m:t>
                        </m:r>
                      </m:e>
                    </m:d>
                  </m:oMath>
                </a14:m>
                <a:r>
                  <a:rPr lang="en-US" altLang="ko-KR" sz="1600" dirty="0"/>
                  <a:t> </a:t>
                </a:r>
                <a:r>
                  <a:rPr lang="en-US" altLang="ko-KR" sz="1600" dirty="0" smtClean="0"/>
                  <a:t>* </a:t>
                </a:r>
                <a14:m>
                  <m:oMath xmlns:m="http://schemas.openxmlformats.org/officeDocument/2006/math">
                    <m:r>
                      <a:rPr lang="en-US" altLang="ko-KR" sz="1600" b="0" i="1" smtClean="0">
                        <a:latin typeface="Cambria Math"/>
                      </a:rPr>
                      <m:t>𝑏</m:t>
                    </m:r>
                    <m:r>
                      <a:rPr lang="en-US" altLang="ko-KR" sz="1600" b="0" i="1" baseline="-25000" smtClean="0">
                        <a:latin typeface="Cambria Math"/>
                      </a:rPr>
                      <m:t>𝑞</m:t>
                    </m:r>
                    <m:d>
                      <m:dPr>
                        <m:ctrlPr>
                          <a:rPr lang="ko-KR" altLang="ko-KR" sz="1600" i="1">
                            <a:latin typeface="Cambria Math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ko-KR" sz="1600">
                            <a:latin typeface="Cambria Math"/>
                          </a:rPr>
                          <m:t>n</m:t>
                        </m:r>
                      </m:e>
                    </m:d>
                  </m:oMath>
                </a14:m>
                <a:r>
                  <a:rPr lang="en-US" altLang="ko-KR" sz="1600" dirty="0" smtClean="0"/>
                  <a:t> * </a:t>
                </a:r>
                <a14:m>
                  <m:oMath xmlns:m="http://schemas.openxmlformats.org/officeDocument/2006/math">
                    <m:r>
                      <a:rPr lang="en-US" altLang="ko-KR" sz="1600" b="0" i="1" smtClean="0">
                        <a:latin typeface="Cambria Math"/>
                      </a:rPr>
                      <m:t>𝐶</m:t>
                    </m:r>
                    <m:r>
                      <a:rPr lang="en-US" altLang="ko-KR" sz="1600" b="0" i="1" baseline="-25000" smtClean="0">
                        <a:latin typeface="Cambria Math"/>
                      </a:rPr>
                      <m:t>𝑘</m:t>
                    </m:r>
                    <m:d>
                      <m:dPr>
                        <m:ctrlPr>
                          <a:rPr lang="ko-KR" altLang="ko-KR" sz="1600" i="1">
                            <a:latin typeface="Cambria Math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ko-KR" sz="1600">
                            <a:latin typeface="Cambria Math"/>
                          </a:rPr>
                          <m:t>n</m:t>
                        </m:r>
                      </m:e>
                    </m:d>
                  </m:oMath>
                </a14:m>
                <a:endParaRPr lang="en-US" altLang="ko-KR" sz="1600" dirty="0" smtClean="0"/>
              </a:p>
              <a:p>
                <a:pPr lvl="1" latinLnBrk="0"/>
                <a14:m>
                  <m:oMath xmlns:m="http://schemas.openxmlformats.org/officeDocument/2006/math">
                    <m:r>
                      <a:rPr lang="en-US" altLang="ko-KR" sz="1600" b="0" i="1" smtClean="0">
                        <a:latin typeface="Cambria Math"/>
                      </a:rPr>
                      <m:t>𝑆</m:t>
                    </m:r>
                    <m:r>
                      <a:rPr lang="en-US" altLang="ko-KR" sz="1600" b="0" i="1" baseline="-25000" smtClean="0">
                        <a:latin typeface="Cambria Math"/>
                      </a:rPr>
                      <m:t>𝑢</m:t>
                    </m:r>
                    <m:d>
                      <m:dPr>
                        <m:ctrlPr>
                          <a:rPr lang="ko-KR" altLang="ko-KR" sz="1600" i="1">
                            <a:latin typeface="Cambria Math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ko-KR" sz="1600">
                            <a:latin typeface="Cambria Math"/>
                          </a:rPr>
                          <m:t>n</m:t>
                        </m:r>
                      </m:e>
                    </m:d>
                    <m:r>
                      <a:rPr lang="en-US" altLang="ko-KR" sz="1600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ko-KR" altLang="ko-KR" sz="16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ko-KR" sz="1600" i="1">
                            <a:latin typeface="Cambria Math"/>
                          </a:rPr>
                          <m:t>𝑒</m:t>
                        </m:r>
                      </m:e>
                      <m:sup>
                        <m:r>
                          <a:rPr lang="en-US" altLang="ko-KR" sz="1600" i="1">
                            <a:latin typeface="Cambria Math"/>
                          </a:rPr>
                          <m:t>𝑗</m:t>
                        </m:r>
                        <m:f>
                          <m:fPr>
                            <m:ctrlPr>
                              <a:rPr lang="ko-KR" altLang="ko-KR" sz="1600" i="1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US" altLang="ko-KR" sz="1600" i="1">
                                <a:latin typeface="Cambria Math"/>
                              </a:rPr>
                              <m:t>𝜋</m:t>
                            </m:r>
                            <m:d>
                              <m:dPr>
                                <m:ctrlPr>
                                  <a:rPr lang="en-US" altLang="ko-KR" sz="1600" b="0" i="1" smtClean="0">
                                    <a:latin typeface="Cambria Math"/>
                                  </a:rPr>
                                </m:ctrlPr>
                              </m:dPr>
                              <m:e>
                                <m:r>
                                  <a:rPr lang="en-US" altLang="ko-KR" sz="1600" b="0" i="1" smtClean="0">
                                    <a:latin typeface="Cambria Math"/>
                                  </a:rPr>
                                  <m:t>𝑢</m:t>
                                </m:r>
                                <m:r>
                                  <a:rPr lang="en-US" altLang="ko-KR" sz="1600" b="0" i="1" smtClean="0">
                                    <a:latin typeface="Cambria Math"/>
                                  </a:rPr>
                                  <m:t>+3</m:t>
                                </m:r>
                              </m:e>
                            </m:d>
                            <m:r>
                              <a:rPr lang="en-US" altLang="ko-KR" sz="1600" b="0" i="1" smtClean="0">
                                <a:latin typeface="Cambria Math"/>
                              </a:rPr>
                              <m:t>𝑛</m:t>
                            </m:r>
                            <m:r>
                              <a:rPr lang="en-US" altLang="ko-KR" sz="1600" b="0" i="1" smtClean="0">
                                <a:latin typeface="Cambria Math"/>
                              </a:rPr>
                              <m:t>(</m:t>
                            </m:r>
                            <m:r>
                              <a:rPr lang="en-US" altLang="ko-KR" sz="1600" b="0" i="1" smtClean="0">
                                <a:latin typeface="Cambria Math"/>
                              </a:rPr>
                              <m:t>𝑛</m:t>
                            </m:r>
                            <m:r>
                              <a:rPr lang="en-US" altLang="ko-KR" sz="1600" b="0" i="1" smtClean="0">
                                <a:latin typeface="Cambria Math"/>
                              </a:rPr>
                              <m:t>+1)</m:t>
                            </m:r>
                          </m:num>
                          <m:den>
                            <m:r>
                              <a:rPr lang="en-US" altLang="ko-KR" sz="1600" i="1">
                                <a:latin typeface="Cambria Math"/>
                              </a:rPr>
                              <m:t>13</m:t>
                            </m:r>
                            <m:r>
                              <a:rPr lang="en-US" altLang="ko-KR" sz="1600" b="0" i="1" smtClean="0">
                                <a:latin typeface="Cambria Math"/>
                              </a:rPr>
                              <m:t>1</m:t>
                            </m:r>
                          </m:den>
                        </m:f>
                      </m:sup>
                    </m:sSup>
                    <m:r>
                      <a:rPr lang="en-US" altLang="ko-KR" sz="1600" i="1">
                        <a:latin typeface="Cambria Math"/>
                      </a:rPr>
                      <m:t>,  </m:t>
                    </m:r>
                    <m:r>
                      <a:rPr lang="en-US" altLang="ko-KR" sz="1600" i="1">
                        <a:latin typeface="Cambria Math"/>
                      </a:rPr>
                      <m:t>𝑛</m:t>
                    </m:r>
                    <m:r>
                      <a:rPr lang="en-US" altLang="ko-KR" sz="1600" i="1">
                        <a:latin typeface="Cambria Math"/>
                      </a:rPr>
                      <m:t>=0,…,131,  </m:t>
                    </m:r>
                    <m:r>
                      <a:rPr lang="en-US" altLang="ko-KR" sz="1600" b="0" i="1" smtClean="0">
                        <a:latin typeface="Cambria Math"/>
                      </a:rPr>
                      <m:t>𝑢</m:t>
                    </m:r>
                    <m:r>
                      <a:rPr lang="en-US" altLang="ko-KR" sz="1600" i="1">
                        <a:latin typeface="Cambria Math"/>
                      </a:rPr>
                      <m:t>=0,</m:t>
                    </m:r>
                    <m:r>
                      <a:rPr lang="en-US" altLang="ko-KR" sz="1600" b="0" i="1" smtClean="0">
                        <a:latin typeface="Cambria Math"/>
                      </a:rPr>
                      <m:t>…</m:t>
                    </m:r>
                    <m:r>
                      <a:rPr lang="en-US" altLang="ko-KR" sz="1600" i="1">
                        <a:latin typeface="Cambria Math"/>
                      </a:rPr>
                      <m:t>,</m:t>
                    </m:r>
                    <m:r>
                      <a:rPr lang="en-US" altLang="ko-KR" sz="1600" b="0" i="1" smtClean="0">
                        <a:latin typeface="Cambria Math"/>
                      </a:rPr>
                      <m:t>125</m:t>
                    </m:r>
                  </m:oMath>
                </a14:m>
                <a:endParaRPr lang="en-US" altLang="ko-KR" sz="1600" b="0" dirty="0" smtClean="0"/>
              </a:p>
              <a:p>
                <a:pPr lvl="1" latinLnBrk="0"/>
                <a14:m>
                  <m:oMath xmlns:m="http://schemas.openxmlformats.org/officeDocument/2006/math">
                    <m:r>
                      <a:rPr lang="en-US" altLang="ko-KR" sz="1600" b="0" i="1" smtClean="0">
                        <a:latin typeface="Cambria Math"/>
                      </a:rPr>
                      <m:t>𝑏</m:t>
                    </m:r>
                    <m:r>
                      <a:rPr lang="en-US" altLang="ko-KR" sz="1600" b="0" i="1" baseline="-25000" smtClean="0">
                        <a:latin typeface="Cambria Math"/>
                      </a:rPr>
                      <m:t>𝑞</m:t>
                    </m:r>
                    <m:d>
                      <m:dPr>
                        <m:ctrlPr>
                          <a:rPr lang="ko-KR" altLang="ko-KR" sz="1600" i="1">
                            <a:latin typeface="Cambria Math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ko-KR" sz="1600">
                            <a:latin typeface="Cambria Math"/>
                          </a:rPr>
                          <m:t>n</m:t>
                        </m:r>
                      </m:e>
                    </m:d>
                    <m:r>
                      <a:rPr lang="en-US" altLang="ko-KR" sz="1600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en-US" altLang="ko-KR" sz="1600" i="1" smtClean="0">
                            <a:latin typeface="Cambria Math"/>
                          </a:rPr>
                        </m:ctrlPr>
                      </m:sSubPr>
                      <m:e>
                        <m:sSubSup>
                          <m:sSubSupPr>
                            <m:ctrlPr>
                              <a:rPr lang="en-US" altLang="ko-KR" sz="1600" i="1">
                                <a:latin typeface="Cambria Math"/>
                              </a:rPr>
                            </m:ctrlPr>
                          </m:sSubSupPr>
                          <m:e>
                            <m:r>
                              <a:rPr lang="en-US" altLang="ko-KR" sz="1600" i="1">
                                <a:latin typeface="Cambria Math"/>
                              </a:rPr>
                              <m:t>𝐻𝑎𝑑𝑎𝑚𝑎𝑟𝑑</m:t>
                            </m:r>
                          </m:e>
                          <m:sub/>
                          <m:sup>
                            <m:r>
                              <a:rPr lang="en-US" altLang="ko-KR" sz="1600" i="1">
                                <a:latin typeface="Cambria Math"/>
                              </a:rPr>
                              <m:t>128</m:t>
                            </m:r>
                            <m:r>
                              <a:rPr lang="en-US" altLang="ko-KR" sz="1600" i="1">
                                <a:latin typeface="Cambria Math"/>
                                <a:ea typeface="Cambria Math"/>
                              </a:rPr>
                              <m:t>×</m:t>
                            </m:r>
                            <m:r>
                              <a:rPr lang="en-US" altLang="ko-KR" sz="1600" i="1">
                                <a:latin typeface="Cambria Math"/>
                              </a:rPr>
                              <m:t>128</m:t>
                            </m:r>
                          </m:sup>
                        </m:sSubSup>
                      </m:e>
                      <m:sub>
                        <m:r>
                          <a:rPr lang="en-US" altLang="ko-KR" sz="1600" b="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5</m:t>
                        </m:r>
                        <m:r>
                          <a:rPr lang="en-US" altLang="ko-KR" sz="1600" b="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𝑞</m:t>
                        </m:r>
                      </m:sub>
                    </m:sSub>
                    <m:d>
                      <m:dPr>
                        <m:ctrlPr>
                          <a:rPr lang="en-US" altLang="ko-KR" sz="160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ko-KR" sz="1600" b="0" i="1" smtClean="0">
                            <a:latin typeface="Cambria Math"/>
                          </a:rPr>
                          <m:t>𝑚𝑜𝑑</m:t>
                        </m:r>
                        <m:d>
                          <m:dPr>
                            <m:ctrlPr>
                              <a:rPr lang="en-US" altLang="ko-KR" sz="1600" b="0" i="1" smtClean="0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altLang="ko-KR" sz="1600" b="0" i="1" smtClean="0">
                                <a:latin typeface="Cambria Math"/>
                              </a:rPr>
                              <m:t>𝑛</m:t>
                            </m:r>
                            <m:r>
                              <a:rPr lang="en-US" altLang="ko-KR" sz="1600" b="0" i="1" smtClean="0">
                                <a:latin typeface="Cambria Math"/>
                              </a:rPr>
                              <m:t>,128</m:t>
                            </m:r>
                          </m:e>
                        </m:d>
                      </m:e>
                    </m:d>
                    <m:r>
                      <a:rPr lang="en-US" altLang="ko-KR" sz="1600" i="1">
                        <a:latin typeface="Cambria Math"/>
                      </a:rPr>
                      <m:t>,</m:t>
                    </m:r>
                    <m:r>
                      <a:rPr lang="en-US" altLang="ko-KR" sz="1600" i="1">
                        <a:latin typeface="Cambria Math"/>
                      </a:rPr>
                      <m:t>𝑛</m:t>
                    </m:r>
                    <m:r>
                      <a:rPr lang="en-US" altLang="ko-KR" sz="1600" i="1">
                        <a:latin typeface="Cambria Math"/>
                      </a:rPr>
                      <m:t>=0,…,131,  </m:t>
                    </m:r>
                    <m:r>
                      <a:rPr lang="en-US" altLang="ko-KR" sz="1600" b="0" i="1" smtClean="0">
                        <a:latin typeface="Cambria Math"/>
                      </a:rPr>
                      <m:t>𝑞</m:t>
                    </m:r>
                    <m:r>
                      <a:rPr lang="en-US" altLang="ko-KR" sz="1600" i="1">
                        <a:latin typeface="Cambria Math"/>
                      </a:rPr>
                      <m:t>=0,1,2,3</m:t>
                    </m:r>
                  </m:oMath>
                </a14:m>
                <a:endParaRPr lang="en-US" altLang="ko-KR" sz="1600" baseline="30000" dirty="0" smtClean="0"/>
              </a:p>
              <a:p>
                <a:pPr lvl="1" latinLnBrk="0"/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16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ko-KR" sz="1600" b="0" i="1" smtClean="0">
                            <a:latin typeface="Cambria Math"/>
                          </a:rPr>
                          <m:t>𝐶</m:t>
                        </m:r>
                      </m:e>
                      <m:sub>
                        <m:r>
                          <a:rPr lang="en-US" altLang="ko-KR" sz="1600" b="0" i="1" smtClean="0">
                            <a:latin typeface="Cambria Math"/>
                          </a:rPr>
                          <m:t>𝑘</m:t>
                        </m:r>
                      </m:sub>
                    </m:sSub>
                    <m:d>
                      <m:dPr>
                        <m:ctrlPr>
                          <a:rPr lang="ko-KR" altLang="ko-KR" sz="1600" i="1">
                            <a:latin typeface="Cambria Math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ko-KR" sz="1600">
                            <a:latin typeface="Cambria Math"/>
                          </a:rPr>
                          <m:t>n</m:t>
                        </m:r>
                      </m:e>
                    </m:d>
                    <m:r>
                      <a:rPr lang="en-US" altLang="ko-KR" sz="1600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ko-KR" altLang="ko-KR" sz="16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ko-KR" sz="1600" i="1">
                            <a:latin typeface="Cambria Math"/>
                          </a:rPr>
                          <m:t>𝑒</m:t>
                        </m:r>
                      </m:e>
                      <m:sup>
                        <m:r>
                          <a:rPr lang="en-US" altLang="ko-KR" sz="1600" i="1">
                            <a:latin typeface="Cambria Math"/>
                          </a:rPr>
                          <m:t>−</m:t>
                        </m:r>
                        <m:r>
                          <a:rPr lang="en-US" altLang="ko-KR" sz="1600" i="1">
                            <a:latin typeface="Cambria Math"/>
                          </a:rPr>
                          <m:t>𝑗</m:t>
                        </m:r>
                        <m:f>
                          <m:fPr>
                            <m:ctrlPr>
                              <a:rPr lang="ko-KR" altLang="ko-KR" sz="1600" i="1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US" altLang="ko-KR" sz="1600" i="1">
                                <a:latin typeface="Cambria Math"/>
                              </a:rPr>
                              <m:t>2</m:t>
                            </m:r>
                            <m:r>
                              <a:rPr lang="en-US" altLang="ko-KR" sz="1600" i="1">
                                <a:latin typeface="Cambria Math"/>
                              </a:rPr>
                              <m:t>𝜋</m:t>
                            </m:r>
                            <m:r>
                              <a:rPr lang="en-US" altLang="ko-KR" sz="1600" b="0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33</m:t>
                            </m:r>
                            <m:r>
                              <a:rPr lang="en-US" altLang="ko-KR" sz="1600" i="1">
                                <a:latin typeface="Cambria Math"/>
                              </a:rPr>
                              <m:t>𝑘𝑛</m:t>
                            </m:r>
                          </m:num>
                          <m:den>
                            <m:r>
                              <a:rPr lang="en-US" altLang="ko-KR" sz="1600" b="0" i="1" smtClean="0">
                                <a:latin typeface="Cambria Math"/>
                              </a:rPr>
                              <m:t>132</m:t>
                            </m:r>
                          </m:den>
                        </m:f>
                      </m:sup>
                    </m:sSup>
                    <m:r>
                      <a:rPr lang="en-US" altLang="ko-KR" sz="1600" i="1">
                        <a:latin typeface="Cambria Math"/>
                      </a:rPr>
                      <m:t>,</m:t>
                    </m:r>
                    <m:r>
                      <a:rPr lang="en-US" altLang="ko-KR" sz="1600" b="0" i="1" smtClean="0">
                        <a:latin typeface="Cambria Math"/>
                      </a:rPr>
                      <m:t>  </m:t>
                    </m:r>
                    <m:r>
                      <a:rPr lang="en-US" altLang="ko-KR" sz="1600" b="0" i="1" smtClean="0">
                        <a:latin typeface="Cambria Math"/>
                      </a:rPr>
                      <m:t>𝑛</m:t>
                    </m:r>
                    <m:r>
                      <a:rPr lang="en-US" altLang="ko-KR" sz="1600" b="0" i="1" smtClean="0">
                        <a:latin typeface="Cambria Math"/>
                      </a:rPr>
                      <m:t>=0,…,131,  </m:t>
                    </m:r>
                    <m:r>
                      <a:rPr lang="en-US" altLang="ko-KR" sz="1600" i="1">
                        <a:latin typeface="Cambria Math"/>
                      </a:rPr>
                      <m:t>𝑘</m:t>
                    </m:r>
                    <m:r>
                      <a:rPr lang="en-US" altLang="ko-KR" sz="1600" b="0" i="1" smtClean="0">
                        <a:latin typeface="Cambria Math"/>
                      </a:rPr>
                      <m:t>=0,1,2,3</m:t>
                    </m:r>
                  </m:oMath>
                </a14:m>
                <a:endParaRPr lang="en-US" altLang="ko-KR" sz="1600" dirty="0" smtClean="0"/>
              </a:p>
              <a:p>
                <a:pPr lvl="1" latinLnBrk="0"/>
                <a14:m>
                  <m:oMath xmlns:m="http://schemas.openxmlformats.org/officeDocument/2006/math">
                    <m:r>
                      <a:rPr lang="en-US" altLang="ko-KR" sz="1600" b="0" i="1" smtClean="0">
                        <a:latin typeface="Cambria Math"/>
                      </a:rPr>
                      <m:t>𝑢</m:t>
                    </m:r>
                    <m:r>
                      <a:rPr lang="en-US" altLang="ko-KR" sz="1600" b="0" i="0" smtClean="0">
                        <a:latin typeface="Cambria Math"/>
                      </a:rPr>
                      <m:t>=</m:t>
                    </m:r>
                    <m:r>
                      <m:rPr>
                        <m:sty m:val="p"/>
                      </m:rPr>
                      <a:rPr lang="en-US" altLang="ko-KR" sz="1600" b="0" i="0" smtClean="0">
                        <a:latin typeface="Cambria Math"/>
                      </a:rPr>
                      <m:t>mod</m:t>
                    </m:r>
                    <m:d>
                      <m:dPr>
                        <m:ctrlPr>
                          <a:rPr lang="en-US" altLang="ko-KR" sz="1600" b="0" i="1" smtClean="0">
                            <a:latin typeface="Cambria Math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ko-KR" sz="1600" b="0" i="0" smtClean="0">
                            <a:latin typeface="Cambria Math"/>
                          </a:rPr>
                          <m:t>PCID</m:t>
                        </m:r>
                        <m:r>
                          <a:rPr lang="en-US" altLang="ko-KR" sz="1600" b="0" i="0" smtClean="0">
                            <a:latin typeface="Cambria Math"/>
                          </a:rPr>
                          <m:t>,126</m:t>
                        </m:r>
                      </m:e>
                    </m:d>
                    <m:r>
                      <a:rPr lang="en-US" altLang="ko-KR" sz="1600" b="0" i="0" smtClean="0">
                        <a:latin typeface="Cambria Math"/>
                      </a:rPr>
                      <m:t>, </m:t>
                    </m:r>
                    <m:r>
                      <m:rPr>
                        <m:sty m:val="p"/>
                      </m:rPr>
                      <a:rPr lang="en-US" altLang="ko-KR" sz="1600" b="0" i="0" smtClean="0">
                        <a:latin typeface="Cambria Math"/>
                      </a:rPr>
                      <m:t>q</m:t>
                    </m:r>
                    <m:r>
                      <a:rPr lang="en-US" altLang="ko-KR" sz="1600" b="0" i="0" smtClean="0">
                        <a:latin typeface="Cambria Math"/>
                      </a:rPr>
                      <m:t>=</m:t>
                    </m:r>
                    <m:d>
                      <m:dPr>
                        <m:begChr m:val="⌊"/>
                        <m:endChr m:val="⌋"/>
                        <m:ctrlPr>
                          <a:rPr lang="en-US" altLang="ko-KR" sz="1600" b="0" i="1" smtClean="0">
                            <a:latin typeface="Cambria Math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ko-KR" sz="1600" b="0" i="1" smtClean="0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US" altLang="ko-KR" sz="1600" b="0" i="1" smtClean="0">
                                <a:latin typeface="Cambria Math"/>
                              </a:rPr>
                              <m:t>𝑃𝐶𝐼𝐷</m:t>
                            </m:r>
                          </m:num>
                          <m:den>
                            <m:r>
                              <a:rPr lang="en-US" altLang="ko-KR" sz="1600" b="0" i="1" smtClean="0">
                                <a:latin typeface="Cambria Math"/>
                              </a:rPr>
                              <m:t>126</m:t>
                            </m:r>
                          </m:den>
                        </m:f>
                      </m:e>
                    </m:d>
                    <m:r>
                      <a:rPr lang="en-US" altLang="ko-KR" sz="1600" b="0" i="1" smtClean="0">
                        <a:latin typeface="Cambria Math"/>
                      </a:rPr>
                      <m:t>, </m:t>
                    </m:r>
                    <m:r>
                      <a:rPr lang="en-US" altLang="ko-KR" sz="1600" b="0" i="1" smtClean="0">
                        <a:latin typeface="Cambria Math"/>
                      </a:rPr>
                      <m:t>𝑘</m:t>
                    </m:r>
                    <m:r>
                      <a:rPr lang="en-US" altLang="ko-KR" sz="1600" b="0" i="1" smtClean="0">
                        <a:latin typeface="Cambria Math"/>
                      </a:rPr>
                      <m:t>=</m:t>
                    </m:r>
                    <m:r>
                      <a:rPr lang="en-US" altLang="ko-KR" sz="1600" b="0" i="1" smtClean="0">
                        <a:latin typeface="Cambria Math"/>
                      </a:rPr>
                      <m:t>𝑆𝑢𝑏𝑓𝑟𝑎𝑚𝑒</m:t>
                    </m:r>
                    <m:r>
                      <a:rPr lang="en-US" altLang="ko-KR" sz="1600" b="0" i="1" smtClean="0">
                        <a:latin typeface="Cambria Math"/>
                      </a:rPr>
                      <m:t> </m:t>
                    </m:r>
                    <m:r>
                      <a:rPr lang="en-US" altLang="ko-KR" sz="1600" b="0" i="1" smtClean="0">
                        <a:latin typeface="Cambria Math"/>
                      </a:rPr>
                      <m:t>𝑖𝑛𝑑𝑖𝑐𝑎𝑡𝑖𝑜𝑛</m:t>
                    </m:r>
                  </m:oMath>
                </a14:m>
                <a:endParaRPr lang="en-US" altLang="ko-KR" sz="1600" b="0" dirty="0" smtClean="0"/>
              </a:p>
              <a:p>
                <a:pPr latinLnBrk="0"/>
                <a:r>
                  <a:rPr lang="en-US" altLang="ko-KR" sz="1600" dirty="0" smtClean="0"/>
                  <a:t>Cross Correlation Property</a:t>
                </a:r>
                <a:endParaRPr lang="en-US" altLang="ko-KR" sz="1600" dirty="0"/>
              </a:p>
            </p:txBody>
          </p:sp>
        </mc:Choice>
        <mc:Fallback xmlns="">
          <p:sp>
            <p:nvSpPr>
              <p:cNvPr id="3075" name="내용 개체 틀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39750" y="1341438"/>
                <a:ext cx="7848600" cy="5111750"/>
              </a:xfrm>
              <a:blipFill rotWithShape="1">
                <a:blip r:embed="rId4"/>
                <a:stretch>
                  <a:fillRect l="-311" t="-358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997899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1383</TotalTime>
  <Words>468</Words>
  <Application>Microsoft Office PowerPoint</Application>
  <PresentationFormat>화면 슬라이드 쇼(4:3)</PresentationFormat>
  <Paragraphs>44</Paragraphs>
  <Slides>5</Slides>
  <Notes>4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6" baseType="lpstr"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Hyunsoo Ko</dc:creator>
  <cp:lastModifiedBy>Hyunsoo Ko</cp:lastModifiedBy>
  <cp:revision>47</cp:revision>
  <dcterms:created xsi:type="dcterms:W3CDTF">2016-04-11T00:08:37Z</dcterms:created>
  <dcterms:modified xsi:type="dcterms:W3CDTF">2016-04-13T05:47:26Z</dcterms:modified>
</cp:coreProperties>
</file>