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5" r:id="rId2"/>
    <p:sldId id="272" r:id="rId3"/>
    <p:sldId id="259" r:id="rId4"/>
    <p:sldId id="271" r:id="rId5"/>
    <p:sldId id="269" r:id="rId6"/>
    <p:sldId id="26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84761" autoAdjust="0"/>
  </p:normalViewPr>
  <p:slideViewPr>
    <p:cSldViewPr snapToGrid="0">
      <p:cViewPr varScale="1">
        <p:scale>
          <a:sx n="78" d="100"/>
          <a:sy n="78" d="100"/>
        </p:scale>
        <p:origin x="105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17947-CFE4-4689-B2AE-9DE29059F7A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B482A-6232-4D89-9650-E4023AF54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334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3979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8871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048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0180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985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813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86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248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8340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1226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5630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4994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8277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4758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061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06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9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445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5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385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208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779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63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04431-D9DE-47BF-A724-896E3F15E688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317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931717" y="1214438"/>
            <a:ext cx="10508673" cy="2387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WF on </a:t>
            </a:r>
            <a:r>
              <a:rPr lang="en-US" altLang="ja-JP" smtClean="0"/>
              <a:t>Numerology Comparison</a:t>
            </a:r>
            <a:endParaRPr lang="en-US" dirty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Qualcomm Incorporated, </a:t>
            </a:r>
            <a:r>
              <a:rPr lang="en-US" altLang="ja-JP" dirty="0"/>
              <a:t>ZTE, </a:t>
            </a:r>
            <a:r>
              <a:rPr lang="en-US" altLang="ja-JP" dirty="0" smtClean="0"/>
              <a:t>OPPO, </a:t>
            </a:r>
            <a:r>
              <a:rPr lang="en-US" altLang="ja-JP" dirty="0" smtClean="0">
                <a:solidFill>
                  <a:schemeClr val="tx1"/>
                </a:solidFill>
              </a:rPr>
              <a:t>ETRI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9048751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US" altLang="ja-JP" sz="2400" dirty="0" smtClean="0">
                <a:latin typeface="Calibri" panose="020F0502020204030204" pitchFamily="34" charset="0"/>
              </a:rPr>
              <a:t>R1-</a:t>
            </a:r>
            <a:r>
              <a:rPr lang="en-US" sz="2400" dirty="0" smtClean="0">
                <a:latin typeface="Calibri" panose="020F0502020204030204" pitchFamily="34" charset="0"/>
              </a:rPr>
              <a:t>163715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44753" y="50800"/>
            <a:ext cx="55467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GB" altLang="en-US" sz="2400" b="1" dirty="0"/>
              <a:t>3GPP TSG RAN WG1 Meeting #84bis</a:t>
            </a:r>
          </a:p>
          <a:p>
            <a:pPr eaLnBrk="1" hangingPunct="1"/>
            <a:r>
              <a:rPr lang="en-GB" altLang="en-US" sz="2400" b="1" dirty="0"/>
              <a:t>Busan, Korea, April 11 – 15, 2016</a:t>
            </a:r>
          </a:p>
          <a:p>
            <a:pPr eaLnBrk="1" hangingPunct="1"/>
            <a:r>
              <a:rPr lang="en-GB" altLang="en-US" sz="2400" b="1" dirty="0"/>
              <a:t>Agenda Item:	</a:t>
            </a:r>
            <a:r>
              <a:rPr lang="en-GB" altLang="en-US" sz="2400" b="1" dirty="0" smtClean="0"/>
              <a:t>8.1.5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38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-73024"/>
            <a:ext cx="12192000" cy="70167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Summary</a:t>
            </a:r>
            <a:endParaRPr 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479854" y="963827"/>
            <a:ext cx="11232292" cy="4732638"/>
          </a:xfrm>
        </p:spPr>
        <p:txBody>
          <a:bodyPr>
            <a:normAutofit/>
          </a:bodyPr>
          <a:lstStyle/>
          <a:p>
            <a:pPr fontAlgn="b"/>
            <a:r>
              <a:rPr lang="en-US" dirty="0" smtClean="0"/>
              <a:t>Use analysis and numerical quantification to compare the </a:t>
            </a:r>
            <a:r>
              <a:rPr lang="en-US" dirty="0" err="1" smtClean="0"/>
              <a:t>prons</a:t>
            </a:r>
            <a:r>
              <a:rPr lang="en-US" dirty="0" smtClean="0"/>
              <a:t> and cons of 15kHz family and 2^N symbol family (e.g., 17.5kHz SCS)</a:t>
            </a:r>
          </a:p>
          <a:p>
            <a:pPr fontAlgn="b"/>
            <a:endParaRPr lang="en-US" dirty="0"/>
          </a:p>
          <a:p>
            <a:pPr lvl="1" fontAlgn="b"/>
            <a:r>
              <a:rPr lang="en-US" dirty="0" smtClean="0"/>
              <a:t>Impact on performance and processing complexity</a:t>
            </a:r>
          </a:p>
          <a:p>
            <a:pPr lvl="1" fontAlgn="b"/>
            <a:endParaRPr lang="en-US" dirty="0"/>
          </a:p>
          <a:p>
            <a:pPr lvl="1" fontAlgn="b"/>
            <a:r>
              <a:rPr lang="en-US" dirty="0" smtClean="0"/>
              <a:t>Impact on legacy coexistence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54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-73025"/>
            <a:ext cx="12010768" cy="828676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Scalable numerology 15KHz vs</a:t>
            </a:r>
            <a:r>
              <a:rPr lang="en-US" sz="3600" dirty="0"/>
              <a:t>. 2</a:t>
            </a:r>
            <a:r>
              <a:rPr lang="en-US" sz="3600" baseline="30000" dirty="0"/>
              <a:t>N</a:t>
            </a:r>
            <a:r>
              <a:rPr lang="en-US" sz="3600" dirty="0"/>
              <a:t> </a:t>
            </a:r>
            <a:r>
              <a:rPr lang="en-US" sz="3600" dirty="0" smtClean="0"/>
              <a:t>family forward compatibility study</a:t>
            </a:r>
            <a:endParaRPr 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448277" y="755651"/>
            <a:ext cx="11232292" cy="5932788"/>
          </a:xfrm>
        </p:spPr>
        <p:txBody>
          <a:bodyPr>
            <a:normAutofit/>
          </a:bodyPr>
          <a:lstStyle/>
          <a:p>
            <a:pPr fontAlgn="b"/>
            <a:r>
              <a:rPr lang="en-US" dirty="0"/>
              <a:t>Modular and scalability design comparison (analysis + simulation)</a:t>
            </a:r>
          </a:p>
          <a:p>
            <a:pPr lvl="1" fontAlgn="b"/>
            <a:r>
              <a:rPr lang="en-US" dirty="0" smtClean="0"/>
              <a:t>Data burst/symbol </a:t>
            </a:r>
            <a:r>
              <a:rPr lang="en-US" dirty="0"/>
              <a:t>boundary alignment and scalability impact analysis</a:t>
            </a:r>
          </a:p>
          <a:p>
            <a:pPr lvl="1" fontAlgn="b"/>
            <a:r>
              <a:rPr lang="en-US" dirty="0"/>
              <a:t>Modular vs. non-modular design complexity analysis</a:t>
            </a:r>
          </a:p>
          <a:p>
            <a:pPr lvl="1" fontAlgn="b"/>
            <a:r>
              <a:rPr lang="en-US" dirty="0"/>
              <a:t>Scaling SCS of 15KHz family vs. reducing the number of symbols scaling of 17.5KHz family performance comparison</a:t>
            </a:r>
          </a:p>
          <a:p>
            <a:pPr lvl="1" fontAlgn="b"/>
            <a:endParaRPr lang="en-US" sz="2500" dirty="0" smtClean="0"/>
          </a:p>
          <a:p>
            <a:pPr fontAlgn="b"/>
            <a:r>
              <a:rPr lang="en-US" sz="2900" dirty="0" smtClean="0"/>
              <a:t>Link-level </a:t>
            </a:r>
            <a:r>
              <a:rPr lang="en-US" dirty="0"/>
              <a:t>numerology </a:t>
            </a:r>
            <a:r>
              <a:rPr lang="en-US" dirty="0" smtClean="0"/>
              <a:t>comparison (simulation)</a:t>
            </a:r>
            <a:endParaRPr lang="en-US" dirty="0"/>
          </a:p>
          <a:p>
            <a:pPr lvl="1" fontAlgn="b"/>
            <a:r>
              <a:rPr lang="en-US" dirty="0"/>
              <a:t>Identify </a:t>
            </a:r>
            <a:r>
              <a:rPr lang="en-US" dirty="0" smtClean="0"/>
              <a:t>numerology scaling for typical </a:t>
            </a:r>
            <a:r>
              <a:rPr lang="en-US" dirty="0"/>
              <a:t>deployment</a:t>
            </a:r>
            <a:r>
              <a:rPr lang="en-US" dirty="0" smtClean="0"/>
              <a:t> scenarios for evaluation</a:t>
            </a:r>
            <a:endParaRPr lang="en-US" dirty="0"/>
          </a:p>
          <a:p>
            <a:pPr lvl="1" fontAlgn="b"/>
            <a:r>
              <a:rPr lang="en-US" dirty="0" smtClean="0"/>
              <a:t>Performance evaluation over 3GPP </a:t>
            </a:r>
            <a:r>
              <a:rPr lang="en-US" dirty="0"/>
              <a:t>channel models: </a:t>
            </a:r>
            <a:r>
              <a:rPr lang="en-US" dirty="0" smtClean="0"/>
              <a:t>scaled EPA/EVA/ETU (for diff deployment scenarios)</a:t>
            </a:r>
          </a:p>
          <a:p>
            <a:pPr lvl="1" fontAlgn="b"/>
            <a:endParaRPr lang="en-US" dirty="0"/>
          </a:p>
          <a:p>
            <a:pPr marL="228600" lvl="1" fontAlgn="b">
              <a:spcBef>
                <a:spcPts val="1000"/>
              </a:spcBef>
            </a:pPr>
            <a:r>
              <a:rPr lang="en-US" sz="2800" dirty="0" smtClean="0"/>
              <a:t>Link-level </a:t>
            </a:r>
            <a:r>
              <a:rPr lang="en-US" sz="2800" dirty="0"/>
              <a:t>evaluation of long CP (simulation and analysis)</a:t>
            </a:r>
          </a:p>
          <a:p>
            <a:pPr lvl="1" fontAlgn="b"/>
            <a:r>
              <a:rPr lang="en-US" dirty="0"/>
              <a:t>15KHz family based on LTE ECP vs. 17.5KHz scaled </a:t>
            </a:r>
            <a:r>
              <a:rPr lang="en-US" dirty="0" smtClean="0"/>
              <a:t>SCS (vs. other alternatives)</a:t>
            </a:r>
            <a:endParaRPr lang="en-US" dirty="0"/>
          </a:p>
          <a:p>
            <a:pPr lvl="1" fontAlgn="b"/>
            <a:r>
              <a:rPr lang="en-US" dirty="0"/>
              <a:t>3GPP long DS channel model performance </a:t>
            </a:r>
            <a:r>
              <a:rPr lang="en-US" dirty="0" smtClean="0"/>
              <a:t>evaluation</a:t>
            </a:r>
          </a:p>
        </p:txBody>
      </p:sp>
    </p:spTree>
    <p:extLst>
      <p:ext uri="{BB962C8B-B14F-4D97-AF65-F5344CB8AC3E}">
        <p14:creationId xmlns:p14="http://schemas.microsoft.com/office/powerpoint/2010/main" val="340767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-73025"/>
            <a:ext cx="11430000" cy="70167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Example of Modular vs. non-modular design analysis</a:t>
            </a:r>
            <a:endParaRPr 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271849" y="505082"/>
            <a:ext cx="11652421" cy="6229349"/>
          </a:xfrm>
        </p:spPr>
        <p:txBody>
          <a:bodyPr>
            <a:normAutofit/>
          </a:bodyPr>
          <a:lstStyle/>
          <a:p>
            <a:pPr lvl="0" hangingPunct="0"/>
            <a:r>
              <a:rPr lang="en-US" dirty="0" smtClean="0"/>
              <a:t>URLLC </a:t>
            </a:r>
            <a:r>
              <a:rPr lang="en-US" dirty="0"/>
              <a:t>short </a:t>
            </a:r>
            <a:r>
              <a:rPr lang="en-US" dirty="0" smtClean="0"/>
              <a:t>data burst </a:t>
            </a:r>
            <a:r>
              <a:rPr lang="en-US" dirty="0"/>
              <a:t>design</a:t>
            </a:r>
            <a:endParaRPr lang="en-US" dirty="0" smtClean="0"/>
          </a:p>
          <a:p>
            <a:pPr lvl="0" hangingPunct="0"/>
            <a:r>
              <a:rPr lang="en-US" dirty="0" smtClean="0"/>
              <a:t>Modular design:</a:t>
            </a:r>
          </a:p>
          <a:p>
            <a:pPr lvl="1" hangingPunct="0"/>
            <a:endParaRPr lang="en-US" dirty="0"/>
          </a:p>
          <a:p>
            <a:pPr lvl="1" hangingPunct="0"/>
            <a:endParaRPr lang="en-US" dirty="0"/>
          </a:p>
          <a:p>
            <a:pPr lvl="1" hangingPunct="0"/>
            <a:endParaRPr lang="en-US" dirty="0" smtClean="0"/>
          </a:p>
          <a:p>
            <a:pPr lvl="0" hangingPunct="0"/>
            <a:r>
              <a:rPr lang="en-US" dirty="0" smtClean="0"/>
              <a:t>Non-modular design: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5316297"/>
              </p:ext>
            </p:extLst>
          </p:nvPr>
        </p:nvGraphicFramePr>
        <p:xfrm>
          <a:off x="3911600" y="1169988"/>
          <a:ext cx="7607300" cy="158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4" name="Visio" r:id="rId4" imgW="9654432" imgH="2007798" progId="Visio.Drawing.11">
                  <p:embed/>
                </p:oleObj>
              </mc:Choice>
              <mc:Fallback>
                <p:oleObj name="Visio" r:id="rId4" imgW="9654432" imgH="2007798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11600" y="1169988"/>
                        <a:ext cx="7607300" cy="158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969442"/>
              </p:ext>
            </p:extLst>
          </p:nvPr>
        </p:nvGraphicFramePr>
        <p:xfrm>
          <a:off x="5856288" y="3343275"/>
          <a:ext cx="6289675" cy="290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5" name="Visio" r:id="rId6" imgW="9603632" imgH="4439099" progId="Visio.Drawing.11">
                  <p:embed/>
                </p:oleObj>
              </mc:Choice>
              <mc:Fallback>
                <p:oleObj name="Visio" r:id="rId6" imgW="9603632" imgH="4439099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56288" y="3343275"/>
                        <a:ext cx="6289675" cy="290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2454096"/>
              </p:ext>
            </p:extLst>
          </p:nvPr>
        </p:nvGraphicFramePr>
        <p:xfrm>
          <a:off x="131763" y="3340100"/>
          <a:ext cx="6181725" cy="291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6" name="Visio" r:id="rId8" imgW="9438532" imgH="4453656" progId="Visio.Drawing.11">
                  <p:embed/>
                </p:oleObj>
              </mc:Choice>
              <mc:Fallback>
                <p:oleObj name="Visio" r:id="rId8" imgW="9438532" imgH="4453656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1763" y="3340100"/>
                        <a:ext cx="6181725" cy="291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339913" y="6175103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Data burst boundary of 2-symb vs. 3-symb misaligned, not self-contained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016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-73024"/>
            <a:ext cx="12192000" cy="70167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Legacy coexistence evaluation</a:t>
            </a:r>
            <a:endParaRPr 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479854" y="963827"/>
            <a:ext cx="11232292" cy="4732638"/>
          </a:xfrm>
        </p:spPr>
        <p:txBody>
          <a:bodyPr>
            <a:normAutofit/>
          </a:bodyPr>
          <a:lstStyle/>
          <a:p>
            <a:pPr fontAlgn="b"/>
            <a:r>
              <a:rPr lang="en-US" dirty="0" smtClean="0"/>
              <a:t>NB-IOT </a:t>
            </a:r>
            <a:r>
              <a:rPr lang="en-US" dirty="0"/>
              <a:t>c</a:t>
            </a:r>
            <a:r>
              <a:rPr lang="en-US" dirty="0" smtClean="0"/>
              <a:t>oexistence evaluation (simulation/analysis)</a:t>
            </a:r>
            <a:endParaRPr lang="en-US" dirty="0"/>
          </a:p>
          <a:p>
            <a:pPr lvl="1" fontAlgn="b"/>
            <a:r>
              <a:rPr lang="en-US" dirty="0" err="1"/>
              <a:t>Guardband</a:t>
            </a:r>
            <a:r>
              <a:rPr lang="en-US" dirty="0"/>
              <a:t> overhead </a:t>
            </a:r>
            <a:r>
              <a:rPr lang="en-US" dirty="0" smtClean="0"/>
              <a:t>comparison</a:t>
            </a:r>
          </a:p>
          <a:p>
            <a:pPr lvl="1" fontAlgn="b"/>
            <a:endParaRPr lang="en-US" dirty="0" smtClean="0"/>
          </a:p>
          <a:p>
            <a:pPr lvl="1" fontAlgn="b"/>
            <a:endParaRPr lang="en-US" dirty="0"/>
          </a:p>
          <a:p>
            <a:pPr fontAlgn="b"/>
            <a:r>
              <a:rPr lang="en-US" dirty="0" smtClean="0"/>
              <a:t>LTE </a:t>
            </a:r>
            <a:r>
              <a:rPr lang="en-US" dirty="0"/>
              <a:t>TDD </a:t>
            </a:r>
            <a:r>
              <a:rPr lang="en-US" dirty="0" smtClean="0"/>
              <a:t>Coexistence (analysis):</a:t>
            </a:r>
            <a:endParaRPr lang="en-US" dirty="0"/>
          </a:p>
          <a:p>
            <a:pPr lvl="1" fontAlgn="b"/>
            <a:r>
              <a:rPr lang="en-US" dirty="0" smtClean="0"/>
              <a:t>Additional GP overhead quantification</a:t>
            </a:r>
          </a:p>
          <a:p>
            <a:pPr lvl="1" fontAlgn="b"/>
            <a:endParaRPr lang="en-US" dirty="0" smtClean="0"/>
          </a:p>
          <a:p>
            <a:pPr lvl="1" fontAlgn="b"/>
            <a:endParaRPr lang="en-US" dirty="0" smtClean="0"/>
          </a:p>
          <a:p>
            <a:pPr fontAlgn="b"/>
            <a:r>
              <a:rPr lang="en-US" dirty="0"/>
              <a:t>Sampling Rate </a:t>
            </a:r>
            <a:r>
              <a:rPr lang="en-US" dirty="0" smtClean="0"/>
              <a:t>Complexity (analysis)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03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-73025"/>
            <a:ext cx="11430000" cy="70167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Scalable numerology: 15KHz vs</a:t>
            </a:r>
            <a:r>
              <a:rPr lang="en-US" sz="3600" dirty="0"/>
              <a:t>. 2</a:t>
            </a:r>
            <a:r>
              <a:rPr lang="en-US" sz="3600" baseline="30000" dirty="0"/>
              <a:t>N</a:t>
            </a:r>
            <a:r>
              <a:rPr lang="en-US" sz="3600" dirty="0"/>
              <a:t> family c</a:t>
            </a:r>
            <a:r>
              <a:rPr lang="en-US" sz="3600" dirty="0" smtClean="0"/>
              <a:t>omparison</a:t>
            </a:r>
            <a:endParaRPr 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271849" y="505082"/>
            <a:ext cx="11652421" cy="6229349"/>
          </a:xfrm>
        </p:spPr>
        <p:txBody>
          <a:bodyPr>
            <a:normAutofit/>
          </a:bodyPr>
          <a:lstStyle/>
          <a:p>
            <a:pPr lvl="0" hangingPunct="0"/>
            <a:r>
              <a:rPr lang="en-GB" dirty="0" smtClean="0"/>
              <a:t>subcarrier spacing: </a:t>
            </a:r>
            <a:r>
              <a:rPr lang="en-GB" dirty="0" err="1"/>
              <a:t>Δf</a:t>
            </a:r>
            <a:r>
              <a:rPr lang="en-GB" baseline="-25000" dirty="0" err="1"/>
              <a:t>k</a:t>
            </a:r>
            <a:r>
              <a:rPr lang="en-GB" dirty="0"/>
              <a:t> = </a:t>
            </a:r>
            <a:r>
              <a:rPr lang="en-GB" dirty="0" smtClean="0"/>
              <a:t>Δf</a:t>
            </a:r>
            <a:r>
              <a:rPr lang="en-GB" baseline="-25000" dirty="0" smtClean="0"/>
              <a:t>0</a:t>
            </a:r>
            <a:r>
              <a:rPr lang="en-GB" dirty="0" smtClean="0"/>
              <a:t>*2</a:t>
            </a:r>
            <a:r>
              <a:rPr lang="en-GB" baseline="30000" dirty="0" smtClean="0"/>
              <a:t>k</a:t>
            </a:r>
            <a:r>
              <a:rPr lang="en-GB" dirty="0" smtClean="0"/>
              <a:t>, </a:t>
            </a:r>
            <a:endParaRPr lang="en-US" dirty="0"/>
          </a:p>
          <a:p>
            <a:pPr hangingPunct="0"/>
            <a:r>
              <a:rPr lang="en-GB" dirty="0" err="1"/>
              <a:t>CP</a:t>
            </a:r>
            <a:r>
              <a:rPr lang="en-GB" baseline="-25000" dirty="0" err="1"/>
              <a:t>k</a:t>
            </a:r>
            <a:r>
              <a:rPr lang="en-GB" dirty="0"/>
              <a:t> = </a:t>
            </a:r>
            <a:r>
              <a:rPr lang="en-GB" dirty="0" smtClean="0"/>
              <a:t>CP</a:t>
            </a:r>
            <a:r>
              <a:rPr lang="en-GB" baseline="-25000" dirty="0" smtClean="0"/>
              <a:t>0</a:t>
            </a:r>
            <a:r>
              <a:rPr lang="en-GB" dirty="0" smtClean="0"/>
              <a:t>/2</a:t>
            </a:r>
            <a:r>
              <a:rPr lang="en-GB" baseline="30000" dirty="0" smtClean="0"/>
              <a:t>k</a:t>
            </a:r>
            <a:endParaRPr lang="en-US" dirty="0"/>
          </a:p>
          <a:p>
            <a:pPr hangingPunct="0"/>
            <a:endParaRPr lang="en-US" dirty="0"/>
          </a:p>
          <a:p>
            <a:pPr hangingPunct="0"/>
            <a:r>
              <a:rPr lang="en-US" dirty="0" smtClean="0"/>
              <a:t>To consider numerology within power of 2 scaling family</a:t>
            </a:r>
          </a:p>
          <a:p>
            <a:pPr lvl="1" hangingPunct="0"/>
            <a:r>
              <a:rPr lang="en-US" dirty="0" smtClean="0"/>
              <a:t>15KHz scaling family:</a:t>
            </a:r>
          </a:p>
          <a:p>
            <a:pPr lvl="2" hangingPunct="0"/>
            <a:r>
              <a:rPr lang="en-US" sz="2400" dirty="0"/>
              <a:t>SCS = </a:t>
            </a:r>
            <a:r>
              <a:rPr lang="en-US" sz="2400" dirty="0" smtClean="0"/>
              <a:t>15KHz, 30KHz </a:t>
            </a:r>
            <a:r>
              <a:rPr lang="en-US" sz="2400" dirty="0"/>
              <a:t>or </a:t>
            </a:r>
            <a:r>
              <a:rPr lang="en-US" sz="2400" dirty="0" smtClean="0"/>
              <a:t>60KHz, </a:t>
            </a:r>
            <a:r>
              <a:rPr lang="en-US" sz="2400" dirty="0"/>
              <a:t>…</a:t>
            </a:r>
          </a:p>
          <a:p>
            <a:pPr lvl="2" hangingPunct="0"/>
            <a:r>
              <a:rPr lang="en-US" sz="2400" dirty="0"/>
              <a:t>CP = 4.7us, 2.35us, </a:t>
            </a:r>
            <a:r>
              <a:rPr lang="en-US" sz="2400" dirty="0" smtClean="0"/>
              <a:t>1.18us</a:t>
            </a:r>
          </a:p>
          <a:p>
            <a:pPr lvl="1" hangingPunct="0"/>
            <a:endParaRPr lang="en-US" sz="2800" dirty="0" smtClean="0"/>
          </a:p>
          <a:p>
            <a:pPr lvl="1" hangingPunct="0"/>
            <a:r>
              <a:rPr lang="en-US" sz="2800" dirty="0" smtClean="0"/>
              <a:t>2</a:t>
            </a:r>
            <a:r>
              <a:rPr lang="en-US" sz="2800" baseline="30000" dirty="0" smtClean="0"/>
              <a:t>N</a:t>
            </a:r>
            <a:r>
              <a:rPr lang="en-US" sz="2800" dirty="0" smtClean="0"/>
              <a:t>-symbol scaling family:</a:t>
            </a:r>
          </a:p>
          <a:p>
            <a:pPr lvl="2" hangingPunct="0"/>
            <a:r>
              <a:rPr lang="en-US" sz="2400" dirty="0" smtClean="0"/>
              <a:t>SCS </a:t>
            </a:r>
            <a:r>
              <a:rPr lang="en-US" sz="2400" dirty="0"/>
              <a:t>= </a:t>
            </a:r>
            <a:r>
              <a:rPr lang="en-US" sz="2400" dirty="0" smtClean="0"/>
              <a:t>17.5KHz, 35KHz </a:t>
            </a:r>
            <a:r>
              <a:rPr lang="en-US" sz="2400" dirty="0"/>
              <a:t>or </a:t>
            </a:r>
            <a:r>
              <a:rPr lang="en-US" sz="2400" dirty="0" smtClean="0"/>
              <a:t>70KHz, …</a:t>
            </a:r>
          </a:p>
          <a:p>
            <a:pPr lvl="2" hangingPunct="0"/>
            <a:r>
              <a:rPr lang="en-US" sz="2400" dirty="0" smtClean="0"/>
              <a:t>CP </a:t>
            </a:r>
            <a:r>
              <a:rPr lang="en-US" sz="2400" dirty="0"/>
              <a:t>= 5.4us, 2.7us, 1.3us</a:t>
            </a:r>
          </a:p>
          <a:p>
            <a:pPr lvl="1" hangingPunct="0"/>
            <a:endParaRPr lang="en-US" dirty="0" smtClean="0"/>
          </a:p>
          <a:p>
            <a:pPr lvl="1" hangingPunct="0"/>
            <a:r>
              <a:rPr lang="en-US" dirty="0" smtClean="0">
                <a:solidFill>
                  <a:srgbClr val="FF0000"/>
                </a:solidFill>
              </a:rPr>
              <a:t>Considering the CP difference is relatively small, WF to narrow down a set of k options first and keep the discussion of 15KHz vs. </a:t>
            </a:r>
            <a:r>
              <a:rPr lang="en-US" dirty="0">
                <a:solidFill>
                  <a:srgbClr val="FF0000"/>
                </a:solidFill>
              </a:rPr>
              <a:t>2</a:t>
            </a:r>
            <a:r>
              <a:rPr lang="en-US" baseline="30000" dirty="0">
                <a:solidFill>
                  <a:srgbClr val="FF0000"/>
                </a:solidFill>
              </a:rPr>
              <a:t>N</a:t>
            </a:r>
            <a:r>
              <a:rPr lang="en-US" dirty="0">
                <a:solidFill>
                  <a:srgbClr val="FF0000"/>
                </a:solidFill>
              </a:rPr>
              <a:t>-symbol </a:t>
            </a:r>
            <a:r>
              <a:rPr lang="en-US" dirty="0" smtClean="0">
                <a:solidFill>
                  <a:srgbClr val="FF0000"/>
                </a:solidFill>
              </a:rPr>
              <a:t>open pending evaluation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02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1076</TotalTime>
  <Words>347</Words>
  <Application>Microsoft Office PowerPoint</Application>
  <PresentationFormat>Widescreen</PresentationFormat>
  <Paragraphs>62</Paragraphs>
  <Slides>6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Calibre Regular</vt:lpstr>
      <vt:lpstr>ＭＳ Ｐゴシック</vt:lpstr>
      <vt:lpstr>ＭＳ Ｐゴシック</vt:lpstr>
      <vt:lpstr>Qualcomm Regular</vt:lpstr>
      <vt:lpstr>Arial</vt:lpstr>
      <vt:lpstr>Calibri</vt:lpstr>
      <vt:lpstr>Calibri Light</vt:lpstr>
      <vt:lpstr>Qualcomm Office Regular</vt:lpstr>
      <vt:lpstr>Times New Roman</vt:lpstr>
      <vt:lpstr>Office Theme</vt:lpstr>
      <vt:lpstr>Visio</vt:lpstr>
      <vt:lpstr>WF on Numerology Comparison</vt:lpstr>
      <vt:lpstr>Summary</vt:lpstr>
      <vt:lpstr>Scalable numerology 15KHz vs. 2N family forward compatibility study</vt:lpstr>
      <vt:lpstr>Example of Modular vs. non-modular design analysis</vt:lpstr>
      <vt:lpstr>Legacy coexistence evaluation</vt:lpstr>
      <vt:lpstr>Scalable numerology: 15KHz vs. 2N family comparison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Jiang, Jing</dc:creator>
  <cp:lastModifiedBy>Jiang, Jing</cp:lastModifiedBy>
  <cp:revision>307</cp:revision>
  <dcterms:created xsi:type="dcterms:W3CDTF">2016-04-12T08:45:03Z</dcterms:created>
  <dcterms:modified xsi:type="dcterms:W3CDTF">2016-04-14T01:02:44Z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598254674</vt:i4>
  </property>
  <property fmtid="{D5CDD505-2E9C-101B-9397-08002B2CF9AE}" pid="3" name="_NewReviewCycle">
    <vt:lpwstr/>
  </property>
  <property fmtid="{D5CDD505-2E9C-101B-9397-08002B2CF9AE}" pid="4" name="_EmailSubject">
    <vt:lpwstr>15 KHz and 17.5 KHz comparison</vt:lpwstr>
  </property>
  <property fmtid="{D5CDD505-2E9C-101B-9397-08002B2CF9AE}" pid="5" name="_AuthorEmail">
    <vt:lpwstr>jsoriaga@qti.qualcomm.com</vt:lpwstr>
  </property>
  <property fmtid="{D5CDD505-2E9C-101B-9397-08002B2CF9AE}" pid="6" name="_AuthorEmailDisplayName">
    <vt:lpwstr>Soriaga, Joseph</vt:lpwstr>
  </property>
  <property fmtid="{D5CDD505-2E9C-101B-9397-08002B2CF9AE}" pid="7" name="_PreviousAdHocReviewCycleID">
    <vt:i4>932768597</vt:i4>
  </property>
</Properties>
</file>