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990" autoAdjust="0"/>
  </p:normalViewPr>
  <p:slideViewPr>
    <p:cSldViewPr>
      <p:cViewPr varScale="1">
        <p:scale>
          <a:sx n="99" d="100"/>
          <a:sy n="99" d="100"/>
        </p:scale>
        <p:origin x="-156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84bis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i="1" dirty="0" smtClean="0"/>
              <a:t>R1-16</a:t>
            </a:r>
            <a:r>
              <a:rPr lang="en-US" sz="2400" b="1" i="1" dirty="0" smtClean="0"/>
              <a:t>3665</a:t>
            </a:r>
            <a:endParaRPr lang="en-US" sz="2400" dirty="0"/>
          </a:p>
          <a:p>
            <a:r>
              <a:rPr lang="en-US" sz="2400" b="1" dirty="0" smtClean="0"/>
              <a:t>Busan, Korea, 11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7.3.3.2.2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Hybrid CSI Reporting 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Samsung, </a:t>
            </a:r>
            <a:r>
              <a:rPr lang="en-US" sz="2800" dirty="0"/>
              <a:t>Alcatel-Lucent Shanghai Bell, </a:t>
            </a:r>
            <a:r>
              <a:rPr lang="en-US" sz="2800" dirty="0" smtClean="0"/>
              <a:t>CATT, Nokia, Qualcomm, LG </a:t>
            </a:r>
            <a:r>
              <a:rPr lang="en-US" sz="2800" dirty="0"/>
              <a:t>Electronics, </a:t>
            </a:r>
            <a:r>
              <a:rPr lang="en-US" sz="2800" dirty="0" smtClean="0"/>
              <a:t>Beijing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Interdigital, AT&amp;T, China Telecom, Huawei, </a:t>
            </a:r>
            <a:r>
              <a:rPr lang="en-US" sz="2800" dirty="0" err="1" smtClean="0"/>
              <a:t>HiSilicon</a:t>
            </a:r>
            <a:r>
              <a:rPr lang="en-US" sz="2800" dirty="0" smtClean="0"/>
              <a:t>, CMCC, </a:t>
            </a:r>
            <a:r>
              <a:rPr lang="en-US" sz="2800" dirty="0" smtClean="0"/>
              <a:t>CATR, Ericsson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Proposal</a:t>
            </a:r>
            <a:endParaRPr lang="en-US" sz="3200" dirty="0"/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105400"/>
          </a:xfrm>
        </p:spPr>
        <p:txBody>
          <a:bodyPr>
            <a:noAutofit/>
          </a:bodyPr>
          <a:lstStyle/>
          <a:p>
            <a:pPr marL="0" lvl="0" indent="0" hangingPunct="0">
              <a:spcBef>
                <a:spcPts val="300"/>
              </a:spcBef>
              <a:buNone/>
            </a:pPr>
            <a:r>
              <a:rPr lang="en-GB" sz="2400" dirty="0"/>
              <a:t>Specify </a:t>
            </a:r>
            <a:r>
              <a:rPr lang="en-GB" sz="2400" dirty="0" smtClean="0"/>
              <a:t>the following enhancement on Rel.14 CSI reporting</a:t>
            </a:r>
          </a:p>
          <a:p>
            <a:pPr marL="0" lvl="0" indent="0" hangingPunct="0">
              <a:spcBef>
                <a:spcPts val="300"/>
              </a:spcBef>
              <a:buNone/>
            </a:pPr>
            <a:endParaRPr lang="en-GB" sz="2400" dirty="0" smtClean="0"/>
          </a:p>
          <a:p>
            <a:pPr hangingPunct="0">
              <a:spcBef>
                <a:spcPts val="300"/>
              </a:spcBef>
            </a:pPr>
            <a:r>
              <a:rPr lang="en-US" sz="2400" dirty="0" smtClean="0"/>
              <a:t>One </a:t>
            </a:r>
            <a:r>
              <a:rPr lang="en-US" sz="2400" dirty="0" smtClean="0"/>
              <a:t>CSI process </a:t>
            </a:r>
            <a:r>
              <a:rPr lang="en-US" sz="2400" i="1" dirty="0" smtClean="0">
                <a:solidFill>
                  <a:srgbClr val="FF0000"/>
                </a:solidFill>
              </a:rPr>
              <a:t>or</a:t>
            </a:r>
            <a:r>
              <a:rPr lang="en-US" sz="2400" dirty="0" smtClean="0">
                <a:solidFill>
                  <a:srgbClr val="FF0000"/>
                </a:solidFill>
              </a:rPr>
              <a:t> a pair of CSI processes </a:t>
            </a:r>
            <a:r>
              <a:rPr lang="en-US" sz="2400" dirty="0"/>
              <a:t>configured with 2 </a:t>
            </a:r>
            <a:r>
              <a:rPr lang="en-US" sz="2400" dirty="0" err="1"/>
              <a:t>eMIMO</a:t>
            </a:r>
            <a:r>
              <a:rPr lang="en-US" sz="2400" dirty="0"/>
              <a:t>-Types</a:t>
            </a:r>
          </a:p>
          <a:p>
            <a:pPr lvl="1" hangingPunct="0">
              <a:spcBef>
                <a:spcPts val="300"/>
              </a:spcBef>
            </a:pPr>
            <a:r>
              <a:rPr lang="en-US" sz="2000" dirty="0" smtClean="0">
                <a:solidFill>
                  <a:srgbClr val="FF0000"/>
                </a:solidFill>
              </a:rPr>
              <a:t>For the category with a  pair of CSI processes, enhancement over Rel.13 may include additional mechanism for </a:t>
            </a:r>
            <a:r>
              <a:rPr lang="en-US" sz="2000" smtClean="0">
                <a:solidFill>
                  <a:srgbClr val="FF0000"/>
                </a:solidFill>
              </a:rPr>
              <a:t>CSI calculation</a:t>
            </a:r>
            <a:endParaRPr lang="en-US" sz="2000" dirty="0" smtClean="0">
              <a:solidFill>
                <a:srgbClr val="FF0000"/>
              </a:solidFill>
            </a:endParaRPr>
          </a:p>
          <a:p>
            <a:pPr lvl="1" hangingPunct="0">
              <a:spcBef>
                <a:spcPts val="300"/>
              </a:spcBef>
            </a:pPr>
            <a:r>
              <a:rPr lang="en-US" sz="2000" dirty="0" smtClean="0"/>
              <a:t>Each </a:t>
            </a:r>
            <a:r>
              <a:rPr lang="en-US" sz="2000" dirty="0" err="1" smtClean="0"/>
              <a:t>eMIMO</a:t>
            </a:r>
            <a:r>
              <a:rPr lang="en-US" sz="2000" dirty="0" smtClean="0"/>
              <a:t>-Type is associated with a set of K≥1 NZP CSI-RS </a:t>
            </a:r>
            <a:r>
              <a:rPr lang="en-US" sz="2000" dirty="0" smtClean="0"/>
              <a:t>resources</a:t>
            </a:r>
          </a:p>
          <a:p>
            <a:pPr lvl="1" hangingPunct="0">
              <a:spcBef>
                <a:spcPts val="300"/>
              </a:spcBef>
            </a:pPr>
            <a:endParaRPr lang="en-US" sz="2000" dirty="0"/>
          </a:p>
          <a:p>
            <a:pPr hangingPunct="0">
              <a:spcBef>
                <a:spcPts val="300"/>
              </a:spcBef>
            </a:pPr>
            <a:r>
              <a:rPr lang="en-US" sz="2400" dirty="0" smtClean="0">
                <a:solidFill>
                  <a:srgbClr val="FF0000"/>
                </a:solidFill>
              </a:rPr>
              <a:t>Down-selection of the two categories (one CSI process and a pair of CSI processes) will be decided in RAN1#85</a:t>
            </a:r>
          </a:p>
          <a:p>
            <a:pPr lvl="1" hangingPunct="0">
              <a:spcBef>
                <a:spcPts val="300"/>
              </a:spcBef>
            </a:pPr>
            <a:r>
              <a:rPr lang="en-US" sz="2000" dirty="0" smtClean="0">
                <a:solidFill>
                  <a:srgbClr val="FF0000"/>
                </a:solidFill>
              </a:rPr>
              <a:t>If </a:t>
            </a:r>
            <a:r>
              <a:rPr lang="en-US" sz="2000" dirty="0">
                <a:solidFill>
                  <a:srgbClr val="FF0000"/>
                </a:solidFill>
              </a:rPr>
              <a:t>b</a:t>
            </a:r>
            <a:r>
              <a:rPr lang="en-US" sz="2000" dirty="0" smtClean="0">
                <a:solidFill>
                  <a:srgbClr val="FF0000"/>
                </a:solidFill>
              </a:rPr>
              <a:t>oth categories are supported, scope of enhancement for each category is TBD in RAN1#85</a:t>
            </a:r>
          </a:p>
          <a:p>
            <a:pPr lvl="1" hangingPunct="0">
              <a:spcBef>
                <a:spcPts val="300"/>
              </a:spcBef>
            </a:pPr>
            <a:r>
              <a:rPr lang="en-US" sz="2000" dirty="0" smtClean="0">
                <a:solidFill>
                  <a:srgbClr val="FF0000"/>
                </a:solidFill>
              </a:rPr>
              <a:t>Details are FFS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105400"/>
          </a:xfrm>
        </p:spPr>
        <p:txBody>
          <a:bodyPr>
            <a:noAutofit/>
          </a:bodyPr>
          <a:lstStyle/>
          <a:p>
            <a:pPr hangingPunct="0">
              <a:spcBef>
                <a:spcPts val="300"/>
              </a:spcBef>
            </a:pPr>
            <a:r>
              <a:rPr lang="en-US" sz="2400" dirty="0" smtClean="0"/>
              <a:t>Possible combinations to be considered:</a:t>
            </a:r>
          </a:p>
          <a:p>
            <a:pPr lvl="1" hangingPunct="0">
              <a:spcBef>
                <a:spcPts val="300"/>
              </a:spcBef>
            </a:pPr>
            <a:r>
              <a:rPr lang="en-US" sz="2000" dirty="0" smtClean="0"/>
              <a:t>Other combination(s) are not precluded</a:t>
            </a:r>
            <a:endParaRPr lang="en-US" sz="20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124626"/>
              </p:ext>
            </p:extLst>
          </p:nvPr>
        </p:nvGraphicFramePr>
        <p:xfrm>
          <a:off x="76200" y="2209800"/>
          <a:ext cx="8991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3200400"/>
                <a:gridCol w="1371600"/>
                <a:gridCol w="31242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1" i="1" dirty="0" smtClean="0"/>
                        <a:t>First </a:t>
                      </a:r>
                      <a:r>
                        <a:rPr lang="en-US" sz="1600" b="1" i="1" dirty="0" err="1" smtClean="0"/>
                        <a:t>eMIMO</a:t>
                      </a:r>
                      <a:r>
                        <a:rPr lang="en-US" sz="1600" b="1" i="1" dirty="0" smtClean="0"/>
                        <a:t>-Type</a:t>
                      </a:r>
                      <a:endParaRPr lang="en-US" sz="1600" b="1" i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i="1" dirty="0" smtClean="0"/>
                        <a:t>Second </a:t>
                      </a:r>
                      <a:r>
                        <a:rPr lang="en-US" sz="1600" i="1" dirty="0" err="1" smtClean="0"/>
                        <a:t>eMIMO</a:t>
                      </a:r>
                      <a:r>
                        <a:rPr lang="en-US" sz="1600" i="1" dirty="0" smtClean="0"/>
                        <a:t>-Type</a:t>
                      </a:r>
                      <a:endParaRPr lang="en-US" sz="1600" i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 err="1" smtClean="0"/>
                        <a:t>eMIMO</a:t>
                      </a:r>
                      <a:r>
                        <a:rPr lang="en-US" sz="1600" b="1" i="1" dirty="0" smtClean="0"/>
                        <a:t>-Type</a:t>
                      </a:r>
                      <a:endParaRPr lang="en-US" sz="16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 smtClean="0"/>
                        <a:t>CSI reporting content</a:t>
                      </a:r>
                      <a:endParaRPr lang="en-US" sz="16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err="1" smtClean="0"/>
                        <a:t>eMIMO</a:t>
                      </a:r>
                      <a:r>
                        <a:rPr lang="en-US" sz="1600" b="1" i="1" dirty="0" smtClean="0"/>
                        <a:t>-Type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/>
                        <a:t>CSI reporting content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 A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{i1, RI} or {i1}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CLASS B K</a:t>
                      </a:r>
                      <a:r>
                        <a:rPr lang="en-US" sz="1600" strike="noStrike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=1</a:t>
                      </a:r>
                      <a:endParaRPr lang="en-US" sz="16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{RI, CQI,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 PMI} (*)</a:t>
                      </a:r>
                      <a:endParaRPr lang="en-US" sz="16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 A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{i1, RI} 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&gt;1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{RI, CQI, PMI} , and  optionally CRI</a:t>
                      </a:r>
                      <a:endParaRPr lang="en-US" sz="1600" strike="sngStrike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 B 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&gt;1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CRI, and optionally i1</a:t>
                      </a:r>
                      <a:endParaRPr lang="en-US" sz="1600" strike="noStrike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CLASS B K</a:t>
                      </a:r>
                      <a:r>
                        <a:rPr lang="en-US" sz="1600" strike="noStrike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=1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{RI,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 CQI, PMI}</a:t>
                      </a:r>
                      <a:endParaRPr lang="en-US" sz="16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 B 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&gt;1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 independent CSI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reports (**)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 B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=1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{RI,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 CQI, PMI}</a:t>
                      </a:r>
                      <a:endParaRPr lang="en-US" sz="1600" strike="noStrike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CLASS </a:t>
                      </a:r>
                      <a:r>
                        <a:rPr lang="en-US" sz="1600" strike="noStrike" smtClean="0">
                          <a:solidFill>
                            <a:schemeClr val="tx1"/>
                          </a:solidFill>
                        </a:rPr>
                        <a:t>B K</a:t>
                      </a:r>
                      <a:r>
                        <a:rPr lang="en-US" sz="1600" strike="noStrike" baseline="-25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1600" strike="noStrike" smtClean="0">
                          <a:solidFill>
                            <a:schemeClr val="tx1"/>
                          </a:solidFill>
                        </a:rPr>
                        <a:t>=1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PMI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&gt;1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{RI, CQI, PMI}</a:t>
                      </a:r>
                      <a:endParaRPr lang="en-US" sz="1600" strike="noStrike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4953000"/>
            <a:ext cx="82296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(*) Possibility of removing RI in this report can be further discussed</a:t>
            </a:r>
          </a:p>
          <a:p>
            <a:r>
              <a:rPr lang="en-US" sz="1400" dirty="0" smtClean="0"/>
              <a:t>(**) CSI for each resource contains at least a PMI – exact CSI content is FFS</a:t>
            </a:r>
          </a:p>
          <a:p>
            <a:r>
              <a:rPr lang="en-US" altLang="zh-CN" sz="1400" dirty="0"/>
              <a:t>Note: the CSI measurement can be based on partial antenna ports of Class A at the first stage.</a:t>
            </a:r>
          </a:p>
          <a:p>
            <a:pPr marL="0" lvl="1"/>
            <a:r>
              <a:rPr lang="en-US" altLang="zh-CN" sz="1400" dirty="0"/>
              <a:t>Note: CSI resource/CSI calculation for the 2nd </a:t>
            </a:r>
            <a:r>
              <a:rPr lang="en-US" altLang="zh-CN" sz="1400" dirty="0" err="1"/>
              <a:t>eMIMO</a:t>
            </a:r>
            <a:r>
              <a:rPr lang="en-US" altLang="zh-CN" sz="1400" dirty="0"/>
              <a:t>-Type can </a:t>
            </a:r>
            <a:r>
              <a:rPr lang="en-US" altLang="zh-CN" sz="1400" dirty="0" smtClean="0"/>
              <a:t>be conditioned </a:t>
            </a:r>
            <a:r>
              <a:rPr lang="en-US" altLang="zh-CN" sz="1400" dirty="0"/>
              <a:t>on the last reported CSI for the 1st </a:t>
            </a:r>
            <a:r>
              <a:rPr lang="en-US" altLang="zh-CN" sz="1400" dirty="0" err="1" smtClean="0"/>
              <a:t>eMIMO</a:t>
            </a:r>
            <a:r>
              <a:rPr lang="en-US" altLang="zh-CN" sz="1400" dirty="0" smtClean="0"/>
              <a:t>-Type</a:t>
            </a:r>
            <a:endParaRPr lang="en-US" altLang="zh-CN" sz="14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Examples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9212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</TotalTime>
  <Words>329</Words>
  <Application>Microsoft Office PowerPoint</Application>
  <PresentationFormat>On-screen Show (4:3)</PresentationFormat>
  <Paragraphs>48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Proposal</vt:lpstr>
      <vt:lpstr>Examples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lastModifiedBy>Eko Onggosanusi</cp:lastModifiedBy>
  <cp:revision>75</cp:revision>
  <dcterms:created xsi:type="dcterms:W3CDTF">2016-03-24T01:14:08Z</dcterms:created>
  <dcterms:modified xsi:type="dcterms:W3CDTF">2016-04-13T08:46:22Z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3" name="_NewReviewCycle">
    <vt:lpwstr/>
  </property>
</Properties>
</file>