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305" r:id="rId3"/>
    <p:sldId id="314" r:id="rId4"/>
    <p:sldId id="307" r:id="rId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0066"/>
    <a:srgbClr val="EEEC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396" autoAdjust="0"/>
    <p:restoredTop sz="94660" autoAdjust="0"/>
  </p:normalViewPr>
  <p:slideViewPr>
    <p:cSldViewPr>
      <p:cViewPr>
        <p:scale>
          <a:sx n="70" d="100"/>
          <a:sy n="70" d="100"/>
        </p:scale>
        <p:origin x="-1710" y="-1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fld id="{CDAD3259-7E31-4C03-857B-2E7DA8B43471}" type="datetimeFigureOut">
              <a:rPr lang="zh-CN" altLang="en-US"/>
              <a:pPr/>
              <a:t>2016/4/12</a:t>
            </a:fld>
            <a:endParaRPr lang="en-US" alt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fld id="{3874D2F5-79C8-4327-A01A-2976A5BF45E9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5386774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8799CB3A-C387-4AA7-931F-DCF65D43E635}" type="slidenum">
              <a:rPr lang="zh-CN" altLang="en-US">
                <a:latin typeface="Calibri" pitchFamily="34" charset="0"/>
              </a:rPr>
              <a:pPr/>
              <a:t>1</a:t>
            </a:fld>
            <a:endParaRPr lang="en-US" altLang="zh-CN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E7A31F1-12D0-4661-BBBF-6E0EBD41206A}" type="datetimeFigureOut">
              <a:rPr lang="zh-CN" altLang="en-US"/>
              <a:pPr/>
              <a:t>2016/4/12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19E30-97C3-4E9A-AB52-52FAFBECF1CB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339499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E16E0DC-F329-42BF-A97C-0BBFC7DD3016}" type="datetimeFigureOut">
              <a:rPr lang="zh-CN" altLang="en-US"/>
              <a:pPr/>
              <a:t>2016/4/12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08AAB7-9A77-4B1E-871E-30919BFAEE12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292762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5E0C71C-38BB-44CE-B62B-7F3483665914}" type="datetimeFigureOut">
              <a:rPr lang="zh-CN" altLang="en-US"/>
              <a:pPr/>
              <a:t>2016/4/12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98D4D8-9618-4E82-BADD-55ACA5B89ECD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693635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77A10A3-5B61-4412-B297-3A6DC59772ED}" type="datetimeFigureOut">
              <a:rPr lang="zh-CN" altLang="en-US"/>
              <a:pPr/>
              <a:t>2016/4/12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CACE2A-AF32-4C97-A144-A23CB1CD2E4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263123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45E9E98-826C-46A5-BA3C-043190E651E9}" type="datetimeFigureOut">
              <a:rPr lang="zh-CN" altLang="en-US"/>
              <a:pPr/>
              <a:t>2016/4/12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B97C55-BC68-4584-9FE1-D6730DACF09C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491776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D039D96-E079-4A24-8E98-6285DDAA7D53}" type="datetimeFigureOut">
              <a:rPr lang="zh-CN" altLang="en-US"/>
              <a:pPr/>
              <a:t>2016/4/12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2520EF-3FED-4F3C-A748-50E600092D0B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8589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784CEDF-81A0-4D83-A994-94A3E8AEAD23}" type="datetimeFigureOut">
              <a:rPr lang="zh-CN" altLang="en-US"/>
              <a:pPr/>
              <a:t>2016/4/12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72898F-37C3-4AEB-A780-367B59FAB5D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327668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40B29B4-4D41-45C6-81CC-451F0F73CF08}" type="datetimeFigureOut">
              <a:rPr lang="zh-CN" altLang="en-US"/>
              <a:pPr/>
              <a:t>2016/4/12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20D86F-3DEA-4323-8513-8A1008A9FC18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98860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FACB39A-8CC5-4837-8206-006F39A95596}" type="datetimeFigureOut">
              <a:rPr lang="zh-CN" altLang="en-US"/>
              <a:pPr/>
              <a:t>2016/4/12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21C7D9-2EC1-499A-975F-2EE88A7A17EB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576953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7CD083C-FDFF-4C56-BEA9-49650B1E6790}" type="datetimeFigureOut">
              <a:rPr lang="zh-CN" altLang="en-US"/>
              <a:pPr/>
              <a:t>2016/4/12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E4C87C-E955-468E-9EA8-9C9A191C261F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116210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764A00F-96F1-423D-B019-062067138504}" type="datetimeFigureOut">
              <a:rPr lang="zh-CN" altLang="en-US"/>
              <a:pPr/>
              <a:t>2016/4/12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B16A40-9899-4C4B-8B3A-4961D9CB242B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432738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307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22FE0E13-F87F-485C-82EF-D7EDC642339D}" type="datetimeFigureOut">
              <a:rPr lang="zh-CN" altLang="en-US"/>
              <a:pPr/>
              <a:t>2016/4/12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3B57DCA9-2C5C-4039-93DF-FEA1CAB25DE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ctrTitle"/>
          </p:nvPr>
        </p:nvSpPr>
        <p:spPr>
          <a:xfrm>
            <a:off x="685800" y="1958975"/>
            <a:ext cx="7772400" cy="1470025"/>
          </a:xfrm>
        </p:spPr>
        <p:txBody>
          <a:bodyPr/>
          <a:lstStyle/>
          <a:p>
            <a:pPr eaLnBrk="1" hangingPunct="1"/>
            <a:r>
              <a:rPr lang="en-US" altLang="ko-KR" sz="3600" smtClean="0">
                <a:ea typeface="Gulim" pitchFamily="34" charset="-127"/>
              </a:rPr>
              <a:t>WF </a:t>
            </a:r>
            <a:r>
              <a:rPr lang="en-US" altLang="ko-KR" sz="3600" smtClean="0">
                <a:ea typeface="Gulim" pitchFamily="34" charset="-127"/>
              </a:rPr>
              <a:t>on </a:t>
            </a:r>
            <a:r>
              <a:rPr lang="en-US" altLang="ko-KR" sz="3600" smtClean="0">
                <a:ea typeface="Gulim" pitchFamily="34" charset="-127"/>
              </a:rPr>
              <a:t>modeling of time-varying angles</a:t>
            </a:r>
            <a:endParaRPr lang="en-US" altLang="zh-CN" sz="3600" smtClean="0">
              <a:cs typeface="Times New Roman" pitchFamily="18" charset="0"/>
            </a:endParaRPr>
          </a:p>
        </p:txBody>
      </p:sp>
      <p:sp>
        <p:nvSpPr>
          <p:cNvPr id="4099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pPr eaLnBrk="1" hangingPunct="1"/>
            <a:r>
              <a:rPr lang="en-US" altLang="zh-CN" sz="2800" smtClean="0">
                <a:solidFill>
                  <a:schemeClr val="tx1"/>
                </a:solidFill>
                <a:cs typeface="Times New Roman" pitchFamily="18" charset="0"/>
              </a:rPr>
              <a:t>Ericsson, ...</a:t>
            </a:r>
            <a:endParaRPr lang="en-US" altLang="zh-CN" sz="2800" smtClean="0">
              <a:solidFill>
                <a:srgbClr val="A6A6A6"/>
              </a:solidFill>
              <a:cs typeface="Times New Roman" pitchFamily="18" charset="0"/>
            </a:endParaRP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152400"/>
            <a:ext cx="44958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sv-SE" altLang="ko-KR" b="1">
                <a:latin typeface="Calibri" pitchFamily="34" charset="0"/>
                <a:cs typeface="Times New Roman" pitchFamily="18" charset="0"/>
              </a:rPr>
              <a:t>3GPP TSG RAN1 #84bis</a:t>
            </a:r>
            <a:r>
              <a:rPr lang="en-GB" altLang="ko-KR" b="1">
                <a:latin typeface="Calibri" pitchFamily="34" charset="0"/>
                <a:cs typeface="Times New Roman" pitchFamily="18" charset="0"/>
              </a:rPr>
              <a:t>	</a:t>
            </a:r>
            <a:endParaRPr lang="en-US" altLang="ko-KR" b="1">
              <a:latin typeface="Calibri" pitchFamily="34" charset="0"/>
              <a:cs typeface="Times New Roman" pitchFamily="18" charset="0"/>
            </a:endParaRPr>
          </a:p>
          <a:p>
            <a:r>
              <a:rPr lang="en-GB" altLang="zh-CN" b="1">
                <a:latin typeface="Calibri" pitchFamily="34" charset="0"/>
                <a:cs typeface="Times New Roman" pitchFamily="18" charset="0"/>
              </a:rPr>
              <a:t>Busan, Korea</a:t>
            </a:r>
            <a:r>
              <a:rPr lang="tr-TR" altLang="ko-KR" b="1">
                <a:latin typeface="Calibri" pitchFamily="34" charset="0"/>
                <a:cs typeface="Times New Roman" pitchFamily="18" charset="0"/>
              </a:rPr>
              <a:t>, </a:t>
            </a:r>
            <a:r>
              <a:rPr lang="en-US" altLang="ko-KR" b="1">
                <a:latin typeface="Calibri" pitchFamily="34" charset="0"/>
                <a:cs typeface="Times New Roman" pitchFamily="18" charset="0"/>
              </a:rPr>
              <a:t>April</a:t>
            </a:r>
            <a:r>
              <a:rPr lang="tr-TR" altLang="ko-KR" b="1">
                <a:latin typeface="Calibri" pitchFamily="34" charset="0"/>
                <a:cs typeface="Times New Roman" pitchFamily="18" charset="0"/>
              </a:rPr>
              <a:t> 1</a:t>
            </a:r>
            <a:r>
              <a:rPr lang="en-US" altLang="ko-KR" b="1">
                <a:latin typeface="Calibri" pitchFamily="34" charset="0"/>
                <a:cs typeface="Times New Roman" pitchFamily="18" charset="0"/>
              </a:rPr>
              <a:t>1</a:t>
            </a:r>
            <a:r>
              <a:rPr lang="tr-TR" altLang="ko-KR" b="1">
                <a:latin typeface="Calibri" pitchFamily="34" charset="0"/>
                <a:cs typeface="Times New Roman" pitchFamily="18" charset="0"/>
              </a:rPr>
              <a:t> - 1</a:t>
            </a:r>
            <a:r>
              <a:rPr lang="en-US" altLang="ko-KR" b="1">
                <a:latin typeface="Calibri" pitchFamily="34" charset="0"/>
                <a:cs typeface="Times New Roman" pitchFamily="18" charset="0"/>
              </a:rPr>
              <a:t>5</a:t>
            </a:r>
            <a:r>
              <a:rPr lang="tr-TR" altLang="ko-KR" b="1">
                <a:latin typeface="Calibri" pitchFamily="34" charset="0"/>
                <a:cs typeface="Times New Roman" pitchFamily="18" charset="0"/>
              </a:rPr>
              <a:t>, 2016</a:t>
            </a:r>
            <a:endParaRPr lang="en-US" altLang="ko-KR" b="1">
              <a:latin typeface="Calibri" pitchFamily="34" charset="0"/>
              <a:cs typeface="Times New Roman" pitchFamily="18" charset="0"/>
            </a:endParaRPr>
          </a:p>
          <a:p>
            <a:r>
              <a:rPr lang="tr-TR" altLang="ko-KR" b="1">
                <a:latin typeface="Calibri" pitchFamily="34" charset="0"/>
                <a:cs typeface="Times New Roman" pitchFamily="18" charset="0"/>
              </a:rPr>
              <a:t>Agenda Item</a:t>
            </a:r>
            <a:r>
              <a:rPr lang="tr-TR" altLang="ko-KR" b="1">
                <a:latin typeface="Calibri" pitchFamily="34" charset="0"/>
                <a:cs typeface="Times New Roman" pitchFamily="18" charset="0"/>
              </a:rPr>
              <a:t>: </a:t>
            </a:r>
            <a:r>
              <a:rPr lang="en-US" altLang="ko-KR" b="1" smtClean="0">
                <a:latin typeface="Calibri" pitchFamily="34" charset="0"/>
                <a:cs typeface="Times New Roman" pitchFamily="18" charset="0"/>
              </a:rPr>
              <a:t>8.2.2</a:t>
            </a:r>
            <a:endParaRPr lang="en-US" altLang="ko-KR" b="1">
              <a:latin typeface="Calibri" pitchFamily="34" charset="0"/>
              <a:cs typeface="Times New Roman" pitchFamily="18" charset="0"/>
            </a:endParaRPr>
          </a:p>
          <a:p>
            <a:endParaRPr lang="tr-TR" altLang="ko-KR"/>
          </a:p>
        </p:txBody>
      </p:sp>
      <p:sp>
        <p:nvSpPr>
          <p:cNvPr id="4101" name="직사각형 5"/>
          <p:cNvSpPr>
            <a:spLocks noChangeArrowheads="1"/>
          </p:cNvSpPr>
          <p:nvPr/>
        </p:nvSpPr>
        <p:spPr bwMode="auto">
          <a:xfrm>
            <a:off x="7696200" y="152400"/>
            <a:ext cx="12570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GB" altLang="ko-KR" b="1">
                <a:latin typeface="Calibri" pitchFamily="34" charset="0"/>
                <a:cs typeface="Times New Roman" pitchFamily="18" charset="0"/>
              </a:rPr>
              <a:t> </a:t>
            </a:r>
            <a:r>
              <a:rPr lang="en-GB" altLang="ko-KR" b="1" smtClean="0">
                <a:latin typeface="Calibri" pitchFamily="34" charset="0"/>
                <a:cs typeface="Times New Roman" pitchFamily="18" charset="0"/>
              </a:rPr>
              <a:t>R1-163636</a:t>
            </a:r>
            <a:endParaRPr lang="ko-KR" altLang="en-US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제목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en-US" altLang="zh-CN" sz="4000" smtClean="0">
                <a:cs typeface="Times New Roman" pitchFamily="18" charset="0"/>
              </a:rPr>
              <a:t>Background</a:t>
            </a:r>
            <a:endParaRPr lang="ko-KR" altLang="en-US" sz="4000" smtClean="0">
              <a:cs typeface="Times New Roman" pitchFamily="18" charset="0"/>
            </a:endParaRPr>
          </a:p>
        </p:txBody>
      </p:sp>
      <p:sp>
        <p:nvSpPr>
          <p:cNvPr id="1029" name="내용 개체 틀 2"/>
          <p:cNvSpPr>
            <a:spLocks noGrp="1"/>
          </p:cNvSpPr>
          <p:nvPr>
            <p:ph idx="4294967295"/>
          </p:nvPr>
        </p:nvSpPr>
        <p:spPr>
          <a:xfrm>
            <a:off x="457200" y="990600"/>
            <a:ext cx="8458200" cy="5334000"/>
          </a:xfrm>
        </p:spPr>
        <p:txBody>
          <a:bodyPr/>
          <a:lstStyle/>
          <a:p>
            <a:pPr latinLnBrk="1"/>
            <a:r>
              <a:rPr lang="en-US" altLang="ko-KR" sz="1800" smtClean="0"/>
              <a:t>Introduction of spatial consistency modeling will result in time-varying angles of departure and arrival leading to time-varying Doppler frequencies</a:t>
            </a:r>
          </a:p>
          <a:p>
            <a:pPr latinLnBrk="1"/>
            <a:r>
              <a:rPr lang="en-US" altLang="ko-KR" sz="1800" smtClean="0"/>
              <a:t>Non-linear UE motion will also lead to time-varying Doppler frequencies</a:t>
            </a:r>
          </a:p>
          <a:p>
            <a:pPr latinLnBrk="1"/>
            <a:r>
              <a:rPr lang="en-US" altLang="ko-KR" sz="1800" smtClean="0"/>
              <a:t>In R1-163246 it was observed that the equation in 36.873 for generating channel coefficients is ill-suited to handle time-varying Doppler frequencies</a:t>
            </a:r>
          </a:p>
          <a:p>
            <a:pPr lvl="1" latinLnBrk="1"/>
            <a:r>
              <a:rPr lang="en-US" altLang="ko-KR" sz="1400" smtClean="0"/>
              <a:t>Doppler shifts become unbounded as simulation time increases</a:t>
            </a:r>
          </a:p>
          <a:p>
            <a:pPr lvl="1" latinLnBrk="1"/>
            <a:endParaRPr lang="en-US" altLang="ko-KR" sz="1200"/>
          </a:p>
        </p:txBody>
      </p:sp>
      <p:sp>
        <p:nvSpPr>
          <p:cNvPr id="1030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1032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1034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1035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1036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1037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1038" name="Rectangle 11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1039" name="Rectangle 13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1040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1041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1042" name="Rectangle 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1043" name="Rectangle 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1044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1045" name="Rectangle 10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1046" name="Rectangle 1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1047" name="Rectangle 1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1048" name="Rectangle 1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1049" name="Rectangle 1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1050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ko-KR" altLang="en-US"/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ko-KR" altLang="en-US"/>
          </a:p>
        </p:txBody>
      </p:sp>
      <p:pic>
        <p:nvPicPr>
          <p:cNvPr id="1053" name="Picture 2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0675" y="2767013"/>
            <a:ext cx="596265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29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5456" y="4047384"/>
            <a:ext cx="3547413" cy="2659286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5929952" y="3532496"/>
            <a:ext cx="838200" cy="381000"/>
          </a:xfrm>
          <a:prstGeom prst="rect">
            <a:avLst/>
          </a:prstGeom>
          <a:noFill/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" name="Straight Arrow Connector 3"/>
          <p:cNvCxnSpPr>
            <a:stCxn id="2" idx="2"/>
          </p:cNvCxnSpPr>
          <p:nvPr/>
        </p:nvCxnSpPr>
        <p:spPr>
          <a:xfrm>
            <a:off x="6349052" y="3913496"/>
            <a:ext cx="419100" cy="11157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제목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en-US" altLang="zh-CN" sz="4000" smtClean="0">
                <a:cs typeface="Times New Roman" pitchFamily="18" charset="0"/>
              </a:rPr>
              <a:t>Background</a:t>
            </a:r>
            <a:endParaRPr lang="ko-KR" altLang="en-US" sz="4000" smtClean="0">
              <a:cs typeface="Times New Roman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29" name="내용 개체 틀 2"/>
              <p:cNvSpPr>
                <a:spLocks noGrp="1"/>
              </p:cNvSpPr>
              <p:nvPr>
                <p:ph idx="4294967295"/>
              </p:nvPr>
            </p:nvSpPr>
            <p:spPr>
              <a:xfrm>
                <a:off x="457200" y="990600"/>
                <a:ext cx="8458200" cy="5334000"/>
              </a:xfrm>
            </p:spPr>
            <p:txBody>
              <a:bodyPr/>
              <a:lstStyle/>
              <a:p>
                <a:pPr latinLnBrk="1"/>
                <a:r>
                  <a:rPr lang="en-US" altLang="ko-KR" sz="2400" smtClean="0"/>
                  <a:t>A solution was proposed in R1-163246 where the channel coefficient equation is updated</a:t>
                </a:r>
              </a:p>
              <a:p>
                <a:pPr lvl="1" latinLnBrk="1"/>
                <a:r>
                  <a:rPr lang="en-US" sz="1800" smtClean="0"/>
                  <a:t>The factor      </a:t>
                </a:r>
                <a14:m>
                  <m:oMath xmlns:m="http://schemas.openxmlformats.org/officeDocument/2006/math">
                    <m:r>
                      <a:rPr lang="en-US" sz="1800" i="1"/>
                      <m:t>𝑒𝑥𝑝</m:t>
                    </m:r>
                    <m:d>
                      <m:dPr>
                        <m:ctrlPr>
                          <a:rPr lang="en-US" sz="1800" i="1"/>
                        </m:ctrlPr>
                      </m:dPr>
                      <m:e>
                        <m:r>
                          <a:rPr lang="en-US" sz="1800" i="1"/>
                          <m:t>𝑗</m:t>
                        </m:r>
                        <m:r>
                          <a:rPr lang="en-US" sz="1800" i="1"/>
                          <m:t>2</m:t>
                        </m:r>
                        <m:r>
                          <a:rPr lang="en-US" sz="1800" i="1"/>
                          <m:t>𝜋</m:t>
                        </m:r>
                        <m:sSub>
                          <m:sSubPr>
                            <m:ctrlPr>
                              <a:rPr lang="en-US" sz="1800" i="1"/>
                            </m:ctrlPr>
                          </m:sSubPr>
                          <m:e>
                            <m:r>
                              <a:rPr lang="en-US" sz="1800" i="1"/>
                              <m:t>𝜐</m:t>
                            </m:r>
                          </m:e>
                          <m:sub>
                            <m:r>
                              <a:rPr lang="en-US" sz="1800" i="1"/>
                              <m:t>𝑛</m:t>
                            </m:r>
                            <m:r>
                              <a:rPr lang="en-US" sz="1800" i="1"/>
                              <m:t>,</m:t>
                            </m:r>
                            <m:r>
                              <a:rPr lang="en-US" sz="1800" i="1"/>
                              <m:t>𝑚</m:t>
                            </m:r>
                          </m:sub>
                        </m:sSub>
                        <m:d>
                          <m:dPr>
                            <m:ctrlPr>
                              <a:rPr lang="en-US" sz="1800" i="1"/>
                            </m:ctrlPr>
                          </m:dPr>
                          <m:e>
                            <m:r>
                              <a:rPr lang="en-US" sz="1800" i="1"/>
                              <m:t>𝑡</m:t>
                            </m:r>
                          </m:e>
                        </m:d>
                        <m:r>
                          <a:rPr lang="en-US" sz="1800" i="1"/>
                          <m:t>⋅</m:t>
                        </m:r>
                        <m:r>
                          <a:rPr lang="en-US" sz="1800" i="1"/>
                          <m:t>𝑡</m:t>
                        </m:r>
                      </m:e>
                    </m:d>
                  </m:oMath>
                </a14:m>
                <a:r>
                  <a:rPr lang="en-US" sz="1800" smtClean="0"/>
                  <a:t>     </a:t>
                </a:r>
                <a:r>
                  <a:rPr lang="en-US" sz="1800" smtClean="0"/>
                  <a:t>in equation (7.21) is changed into      </a:t>
                </a:r>
                <a14:m>
                  <m:oMath xmlns:m="http://schemas.openxmlformats.org/officeDocument/2006/math">
                    <m:r>
                      <a:rPr lang="en-US" sz="1800" i="1" smtClean="0">
                        <a:latin typeface="Cambria Math"/>
                      </a:rPr>
                      <m:t>𝑒𝑥𝑝</m:t>
                    </m:r>
                    <m:d>
                      <m:dPr>
                        <m:ctrlPr>
                          <a:rPr lang="en-US" sz="18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1800" i="1">
                            <a:latin typeface="Cambria Math"/>
                          </a:rPr>
                          <m:t>𝑗</m:t>
                        </m:r>
                        <m:r>
                          <a:rPr lang="en-US" sz="1800" i="1">
                            <a:latin typeface="Cambria Math"/>
                          </a:rPr>
                          <m:t>2</m:t>
                        </m:r>
                        <m:r>
                          <a:rPr lang="en-US" sz="1800" i="1">
                            <a:latin typeface="Cambria Math"/>
                          </a:rPr>
                          <m:t>𝜋</m:t>
                        </m:r>
                        <m:sSub>
                          <m:sSubPr>
                            <m:ctrlPr>
                              <a:rPr lang="en-US" sz="18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latin typeface="Cambria Math"/>
                              </a:rPr>
                              <m:t>𝜐</m:t>
                            </m:r>
                          </m:e>
                          <m:sub>
                            <m:r>
                              <a:rPr lang="en-US" sz="1800" i="1">
                                <a:latin typeface="Cambria Math"/>
                              </a:rPr>
                              <m:t>𝑛</m:t>
                            </m:r>
                            <m:r>
                              <a:rPr lang="en-US" sz="1800" i="1">
                                <a:latin typeface="Cambria Math"/>
                              </a:rPr>
                              <m:t>,</m:t>
                            </m:r>
                            <m:r>
                              <a:rPr lang="en-US" sz="1800" i="1">
                                <a:latin typeface="Cambria Math"/>
                              </a:rPr>
                              <m:t>𝑚</m:t>
                            </m:r>
                          </m:sub>
                        </m:sSub>
                        <m:d>
                          <m:dPr>
                            <m:ctrlPr>
                              <a:rPr lang="en-US" sz="1800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sz="1800" i="1">
                                <a:latin typeface="Cambria Math"/>
                              </a:rPr>
                              <m:t>𝑡</m:t>
                            </m:r>
                          </m:e>
                        </m:d>
                        <m:r>
                          <a:rPr lang="en-US" sz="1800" i="1">
                            <a:latin typeface="Cambria Math"/>
                          </a:rPr>
                          <m:t>⋅</m:t>
                        </m:r>
                        <m:d>
                          <m:dPr>
                            <m:ctrlPr>
                              <a:rPr lang="en-US" sz="1800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sz="1800" i="1">
                                <a:latin typeface="Cambria Math"/>
                              </a:rPr>
                              <m:t>𝑡</m:t>
                            </m:r>
                            <m:r>
                              <a:rPr lang="en-US" sz="1800" i="1">
                                <a:latin typeface="Cambria Math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sz="18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1800" i="1">
                                    <a:latin typeface="Cambria Math"/>
                                  </a:rPr>
                                  <m:t>𝑡</m:t>
                                </m:r>
                              </m:e>
                              <m:sub>
                                <m:r>
                                  <a:rPr lang="en-US" sz="1800" i="1">
                                    <a:latin typeface="Cambria Math"/>
                                  </a:rPr>
                                  <m:t>𝑖</m:t>
                                </m:r>
                              </m:sub>
                            </m:sSub>
                          </m:e>
                        </m:d>
                      </m:e>
                    </m:d>
                    <m:r>
                      <a:rPr lang="en-US" sz="1800" i="1">
                        <a:latin typeface="Cambria Math"/>
                      </a:rPr>
                      <m:t>𝑒𝑥𝑝</m:t>
                    </m:r>
                    <m:d>
                      <m:dPr>
                        <m:ctrlPr>
                          <a:rPr lang="en-US" sz="18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1800" i="1">
                            <a:latin typeface="Cambria Math"/>
                          </a:rPr>
                          <m:t>𝑗</m:t>
                        </m:r>
                        <m:r>
                          <a:rPr lang="en-US" sz="1800" i="1">
                            <a:latin typeface="Cambria Math"/>
                          </a:rPr>
                          <m:t>2</m:t>
                        </m:r>
                        <m:r>
                          <a:rPr lang="en-US" sz="1800" i="1">
                            <a:latin typeface="Cambria Math"/>
                          </a:rPr>
                          <m:t>𝜋</m:t>
                        </m:r>
                        <m:sSub>
                          <m:sSubPr>
                            <m:ctrlPr>
                              <a:rPr lang="en-US" sz="18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latin typeface="Cambria Math"/>
                              </a:rPr>
                              <m:t>𝜐</m:t>
                            </m:r>
                          </m:e>
                          <m:sub>
                            <m:r>
                              <a:rPr lang="en-US" sz="1800" i="1">
                                <a:latin typeface="Cambria Math"/>
                              </a:rPr>
                              <m:t>𝑛</m:t>
                            </m:r>
                            <m:r>
                              <a:rPr lang="en-US" sz="1800" i="1">
                                <a:latin typeface="Cambria Math"/>
                              </a:rPr>
                              <m:t>,</m:t>
                            </m:r>
                            <m:r>
                              <a:rPr lang="en-US" sz="1800" i="1">
                                <a:latin typeface="Cambria Math"/>
                              </a:rPr>
                              <m:t>𝑚</m:t>
                            </m:r>
                          </m:sub>
                        </m:sSub>
                        <m:d>
                          <m:dPr>
                            <m:ctrlPr>
                              <a:rPr lang="en-US" sz="1800" i="1">
                                <a:latin typeface="Cambria Math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18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1800" i="1">
                                    <a:latin typeface="Cambria Math"/>
                                  </a:rPr>
                                  <m:t>𝑡</m:t>
                                </m:r>
                              </m:e>
                              <m:sub>
                                <m:r>
                                  <a:rPr lang="en-US" sz="1800" i="1">
                                    <a:latin typeface="Cambria Math"/>
                                  </a:rPr>
                                  <m:t>𝑖</m:t>
                                </m:r>
                              </m:sub>
                            </m:sSub>
                          </m:e>
                        </m:d>
                        <m:sSub>
                          <m:sSubPr>
                            <m:ctrlPr>
                              <a:rPr lang="en-US" sz="18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latin typeface="Cambria Math"/>
                              </a:rPr>
                              <m:t>⋅</m:t>
                            </m:r>
                            <m:r>
                              <a:rPr lang="en-US" sz="1800" i="1">
                                <a:latin typeface="Cambria Math"/>
                              </a:rPr>
                              <m:t>𝑡</m:t>
                            </m:r>
                          </m:e>
                          <m:sub>
                            <m:r>
                              <a:rPr lang="en-US" sz="1800" i="1">
                                <a:latin typeface="Cambria Math"/>
                              </a:rPr>
                              <m:t>𝑖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1800" smtClean="0"/>
                  <a:t>   where </a:t>
                </a:r>
                <a:r>
                  <a:rPr lang="en-US" sz="1800"/>
                  <a:t>the phase shift at time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/>
                        </m:ctrlPr>
                      </m:sSubPr>
                      <m:e>
                        <m:r>
                          <a:rPr lang="en-US" sz="1800" i="1"/>
                          <m:t>𝑡</m:t>
                        </m:r>
                      </m:e>
                      <m:sub>
                        <m:r>
                          <a:rPr lang="en-US" sz="1800" i="1"/>
                          <m:t>𝑖</m:t>
                        </m:r>
                      </m:sub>
                    </m:sSub>
                  </m:oMath>
                </a14:m>
                <a:r>
                  <a:rPr lang="en-US" sz="1800"/>
                  <a:t> is established as an anchor point and an incremental phase shift is applied</a:t>
                </a:r>
                <a:r>
                  <a:rPr lang="en-US" sz="1800"/>
                  <a:t>. </a:t>
                </a:r>
                <a:endParaRPr lang="en-US" sz="1800" smtClean="0"/>
              </a:p>
              <a:p>
                <a:pPr lvl="1" latinLnBrk="1"/>
                <a:r>
                  <a:rPr lang="en-US" sz="1800" smtClean="0"/>
                  <a:t>The </a:t>
                </a:r>
                <a:r>
                  <a:rPr lang="en-US" sz="1800"/>
                  <a:t>anchor point should be updated sufficiently often so that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1800" i="1"/>
                        </m:ctrlPr>
                      </m:dPr>
                      <m:e>
                        <m:sSub>
                          <m:sSubPr>
                            <m:ctrlPr>
                              <a:rPr lang="en-US" sz="1800" i="1"/>
                            </m:ctrlPr>
                          </m:sSubPr>
                          <m:e>
                            <m:r>
                              <a:rPr lang="en-US" sz="1800" i="1"/>
                              <m:t>𝜐</m:t>
                            </m:r>
                          </m:e>
                          <m:sub>
                            <m:r>
                              <a:rPr lang="en-US" sz="1800" i="1"/>
                              <m:t>𝑛</m:t>
                            </m:r>
                            <m:r>
                              <a:rPr lang="en-US" sz="1800" i="1"/>
                              <m:t>,</m:t>
                            </m:r>
                            <m:r>
                              <a:rPr lang="en-US" sz="1800" i="1"/>
                              <m:t>𝑚</m:t>
                            </m:r>
                          </m:sub>
                        </m:sSub>
                        <m:d>
                          <m:dPr>
                            <m:ctrlPr>
                              <a:rPr lang="en-US" sz="1800" i="1"/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1800" i="1"/>
                                </m:ctrlPr>
                              </m:sSubPr>
                              <m:e>
                                <m:r>
                                  <a:rPr lang="en-US" sz="1800" i="1"/>
                                  <m:t>𝑡</m:t>
                                </m:r>
                              </m:e>
                              <m:sub>
                                <m:r>
                                  <a:rPr lang="en-US" sz="1800" i="1"/>
                                  <m:t>𝑖</m:t>
                                </m:r>
                                <m:r>
                                  <a:rPr lang="en-US" sz="1800" i="1"/>
                                  <m:t>+1</m:t>
                                </m:r>
                              </m:sub>
                            </m:sSub>
                          </m:e>
                        </m:d>
                        <m:r>
                          <a:rPr lang="en-US" sz="1800" i="1"/>
                          <m:t>−</m:t>
                        </m:r>
                        <m:sSub>
                          <m:sSubPr>
                            <m:ctrlPr>
                              <a:rPr lang="en-US" sz="1800" i="1"/>
                            </m:ctrlPr>
                          </m:sSubPr>
                          <m:e>
                            <m:r>
                              <a:rPr lang="en-US" sz="1800" i="1"/>
                              <m:t>𝜐</m:t>
                            </m:r>
                          </m:e>
                          <m:sub>
                            <m:r>
                              <a:rPr lang="en-US" sz="1800" i="1"/>
                              <m:t>𝑛</m:t>
                            </m:r>
                            <m:r>
                              <a:rPr lang="en-US" sz="1800" i="1"/>
                              <m:t>,</m:t>
                            </m:r>
                            <m:r>
                              <a:rPr lang="en-US" sz="1800" i="1"/>
                              <m:t>𝑚</m:t>
                            </m:r>
                          </m:sub>
                        </m:sSub>
                        <m:d>
                          <m:dPr>
                            <m:ctrlPr>
                              <a:rPr lang="en-US" sz="1800" i="1"/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1800" i="1"/>
                                </m:ctrlPr>
                              </m:sSubPr>
                              <m:e>
                                <m:r>
                                  <a:rPr lang="en-US" sz="1800" i="1"/>
                                  <m:t>𝑡</m:t>
                                </m:r>
                              </m:e>
                              <m:sub>
                                <m:r>
                                  <a:rPr lang="en-US" sz="1800" i="1"/>
                                  <m:t>𝑖</m:t>
                                </m:r>
                              </m:sub>
                            </m:sSub>
                          </m:e>
                        </m:d>
                      </m:e>
                    </m:d>
                    <m:r>
                      <a:rPr lang="en-US" sz="1800" i="1"/>
                      <m:t>≪1</m:t>
                    </m:r>
                  </m:oMath>
                </a14:m>
                <a:endParaRPr lang="sv-SE" sz="1800" smtClean="0"/>
              </a:p>
              <a:p>
                <a:pPr lvl="1" latinLnBrk="1"/>
                <a:r>
                  <a:rPr lang="en-US" altLang="ko-KR" sz="1800" smtClean="0"/>
                  <a:t>If the Doppler frequency is time-independent the original equation is obtained</a:t>
                </a:r>
              </a:p>
              <a:p>
                <a:pPr latinLnBrk="1"/>
                <a:endParaRPr lang="en-US" altLang="ko-KR" sz="1600"/>
              </a:p>
              <a:p>
                <a:pPr latinLnBrk="1"/>
                <a:endParaRPr lang="en-US" altLang="ko-KR" sz="1600" smtClean="0"/>
              </a:p>
              <a:p>
                <a:pPr latinLnBrk="1"/>
                <a:endParaRPr lang="en-US" altLang="ko-KR" sz="1600" smtClean="0"/>
              </a:p>
              <a:p>
                <a:pPr marL="0" indent="0" latinLnBrk="1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1600" i="1" smtClean="0">
                          <a:latin typeface="Cambria Math"/>
                        </a:rPr>
                        <m:t>𝑒𝑥𝑝</m:t>
                      </m:r>
                      <m:d>
                        <m:dPr>
                          <m:ctrlPr>
                            <a:rPr lang="en-US" sz="16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1600" i="1">
                              <a:latin typeface="Cambria Math"/>
                            </a:rPr>
                            <m:t>𝑗</m:t>
                          </m:r>
                          <m:r>
                            <a:rPr lang="en-US" sz="1600" i="1">
                              <a:latin typeface="Cambria Math"/>
                            </a:rPr>
                            <m:t>2</m:t>
                          </m:r>
                          <m:r>
                            <a:rPr lang="en-US" sz="1600" i="1">
                              <a:latin typeface="Cambria Math"/>
                            </a:rPr>
                            <m:t>𝜋</m:t>
                          </m:r>
                          <m:sSub>
                            <m:sSubPr>
                              <m:ctrlPr>
                                <a:rPr lang="en-US" sz="16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1600" i="1">
                                  <a:latin typeface="Cambria Math"/>
                                </a:rPr>
                                <m:t>𝜐</m:t>
                              </m:r>
                            </m:e>
                            <m:sub>
                              <m:r>
                                <a:rPr lang="en-US" sz="1600" i="1">
                                  <a:latin typeface="Cambria Math"/>
                                </a:rPr>
                                <m:t>𝑛</m:t>
                              </m:r>
                              <m:r>
                                <a:rPr lang="en-US" sz="1600" i="1">
                                  <a:latin typeface="Cambria Math"/>
                                </a:rPr>
                                <m:t>,</m:t>
                              </m:r>
                              <m:r>
                                <a:rPr lang="en-US" sz="1600" i="1">
                                  <a:latin typeface="Cambria Math"/>
                                </a:rPr>
                                <m:t>𝑚</m:t>
                              </m:r>
                            </m:sub>
                          </m:sSub>
                          <m:d>
                            <m:dPr>
                              <m:ctrlPr>
                                <a:rPr lang="en-US" sz="1600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1600" i="1">
                                  <a:latin typeface="Cambria Math"/>
                                </a:rPr>
                                <m:t>𝑡</m:t>
                              </m:r>
                            </m:e>
                          </m:d>
                          <m:r>
                            <a:rPr lang="en-US" sz="1600" i="1">
                              <a:latin typeface="Cambria Math"/>
                            </a:rPr>
                            <m:t>⋅</m:t>
                          </m:r>
                          <m:d>
                            <m:dPr>
                              <m:ctrlPr>
                                <a:rPr lang="en-US" sz="1600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1600" i="1">
                                  <a:latin typeface="Cambria Math"/>
                                </a:rPr>
                                <m:t>𝑡</m:t>
                              </m:r>
                              <m:r>
                                <a:rPr lang="en-US" sz="1600" i="1">
                                  <a:latin typeface="Cambria Math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sz="1600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i="1">
                                      <a:latin typeface="Cambria Math"/>
                                    </a:rPr>
                                    <m:t>𝑡</m:t>
                                  </m:r>
                                </m:e>
                                <m:sub>
                                  <m:r>
                                    <a:rPr lang="en-US" sz="1600" i="1">
                                      <a:latin typeface="Cambria Math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d>
                        </m:e>
                      </m:d>
                      <m:r>
                        <a:rPr lang="en-US" sz="1600" i="1">
                          <a:latin typeface="Cambria Math"/>
                        </a:rPr>
                        <m:t>𝑒𝑥𝑝</m:t>
                      </m:r>
                      <m:d>
                        <m:dPr>
                          <m:ctrlPr>
                            <a:rPr lang="en-US" sz="16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1600" i="1">
                              <a:latin typeface="Cambria Math"/>
                            </a:rPr>
                            <m:t>𝑗</m:t>
                          </m:r>
                          <m:r>
                            <a:rPr lang="en-US" sz="1600" i="1">
                              <a:latin typeface="Cambria Math"/>
                            </a:rPr>
                            <m:t>2</m:t>
                          </m:r>
                          <m:r>
                            <a:rPr lang="en-US" sz="1600" i="1">
                              <a:latin typeface="Cambria Math"/>
                            </a:rPr>
                            <m:t>𝜋</m:t>
                          </m:r>
                          <m:sSub>
                            <m:sSubPr>
                              <m:ctrlPr>
                                <a:rPr lang="en-US" sz="16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1600" i="1">
                                  <a:latin typeface="Cambria Math"/>
                                </a:rPr>
                                <m:t>𝜐</m:t>
                              </m:r>
                            </m:e>
                            <m:sub>
                              <m:r>
                                <a:rPr lang="en-US" sz="1600" i="1">
                                  <a:latin typeface="Cambria Math"/>
                                </a:rPr>
                                <m:t>𝑛</m:t>
                              </m:r>
                              <m:r>
                                <a:rPr lang="en-US" sz="1600" i="1">
                                  <a:latin typeface="Cambria Math"/>
                                </a:rPr>
                                <m:t>,</m:t>
                              </m:r>
                              <m:r>
                                <a:rPr lang="en-US" sz="1600" i="1">
                                  <a:latin typeface="Cambria Math"/>
                                </a:rPr>
                                <m:t>𝑚</m:t>
                              </m:r>
                            </m:sub>
                          </m:sSub>
                          <m:d>
                            <m:dPr>
                              <m:ctrlPr>
                                <a:rPr lang="en-US" sz="1600" i="1">
                                  <a:latin typeface="Cambria Math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1600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i="1">
                                      <a:latin typeface="Cambria Math"/>
                                    </a:rPr>
                                    <m:t>𝑡</m:t>
                                  </m:r>
                                </m:e>
                                <m:sub>
                                  <m:r>
                                    <a:rPr lang="en-US" sz="1600" i="1">
                                      <a:latin typeface="Cambria Math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d>
                          <m:sSub>
                            <m:sSubPr>
                              <m:ctrlPr>
                                <a:rPr lang="en-US" sz="16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1600" i="1">
                                  <a:latin typeface="Cambria Math"/>
                                </a:rPr>
                                <m:t>⋅</m:t>
                              </m:r>
                              <m:r>
                                <a:rPr lang="en-US" sz="1600" i="1">
                                  <a:latin typeface="Cambria Math"/>
                                </a:rPr>
                                <m:t>𝑡</m:t>
                              </m:r>
                            </m:e>
                            <m:sub>
                              <m:r>
                                <a:rPr lang="en-US" sz="1600" i="1">
                                  <a:latin typeface="Cambria Math"/>
                                </a:rPr>
                                <m:t>𝑖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n-US" altLang="ko-KR" sz="1600"/>
              </a:p>
            </p:txBody>
          </p:sp>
        </mc:Choice>
        <mc:Fallback>
          <p:sp>
            <p:nvSpPr>
              <p:cNvPr id="1029" name="내용 개체 틀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4294967295"/>
              </p:nvPr>
            </p:nvSpPr>
            <p:spPr>
              <a:xfrm>
                <a:off x="457200" y="990600"/>
                <a:ext cx="8458200" cy="5334000"/>
              </a:xfrm>
              <a:blipFill rotWithShape="1">
                <a:blip r:embed="rId2"/>
                <a:stretch>
                  <a:fillRect l="-937" t="-914" r="-100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30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1032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1034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1035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1036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1037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1038" name="Rectangle 11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1039" name="Rectangle 13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1040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1041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1042" name="Rectangle 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1043" name="Rectangle 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1044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1045" name="Rectangle 10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1046" name="Rectangle 1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1047" name="Rectangle 1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1048" name="Rectangle 1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1049" name="Rectangle 1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1050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ko-KR" altLang="en-US"/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ko-KR" altLang="en-US"/>
          </a:p>
        </p:txBody>
      </p:sp>
      <p:pic>
        <p:nvPicPr>
          <p:cNvPr id="30" name="Picture 29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5456" y="4047384"/>
            <a:ext cx="3547413" cy="2659286"/>
          </a:xfrm>
          <a:prstGeom prst="rect">
            <a:avLst/>
          </a:prstGeom>
        </p:spPr>
      </p:pic>
      <p:cxnSp>
        <p:nvCxnSpPr>
          <p:cNvPr id="4" name="Straight Arrow Connector 3"/>
          <p:cNvCxnSpPr/>
          <p:nvPr/>
        </p:nvCxnSpPr>
        <p:spPr>
          <a:xfrm>
            <a:off x="4724400" y="4827896"/>
            <a:ext cx="1624652" cy="47084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9948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제목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en-US" altLang="zh-CN" sz="4000" smtClean="0">
                <a:cs typeface="Times New Roman" pitchFamily="18" charset="0"/>
              </a:rPr>
              <a:t>Proposal</a:t>
            </a:r>
            <a:endParaRPr lang="ko-KR" altLang="en-US" sz="4000" smtClean="0">
              <a:cs typeface="Times New Roman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123" name="내용 개체 틀 2"/>
              <p:cNvSpPr>
                <a:spLocks noGrp="1"/>
              </p:cNvSpPr>
              <p:nvPr>
                <p:ph idx="4294967295"/>
              </p:nvPr>
            </p:nvSpPr>
            <p:spPr>
              <a:xfrm>
                <a:off x="457200" y="990600"/>
                <a:ext cx="8458200" cy="5334000"/>
              </a:xfrm>
            </p:spPr>
            <p:txBody>
              <a:bodyPr/>
              <a:lstStyle/>
              <a:p>
                <a:r>
                  <a:rPr lang="en-US" altLang="ko-KR" sz="2400" smtClean="0"/>
                  <a:t>Proposal 1: Replace the factor </a:t>
                </a:r>
                <a14:m>
                  <m:oMath xmlns:m="http://schemas.openxmlformats.org/officeDocument/2006/math">
                    <m:r>
                      <a:rPr lang="en-US" sz="2400" i="1" smtClean="0">
                        <a:latin typeface="Cambria Math"/>
                      </a:rPr>
                      <m:t>𝑒𝑥𝑝</m:t>
                    </m:r>
                    <m:d>
                      <m:dPr>
                        <m:ctrlPr>
                          <a:rPr lang="en-US" sz="24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/>
                          </a:rPr>
                          <m:t>𝑗</m:t>
                        </m:r>
                        <m:r>
                          <a:rPr lang="en-US" sz="2400" i="1">
                            <a:latin typeface="Cambria Math"/>
                          </a:rPr>
                          <m:t>2</m:t>
                        </m:r>
                        <m:r>
                          <a:rPr lang="en-US" sz="2400" i="1">
                            <a:latin typeface="Cambria Math"/>
                          </a:rPr>
                          <m:t>𝜋</m:t>
                        </m:r>
                        <m:sSub>
                          <m:sSubPr>
                            <m:ctrlPr>
                              <a:rPr lang="en-US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latin typeface="Cambria Math"/>
                              </a:rPr>
                              <m:t>𝜐</m:t>
                            </m:r>
                          </m:e>
                          <m:sub>
                            <m:r>
                              <a:rPr lang="en-US" sz="2400" i="1">
                                <a:latin typeface="Cambria Math"/>
                              </a:rPr>
                              <m:t>𝑛</m:t>
                            </m:r>
                            <m:r>
                              <a:rPr lang="en-US" sz="2400" i="1">
                                <a:latin typeface="Cambria Math"/>
                              </a:rPr>
                              <m:t>,</m:t>
                            </m:r>
                            <m:r>
                              <a:rPr lang="en-US" sz="2400" i="1">
                                <a:latin typeface="Cambria Math"/>
                              </a:rPr>
                              <m:t>𝑚</m:t>
                            </m:r>
                          </m:sub>
                        </m:sSub>
                        <m:r>
                          <a:rPr lang="en-US" sz="2400" i="1">
                            <a:latin typeface="Cambria Math"/>
                          </a:rPr>
                          <m:t>⋅</m:t>
                        </m:r>
                        <m:r>
                          <a:rPr lang="en-US" sz="2400" i="1">
                            <a:latin typeface="Cambria Math"/>
                          </a:rPr>
                          <m:t>𝑡</m:t>
                        </m:r>
                      </m:e>
                    </m:d>
                  </m:oMath>
                </a14:m>
                <a:r>
                  <a:rPr lang="en-US" sz="2400" smtClean="0"/>
                  <a:t> </a:t>
                </a:r>
                <a:r>
                  <a:rPr lang="en-US" sz="2400" smtClean="0"/>
                  <a:t>with </a:t>
                </a:r>
                <a14:m>
                  <m:oMath xmlns:m="http://schemas.openxmlformats.org/officeDocument/2006/math">
                    <m:r>
                      <a:rPr lang="en-US" sz="2400" i="1" smtClean="0">
                        <a:latin typeface="Cambria Math"/>
                      </a:rPr>
                      <m:t>𝑒𝑥𝑝</m:t>
                    </m:r>
                    <m:d>
                      <m:dPr>
                        <m:ctrlPr>
                          <a:rPr lang="en-US" sz="24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/>
                          </a:rPr>
                          <m:t>𝑗</m:t>
                        </m:r>
                        <m:r>
                          <a:rPr lang="en-US" sz="2400" i="1">
                            <a:latin typeface="Cambria Math"/>
                          </a:rPr>
                          <m:t>2</m:t>
                        </m:r>
                        <m:r>
                          <a:rPr lang="en-US" sz="2400" i="1">
                            <a:latin typeface="Cambria Math"/>
                          </a:rPr>
                          <m:t>𝜋</m:t>
                        </m:r>
                        <m:sSub>
                          <m:sSubPr>
                            <m:ctrlPr>
                              <a:rPr lang="en-US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latin typeface="Cambria Math"/>
                              </a:rPr>
                              <m:t>𝜐</m:t>
                            </m:r>
                          </m:e>
                          <m:sub>
                            <m:r>
                              <a:rPr lang="en-US" sz="2400" i="1">
                                <a:latin typeface="Cambria Math"/>
                              </a:rPr>
                              <m:t>𝑛</m:t>
                            </m:r>
                            <m:r>
                              <a:rPr lang="en-US" sz="2400" i="1">
                                <a:latin typeface="Cambria Math"/>
                              </a:rPr>
                              <m:t>,</m:t>
                            </m:r>
                            <m:r>
                              <a:rPr lang="en-US" sz="2400" i="1">
                                <a:latin typeface="Cambria Math"/>
                              </a:rPr>
                              <m:t>𝑚</m:t>
                            </m:r>
                          </m:sub>
                        </m:sSub>
                        <m:d>
                          <m:dPr>
                            <m:ctrlPr>
                              <a:rPr lang="en-US" sz="2400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sz="2400" i="1">
                                <a:latin typeface="Cambria Math"/>
                              </a:rPr>
                              <m:t>𝑡</m:t>
                            </m:r>
                          </m:e>
                        </m:d>
                        <m:r>
                          <a:rPr lang="en-US" sz="2400" i="1">
                            <a:latin typeface="Cambria Math"/>
                          </a:rPr>
                          <m:t>⋅</m:t>
                        </m:r>
                        <m:d>
                          <m:dPr>
                            <m:ctrlPr>
                              <a:rPr lang="en-US" sz="2400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sz="2400" i="1">
                                <a:latin typeface="Cambria Math"/>
                              </a:rPr>
                              <m:t>𝑡</m:t>
                            </m:r>
                            <m:r>
                              <a:rPr lang="en-US" sz="2400" i="1">
                                <a:latin typeface="Cambria Math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sz="24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2400" i="1">
                                    <a:latin typeface="Cambria Math"/>
                                  </a:rPr>
                                  <m:t>𝑡</m:t>
                                </m:r>
                              </m:e>
                              <m:sub>
                                <m:r>
                                  <a:rPr lang="en-US" sz="2400" i="1">
                                    <a:latin typeface="Cambria Math"/>
                                  </a:rPr>
                                  <m:t>𝑖</m:t>
                                </m:r>
                              </m:sub>
                            </m:sSub>
                          </m:e>
                        </m:d>
                      </m:e>
                    </m:d>
                    <m:r>
                      <a:rPr lang="en-US" sz="2400" i="1">
                        <a:latin typeface="Cambria Math"/>
                      </a:rPr>
                      <m:t>𝑒𝑥𝑝</m:t>
                    </m:r>
                    <m:d>
                      <m:dPr>
                        <m:ctrlPr>
                          <a:rPr lang="en-US" sz="24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/>
                          </a:rPr>
                          <m:t>𝑗</m:t>
                        </m:r>
                        <m:r>
                          <a:rPr lang="en-US" sz="2400" i="1">
                            <a:latin typeface="Cambria Math"/>
                          </a:rPr>
                          <m:t>2</m:t>
                        </m:r>
                        <m:r>
                          <a:rPr lang="en-US" sz="2400" i="1">
                            <a:latin typeface="Cambria Math"/>
                          </a:rPr>
                          <m:t>𝜋</m:t>
                        </m:r>
                        <m:sSub>
                          <m:sSubPr>
                            <m:ctrlPr>
                              <a:rPr lang="en-US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latin typeface="Cambria Math"/>
                              </a:rPr>
                              <m:t>𝜐</m:t>
                            </m:r>
                          </m:e>
                          <m:sub>
                            <m:r>
                              <a:rPr lang="en-US" sz="2400" i="1">
                                <a:latin typeface="Cambria Math"/>
                              </a:rPr>
                              <m:t>𝑛</m:t>
                            </m:r>
                            <m:r>
                              <a:rPr lang="en-US" sz="2400" i="1">
                                <a:latin typeface="Cambria Math"/>
                              </a:rPr>
                              <m:t>,</m:t>
                            </m:r>
                            <m:r>
                              <a:rPr lang="en-US" sz="2400" i="1">
                                <a:latin typeface="Cambria Math"/>
                              </a:rPr>
                              <m:t>𝑚</m:t>
                            </m:r>
                          </m:sub>
                        </m:sSub>
                        <m:d>
                          <m:dPr>
                            <m:ctrlPr>
                              <a:rPr lang="en-US" sz="2400" i="1">
                                <a:latin typeface="Cambria Math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24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2400" i="1">
                                    <a:latin typeface="Cambria Math"/>
                                  </a:rPr>
                                  <m:t>𝑡</m:t>
                                </m:r>
                              </m:e>
                              <m:sub>
                                <m:r>
                                  <a:rPr lang="en-US" sz="2400" i="1">
                                    <a:latin typeface="Cambria Math"/>
                                  </a:rPr>
                                  <m:t>𝑖</m:t>
                                </m:r>
                              </m:sub>
                            </m:sSub>
                          </m:e>
                        </m:d>
                        <m:sSub>
                          <m:sSubPr>
                            <m:ctrlPr>
                              <a:rPr lang="en-US" sz="24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latin typeface="Cambria Math"/>
                              </a:rPr>
                              <m:t>⋅</m:t>
                            </m:r>
                            <m:r>
                              <a:rPr lang="en-US" sz="2400" i="1">
                                <a:latin typeface="Cambria Math"/>
                              </a:rPr>
                              <m:t>𝑡</m:t>
                            </m:r>
                          </m:e>
                          <m:sub>
                            <m:r>
                              <a:rPr lang="en-US" sz="2400" i="1">
                                <a:latin typeface="Cambria Math"/>
                              </a:rPr>
                              <m:t>𝑖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2400" smtClean="0"/>
                  <a:t> </a:t>
                </a:r>
                <a:r>
                  <a:rPr lang="en-US" sz="2400" smtClean="0"/>
                  <a:t>in the channel coefficient equation</a:t>
                </a:r>
              </a:p>
              <a:p>
                <a:pPr lvl="1"/>
                <a:r>
                  <a:rPr lang="en-US" sz="2000"/>
                  <a:t>T</a:t>
                </a:r>
                <a:r>
                  <a:rPr lang="en-US" sz="2000" smtClean="0"/>
                  <a:t>he phase shift at time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/>
                          </a:rPr>
                          <m:t>𝑡</m:t>
                        </m:r>
                      </m:e>
                      <m:sub>
                        <m:r>
                          <a:rPr lang="en-US" sz="2000" i="1">
                            <a:latin typeface="Cambria Math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sz="2000"/>
                  <a:t> is established as an anchor point and an incremental phase shift </a:t>
                </a:r>
                <a:r>
                  <a:rPr lang="en-US" sz="2000"/>
                  <a:t>is </a:t>
                </a:r>
                <a:r>
                  <a:rPr lang="en-US" sz="2000" smtClean="0"/>
                  <a:t>applied</a:t>
                </a:r>
              </a:p>
              <a:p>
                <a:pPr lvl="1"/>
                <a:r>
                  <a:rPr lang="en-US" sz="2000" smtClean="0"/>
                  <a:t>The </a:t>
                </a:r>
                <a:r>
                  <a:rPr lang="en-US" sz="2000"/>
                  <a:t>anchor point should be updated sufficiently often so that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2000" i="1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0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latin typeface="Cambria Math"/>
                              </a:rPr>
                              <m:t>𝜐</m:t>
                            </m:r>
                          </m:e>
                          <m:sub>
                            <m:r>
                              <a:rPr lang="en-US" sz="2000" i="1">
                                <a:latin typeface="Cambria Math"/>
                              </a:rPr>
                              <m:t>𝑛</m:t>
                            </m:r>
                            <m:r>
                              <a:rPr lang="en-US" sz="2000" i="1">
                                <a:latin typeface="Cambria Math"/>
                              </a:rPr>
                              <m:t>,</m:t>
                            </m:r>
                            <m:r>
                              <a:rPr lang="en-US" sz="2000" i="1">
                                <a:latin typeface="Cambria Math"/>
                              </a:rPr>
                              <m:t>𝑚</m:t>
                            </m:r>
                          </m:sub>
                        </m:sSub>
                        <m:d>
                          <m:dPr>
                            <m:ctrlPr>
                              <a:rPr lang="en-US" sz="2000" i="1">
                                <a:latin typeface="Cambria Math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20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2000" i="1">
                                    <a:latin typeface="Cambria Math"/>
                                  </a:rPr>
                                  <m:t>𝑡</m:t>
                                </m:r>
                              </m:e>
                              <m:sub>
                                <m:r>
                                  <a:rPr lang="en-US" sz="2000" i="1">
                                    <a:latin typeface="Cambria Math"/>
                                  </a:rPr>
                                  <m:t>𝑖</m:t>
                                </m:r>
                                <m:r>
                                  <a:rPr lang="en-US" sz="2000" i="1">
                                    <a:latin typeface="Cambria Math"/>
                                  </a:rPr>
                                  <m:t>+1</m:t>
                                </m:r>
                              </m:sub>
                            </m:sSub>
                          </m:e>
                        </m:d>
                        <m:r>
                          <a:rPr lang="en-US" sz="2000" i="1">
                            <a:latin typeface="Cambria Math"/>
                          </a:rPr>
                          <m:t>−</m:t>
                        </m:r>
                        <m:sSub>
                          <m:sSubPr>
                            <m:ctrlPr>
                              <a:rPr lang="en-US" sz="20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latin typeface="Cambria Math"/>
                              </a:rPr>
                              <m:t>𝜐</m:t>
                            </m:r>
                          </m:e>
                          <m:sub>
                            <m:r>
                              <a:rPr lang="en-US" sz="2000" i="1">
                                <a:latin typeface="Cambria Math"/>
                              </a:rPr>
                              <m:t>𝑛</m:t>
                            </m:r>
                            <m:r>
                              <a:rPr lang="en-US" sz="2000" i="1">
                                <a:latin typeface="Cambria Math"/>
                              </a:rPr>
                              <m:t>,</m:t>
                            </m:r>
                            <m:r>
                              <a:rPr lang="en-US" sz="2000" i="1">
                                <a:latin typeface="Cambria Math"/>
                              </a:rPr>
                              <m:t>𝑚</m:t>
                            </m:r>
                          </m:sub>
                        </m:sSub>
                        <m:d>
                          <m:dPr>
                            <m:ctrlPr>
                              <a:rPr lang="en-US" sz="2000" i="1">
                                <a:latin typeface="Cambria Math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20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sz="2000" i="1">
                                    <a:latin typeface="Cambria Math"/>
                                  </a:rPr>
                                  <m:t>𝑡</m:t>
                                </m:r>
                              </m:e>
                              <m:sub>
                                <m:r>
                                  <a:rPr lang="en-US" sz="2000" i="1">
                                    <a:latin typeface="Cambria Math"/>
                                  </a:rPr>
                                  <m:t>𝑖</m:t>
                                </m:r>
                              </m:sub>
                            </m:sSub>
                          </m:e>
                        </m:d>
                      </m:e>
                    </m:d>
                    <m:r>
                      <a:rPr lang="en-US" sz="2000" i="1">
                        <a:latin typeface="Cambria Math"/>
                      </a:rPr>
                      <m:t>≪1</m:t>
                    </m:r>
                  </m:oMath>
                </a14:m>
                <a:endParaRPr lang="en-US" altLang="ko-KR" sz="2000" smtClean="0"/>
              </a:p>
              <a:p>
                <a:r>
                  <a:rPr lang="en-US" altLang="ko-KR" sz="2400" smtClean="0"/>
                  <a:t>Proposal 2: Proposal 1 needs only to be considered in case the Doppler frequencies are time-varying. This could be due to:</a:t>
                </a:r>
              </a:p>
              <a:p>
                <a:pPr lvl="1"/>
                <a:r>
                  <a:rPr lang="en-US" altLang="ko-KR" sz="2000"/>
                  <a:t>N</a:t>
                </a:r>
                <a:r>
                  <a:rPr lang="en-US" altLang="ko-KR" sz="2000" smtClean="0"/>
                  <a:t>on-linear UE movement</a:t>
                </a:r>
              </a:p>
              <a:p>
                <a:pPr lvl="1"/>
                <a:r>
                  <a:rPr lang="en-US" altLang="ko-KR" sz="2000" smtClean="0"/>
                  <a:t>Time-varying angles of arrival due to spatial consistency modeling</a:t>
                </a:r>
              </a:p>
            </p:txBody>
          </p:sp>
        </mc:Choice>
        <mc:Fallback>
          <p:sp>
            <p:nvSpPr>
              <p:cNvPr id="5123" name="내용 개체 틀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4294967295"/>
              </p:nvPr>
            </p:nvSpPr>
            <p:spPr>
              <a:xfrm>
                <a:off x="457200" y="990600"/>
                <a:ext cx="8458200" cy="5334000"/>
              </a:xfrm>
              <a:blipFill rotWithShape="1">
                <a:blip r:embed="rId2"/>
                <a:stretch>
                  <a:fillRect l="-937" t="-3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124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5125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5126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5127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5128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5129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5130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5131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5132" name="Rectangle 11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5133" name="Rectangle 13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5134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5135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5136" name="Rectangle 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5137" name="Rectangle 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5138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5139" name="Rectangle 10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5140" name="Rectangle 1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5141" name="Rectangle 1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5142" name="Rectangle 1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5143" name="Rectangle 1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5144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ko-KR" altLang="en-US"/>
          </a:p>
        </p:txBody>
      </p:sp>
      <p:sp>
        <p:nvSpPr>
          <p:cNvPr id="5145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ko-KR" altLang="en-US"/>
          </a:p>
        </p:txBody>
      </p:sp>
      <p:sp>
        <p:nvSpPr>
          <p:cNvPr id="5146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36427</TotalTime>
  <Words>446</Words>
  <Application>Microsoft Office PowerPoint</Application>
  <PresentationFormat>On-screen Show (4:3)</PresentationFormat>
  <Paragraphs>28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Arial</vt:lpstr>
      <vt:lpstr>Calibri</vt:lpstr>
      <vt:lpstr>SimSun</vt:lpstr>
      <vt:lpstr>Gulim</vt:lpstr>
      <vt:lpstr>Times New Roman</vt:lpstr>
      <vt:lpstr>Malgun Gothic</vt:lpstr>
      <vt:lpstr>Office Theme</vt:lpstr>
      <vt:lpstr>WF on modeling of time-varying angles</vt:lpstr>
      <vt:lpstr>Background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</dc:title>
  <dc:creator>RAN1</dc:creator>
  <cp:lastModifiedBy>Henrik Asplund</cp:lastModifiedBy>
  <cp:revision>1071</cp:revision>
  <dcterms:created xsi:type="dcterms:W3CDTF">2010-05-12T23:28:36Z</dcterms:created>
  <dcterms:modified xsi:type="dcterms:W3CDTF">2016-04-13T09:26:39Z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1280969395</vt:lpwstr>
  </property>
</Properties>
</file>