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5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151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887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350km/</a:t>
            </a:r>
            <a:r>
              <a:rPr lang="en-US" dirty="0" err="1" smtClean="0"/>
              <a:t>hr</a:t>
            </a:r>
            <a:r>
              <a:rPr lang="en-US" baseline="0" dirty="0" smtClean="0"/>
              <a:t>  at 600Hz Doppler is under consideration in 3GPP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33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350km/</a:t>
            </a:r>
            <a:r>
              <a:rPr lang="en-US" dirty="0" err="1" smtClean="0"/>
              <a:t>hr</a:t>
            </a:r>
            <a:r>
              <a:rPr lang="en-US" baseline="0" dirty="0" smtClean="0"/>
              <a:t>  at 600Hz Doppler is under consideration in 3GPP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49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350km/</a:t>
            </a:r>
            <a:r>
              <a:rPr lang="en-US" dirty="0" err="1" smtClean="0"/>
              <a:t>hr</a:t>
            </a:r>
            <a:r>
              <a:rPr lang="en-US" baseline="0" dirty="0" smtClean="0"/>
              <a:t>  at 600Hz Doppler is under consideration in 3GPP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632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350km/</a:t>
            </a:r>
            <a:r>
              <a:rPr lang="en-US" dirty="0" err="1" smtClean="0"/>
              <a:t>hr</a:t>
            </a:r>
            <a:r>
              <a:rPr lang="en-US" baseline="0" dirty="0" smtClean="0"/>
              <a:t>  at 600Hz Doppler is under consideration in 3GPP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533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931717" y="1214438"/>
            <a:ext cx="10508673" cy="2387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15 KHz and 17.5 KHz Based Numerology Comparison</a:t>
            </a:r>
            <a:endParaRPr lang="en-US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Qualcomm Incorporated</a:t>
            </a:r>
            <a:r>
              <a:rPr lang="en-US" altLang="ja-JP" smtClean="0">
                <a:solidFill>
                  <a:schemeClr val="tx1"/>
                </a:solidFill>
              </a:rPr>
              <a:t>, ZTE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9048751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ja-JP" sz="2400" dirty="0">
                <a:latin typeface="Calibri" panose="020F0502020204030204" pitchFamily="34" charset="0"/>
              </a:rPr>
              <a:t>R1-</a:t>
            </a:r>
            <a:r>
              <a:rPr lang="en-US" sz="2400" dirty="0">
                <a:latin typeface="Calibri" panose="020F0502020204030204" pitchFamily="34" charset="0"/>
              </a:rPr>
              <a:t>163620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44753" y="50800"/>
            <a:ext cx="5546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sz="2400" b="1" dirty="0"/>
              <a:t>3GPP TSG RAN WG1 Meeting #84bis</a:t>
            </a:r>
          </a:p>
          <a:p>
            <a:pPr eaLnBrk="1" hangingPunct="1"/>
            <a:r>
              <a:rPr lang="en-GB" altLang="en-US" sz="2400" b="1" dirty="0"/>
              <a:t>Busan, Korea, April 11 – 15, 2016</a:t>
            </a:r>
          </a:p>
          <a:p>
            <a:pPr eaLnBrk="1" hangingPunct="1"/>
            <a:r>
              <a:rPr lang="en-GB" altLang="en-US" sz="2400" b="1" dirty="0"/>
              <a:t>Agenda Item:	</a:t>
            </a:r>
            <a:r>
              <a:rPr lang="en-GB" altLang="en-US" sz="2400" b="1" dirty="0" smtClean="0"/>
              <a:t>8.1.5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25474306"/>
              </p:ext>
            </p:extLst>
          </p:nvPr>
        </p:nvGraphicFramePr>
        <p:xfrm>
          <a:off x="944533" y="731838"/>
          <a:ext cx="10585308" cy="5949987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006929"/>
                <a:gridCol w="4512624"/>
                <a:gridCol w="4065755"/>
              </a:tblGrid>
              <a:tr h="9122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LTE numerology based family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(SCS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 =</a:t>
                      </a:r>
                      <a:r>
                        <a:rPr lang="en-US" sz="1800" u="none" strike="noStrike" dirty="0" smtClean="0">
                          <a:effectLst/>
                        </a:rPr>
                        <a:t> 15kHz)</a:t>
                      </a: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en-US" sz="1800" b="1" i="0" u="none" strike="noStrike" baseline="30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N</a:t>
                      </a:r>
                      <a:r>
                        <a:rPr lang="en-US" sz="1800" b="1" i="0" u="none" strike="noStrike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 based numerology family </a:t>
                      </a:r>
                    </a:p>
                    <a:p>
                      <a:pPr algn="ctr" fontAlgn="b"/>
                      <a:r>
                        <a:rPr lang="en-US" sz="1800" b="1" i="0" u="none" strike="noStrike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(e.g. SCS = 17.5kHz</a:t>
                      </a:r>
                      <a:r>
                        <a:rPr lang="en-US" sz="1800" u="none" strike="noStrike" dirty="0" smtClean="0">
                          <a:effectLst/>
                        </a:rPr>
                        <a:t>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47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Forward compatibility</a:t>
                      </a: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4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Numerology 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typical deployment scenarios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SCS = 15kHz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, 30kHz or 60kHz, …</a:t>
                      </a:r>
                    </a:p>
                    <a:p>
                      <a:pPr algn="ctr" fontAlgn="b"/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 = 4.7us, 2.35us, 1.18us</a:t>
                      </a: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SCS = 17.5kHz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35kHz or 70kHz, …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 = 5.4us, 2.7us, 1.3us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TTI scaling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down via numerology scaling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SCS </a:t>
                      </a:r>
                      <a:r>
                        <a:rPr lang="en-US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scaling to achieve TTI scaling</a:t>
                      </a: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SCS </a:t>
                      </a:r>
                      <a:r>
                        <a:rPr lang="en-US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scaling to achieve TTI scaling</a:t>
                      </a: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63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TTI scaling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down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via reducing number of symbols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Fractional symbol</a:t>
                      </a:r>
                      <a:r>
                        <a:rPr lang="en-US" sz="18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(efficiency loss) </a:t>
                      </a:r>
                    </a:p>
                    <a:p>
                      <a:pPr marL="342900" marR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8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Non-uniform TTI (non-uniform latency)</a:t>
                      </a:r>
                      <a:endParaRPr lang="en-US" sz="1800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Scalable with pow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of 2 symbols per TTI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8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Long CP support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 ECP option </a:t>
                      </a:r>
                    </a:p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(large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overhead)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Scalable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 long CP symbol </a:t>
                      </a:r>
                    </a:p>
                    <a:p>
                      <a:pPr algn="ctr" fontAlgn="b"/>
                      <a:r>
                        <a:rPr lang="en-US" sz="1800" u="none" strike="noStrike" baseline="0" dirty="0" smtClean="0">
                          <a:effectLst/>
                        </a:rPr>
                        <a:t>(same overhead as short CP)</a:t>
                      </a:r>
                      <a:endParaRPr lang="en-US" sz="1800" u="none" strike="noStrike" dirty="0" smtClean="0">
                        <a:effectLst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 gridSpan="3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Legacy coexistence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NB-IOT </a:t>
                      </a:r>
                    </a:p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Coexistence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Guard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overhead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Guard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r>
                        <a:rPr lang="en-US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overhead</a:t>
                      </a: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12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TDD Coexistence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TDM or FDM: considering NR SF structure</a:t>
                      </a: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TDM or FDM: considering NR SF structure</a:t>
                      </a:r>
                    </a:p>
                  </a:txBody>
                  <a:tcPr marL="4995" marR="4995" marT="4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96838"/>
            <a:ext cx="11430000" cy="701676"/>
          </a:xfrm>
        </p:spPr>
        <p:txBody>
          <a:bodyPr/>
          <a:lstStyle/>
          <a:p>
            <a:r>
              <a:rPr lang="en-US" dirty="0" smtClean="0"/>
              <a:t>Scalable numerology comparison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1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5"/>
            <a:ext cx="11430000" cy="701675"/>
          </a:xfrm>
        </p:spPr>
        <p:txBody>
          <a:bodyPr/>
          <a:lstStyle/>
          <a:p>
            <a:r>
              <a:rPr lang="en-US" dirty="0" smtClean="0"/>
              <a:t>Scalable Numerology Family Comparison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571500" y="639763"/>
            <a:ext cx="11620500" cy="6022975"/>
          </a:xfrm>
        </p:spPr>
        <p:txBody>
          <a:bodyPr>
            <a:normAutofit fontScale="92500" lnSpcReduction="20000"/>
          </a:bodyPr>
          <a:lstStyle/>
          <a:p>
            <a:pPr lvl="0" hangingPunct="0"/>
            <a:r>
              <a:rPr lang="en-GB" dirty="0" smtClean="0"/>
              <a:t>Common scalable numerology family:</a:t>
            </a:r>
          </a:p>
          <a:p>
            <a:pPr lvl="1" hangingPunct="0"/>
            <a:r>
              <a:rPr lang="en-GB" dirty="0" smtClean="0"/>
              <a:t>One base subcarrier spacing </a:t>
            </a:r>
            <a:r>
              <a:rPr lang="en-GB" dirty="0"/>
              <a:t>Δf</a:t>
            </a:r>
            <a:r>
              <a:rPr lang="en-GB" baseline="-25000" dirty="0"/>
              <a:t>0</a:t>
            </a:r>
            <a:endParaRPr lang="en-GB" dirty="0" smtClean="0"/>
          </a:p>
          <a:p>
            <a:pPr lvl="1" hangingPunct="0"/>
            <a:r>
              <a:rPr lang="en-GB" dirty="0" smtClean="0"/>
              <a:t>Derive other subcarrier spacing values in the family by power of 2 scaling</a:t>
            </a:r>
          </a:p>
          <a:p>
            <a:pPr lvl="0" hangingPunct="0"/>
            <a:endParaRPr lang="en-GB" dirty="0"/>
          </a:p>
          <a:p>
            <a:pPr lvl="0" hangingPunct="0"/>
            <a:r>
              <a:rPr lang="en-GB" dirty="0" smtClean="0"/>
              <a:t>Subcarrier </a:t>
            </a:r>
            <a:r>
              <a:rPr lang="en-GB" dirty="0"/>
              <a:t>spacing </a:t>
            </a:r>
            <a:r>
              <a:rPr lang="en-GB" dirty="0" err="1"/>
              <a:t>Δf</a:t>
            </a:r>
            <a:r>
              <a:rPr lang="en-GB" baseline="-25000" dirty="0" err="1"/>
              <a:t>k</a:t>
            </a:r>
            <a:r>
              <a:rPr lang="en-GB" dirty="0"/>
              <a:t> = Δf</a:t>
            </a:r>
            <a:r>
              <a:rPr lang="en-GB" baseline="-25000" dirty="0"/>
              <a:t>0</a:t>
            </a:r>
            <a:r>
              <a:rPr lang="en-GB" dirty="0"/>
              <a:t>*2</a:t>
            </a:r>
            <a:r>
              <a:rPr lang="en-GB" baseline="30000" dirty="0"/>
              <a:t>k</a:t>
            </a:r>
            <a:r>
              <a:rPr lang="en-GB" dirty="0"/>
              <a:t>, </a:t>
            </a:r>
            <a:endParaRPr lang="en-GB" dirty="0" smtClean="0"/>
          </a:p>
          <a:p>
            <a:pPr lvl="0" hangingPunct="0"/>
            <a:r>
              <a:rPr lang="en-GB" dirty="0" err="1" smtClean="0"/>
              <a:t>CP</a:t>
            </a:r>
            <a:r>
              <a:rPr lang="en-GB" baseline="-25000" dirty="0" err="1" smtClean="0"/>
              <a:t>k</a:t>
            </a:r>
            <a:r>
              <a:rPr lang="en-GB" dirty="0" smtClean="0"/>
              <a:t> </a:t>
            </a:r>
            <a:r>
              <a:rPr lang="en-GB" dirty="0"/>
              <a:t>= CP</a:t>
            </a:r>
            <a:r>
              <a:rPr lang="en-GB" baseline="-25000" dirty="0"/>
              <a:t>0</a:t>
            </a:r>
            <a:r>
              <a:rPr lang="en-GB" dirty="0"/>
              <a:t>/2</a:t>
            </a:r>
            <a:r>
              <a:rPr lang="en-GB" baseline="30000" dirty="0"/>
              <a:t>k</a:t>
            </a:r>
            <a:r>
              <a:rPr lang="en-GB" dirty="0"/>
              <a:t>,</a:t>
            </a:r>
            <a:endParaRPr lang="en-US" dirty="0"/>
          </a:p>
          <a:p>
            <a:pPr lvl="0" hangingPunct="0"/>
            <a:endParaRPr lang="en-GB" dirty="0"/>
          </a:p>
          <a:p>
            <a:pPr lvl="0" hangingPunct="0"/>
            <a:r>
              <a:rPr lang="en-GB" dirty="0" smtClean="0"/>
              <a:t>Option </a:t>
            </a:r>
            <a:r>
              <a:rPr lang="en-GB" dirty="0"/>
              <a:t>1 (LTE based numerology</a:t>
            </a:r>
            <a:r>
              <a:rPr lang="en-GB" dirty="0" smtClean="0"/>
              <a:t>): </a:t>
            </a:r>
          </a:p>
          <a:p>
            <a:pPr lvl="1" hangingPunct="0"/>
            <a:r>
              <a:rPr lang="en-GB" dirty="0"/>
              <a:t>14*2</a:t>
            </a:r>
            <a:r>
              <a:rPr lang="en-GB" baseline="30000" dirty="0"/>
              <a:t>k</a:t>
            </a:r>
            <a:r>
              <a:rPr lang="en-GB" dirty="0"/>
              <a:t> symbols per </a:t>
            </a:r>
            <a:r>
              <a:rPr lang="en-GB" dirty="0" err="1"/>
              <a:t>ms</a:t>
            </a:r>
            <a:endParaRPr lang="en-GB" dirty="0"/>
          </a:p>
          <a:p>
            <a:pPr lvl="1" hangingPunct="0"/>
            <a:r>
              <a:rPr lang="en-GB" dirty="0" smtClean="0"/>
              <a:t>Δf</a:t>
            </a:r>
            <a:r>
              <a:rPr lang="en-GB" baseline="-25000" dirty="0" smtClean="0"/>
              <a:t>0</a:t>
            </a:r>
            <a:r>
              <a:rPr lang="en-GB" dirty="0" smtClean="0"/>
              <a:t> = 15kHz</a:t>
            </a:r>
          </a:p>
          <a:p>
            <a:pPr lvl="1" hangingPunct="0"/>
            <a:endParaRPr lang="en-GB" dirty="0" smtClean="0"/>
          </a:p>
          <a:p>
            <a:pPr lvl="0" hangingPunct="0"/>
            <a:r>
              <a:rPr lang="en-GB" dirty="0" smtClean="0"/>
              <a:t>Option 2 (2</a:t>
            </a:r>
            <a:r>
              <a:rPr lang="en-GB" baseline="30000" dirty="0" smtClean="0"/>
              <a:t>N</a:t>
            </a:r>
            <a:r>
              <a:rPr lang="en-GB" dirty="0" smtClean="0"/>
              <a:t> symbol per </a:t>
            </a:r>
            <a:r>
              <a:rPr lang="en-GB" dirty="0" err="1" smtClean="0"/>
              <a:t>ms</a:t>
            </a:r>
            <a:r>
              <a:rPr lang="en-GB" dirty="0" smtClean="0"/>
              <a:t> numerology):</a:t>
            </a:r>
          </a:p>
          <a:p>
            <a:pPr lvl="1" hangingPunct="0"/>
            <a:r>
              <a:rPr lang="en-GB" dirty="0"/>
              <a:t>16*2</a:t>
            </a:r>
            <a:r>
              <a:rPr lang="en-GB" baseline="30000" dirty="0"/>
              <a:t>k</a:t>
            </a:r>
            <a:r>
              <a:rPr lang="en-GB" dirty="0"/>
              <a:t> symbols per </a:t>
            </a:r>
            <a:r>
              <a:rPr lang="en-GB" dirty="0" err="1"/>
              <a:t>ms</a:t>
            </a:r>
            <a:endParaRPr lang="en-GB" dirty="0"/>
          </a:p>
          <a:p>
            <a:pPr lvl="1" hangingPunct="0"/>
            <a:r>
              <a:rPr lang="en-GB" dirty="0" smtClean="0"/>
              <a:t>Δf</a:t>
            </a:r>
            <a:r>
              <a:rPr lang="en-GB" baseline="-25000" dirty="0" smtClean="0"/>
              <a:t>0</a:t>
            </a:r>
            <a:r>
              <a:rPr lang="en-GB" dirty="0" smtClean="0"/>
              <a:t> = 17.5kHz (not precluding other values, e.g. around 17 kHz)</a:t>
            </a:r>
          </a:p>
          <a:p>
            <a:pPr marL="0" indent="0" hangingPunct="0">
              <a:buNone/>
            </a:pPr>
            <a:endParaRPr lang="en-GB" dirty="0" smtClean="0"/>
          </a:p>
          <a:p>
            <a:pPr marL="0" indent="0" hangingPunct="0">
              <a:buNone/>
            </a:pPr>
            <a:r>
              <a:rPr lang="en-GB" dirty="0" smtClean="0"/>
              <a:t>where k is an integer, where k could be positive or negative or 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67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0" y="685800"/>
            <a:ext cx="12188825" cy="5773738"/>
          </a:xfrm>
        </p:spPr>
        <p:txBody>
          <a:bodyPr/>
          <a:lstStyle/>
          <a:p>
            <a:r>
              <a:rPr lang="en-US" dirty="0" smtClean="0"/>
              <a:t>Comparison of scalable 17.5kHz numerology vs. 15kHz numerology</a:t>
            </a:r>
          </a:p>
          <a:p>
            <a:endParaRPr lang="en-US" dirty="0" smtClean="0"/>
          </a:p>
          <a:p>
            <a:r>
              <a:rPr lang="en-US" dirty="0" smtClean="0"/>
              <a:t>2</a:t>
            </a:r>
            <a:r>
              <a:rPr lang="en-US" baseline="30000" dirty="0" smtClean="0"/>
              <a:t>N</a:t>
            </a:r>
            <a:r>
              <a:rPr lang="en-US" dirty="0" smtClean="0"/>
              <a:t> </a:t>
            </a:r>
            <a:r>
              <a:rPr lang="en-US" dirty="0" smtClean="0"/>
              <a:t>numerology family </a:t>
            </a:r>
            <a:r>
              <a:rPr lang="en-US" dirty="0" smtClean="0"/>
              <a:t>(e.g. SCS = 17.5 KHz) scaling down number of symbols:</a:t>
            </a:r>
            <a:endParaRPr lang="en-US" dirty="0" smtClean="0"/>
          </a:p>
          <a:p>
            <a:pPr lvl="1"/>
            <a:r>
              <a:rPr lang="en-US" dirty="0" smtClean="0"/>
              <a:t>Low latency with CP robustness</a:t>
            </a:r>
          </a:p>
          <a:p>
            <a:pPr lvl="1"/>
            <a:r>
              <a:rPr lang="en-US" dirty="0" smtClean="0"/>
              <a:t>Uniform scaled TTI duration to achieve uniform latency design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LTE </a:t>
            </a:r>
            <a:r>
              <a:rPr lang="en-US" dirty="0"/>
              <a:t>numerology family (SCS = 15 </a:t>
            </a:r>
            <a:r>
              <a:rPr lang="en-US" dirty="0" smtClean="0"/>
              <a:t>KHz):</a:t>
            </a:r>
            <a:endParaRPr lang="en-US" dirty="0" smtClean="0"/>
          </a:p>
          <a:p>
            <a:pPr lvl="1"/>
            <a:r>
              <a:rPr lang="en-US" dirty="0" smtClean="0"/>
              <a:t>Fractional symbol per TTI (efficiency loss)</a:t>
            </a:r>
          </a:p>
          <a:p>
            <a:pPr lvl="1"/>
            <a:r>
              <a:rPr lang="en-US" dirty="0" smtClean="0"/>
              <a:t>Non-uniform TTI duration (non-scalable and non-uniform latency concern)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107950"/>
            <a:ext cx="11430000" cy="7016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Scalable TTI design via </a:t>
            </a:r>
            <a:r>
              <a:rPr lang="en-US" dirty="0" smtClean="0"/>
              <a:t>reducing number of symbols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13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-96693" y="696191"/>
            <a:ext cx="12461875" cy="442652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Comparison of two ways scaling to long CP duration:</a:t>
            </a:r>
          </a:p>
          <a:p>
            <a:endParaRPr lang="en-US" sz="2400" dirty="0" smtClean="0"/>
          </a:p>
          <a:p>
            <a:r>
              <a:rPr lang="en-US" sz="2400" dirty="0" smtClean="0"/>
              <a:t>17.5kHz scalable numerology, </a:t>
            </a:r>
          </a:p>
          <a:p>
            <a:pPr lvl="1"/>
            <a:r>
              <a:rPr lang="en-US" sz="2000" dirty="0" smtClean="0"/>
              <a:t>SCS </a:t>
            </a:r>
            <a:r>
              <a:rPr lang="en-US" sz="2000" dirty="0"/>
              <a:t>= </a:t>
            </a:r>
            <a:r>
              <a:rPr lang="en-US" sz="2000" dirty="0" smtClean="0"/>
              <a:t>8.75kHz</a:t>
            </a:r>
            <a:r>
              <a:rPr lang="en-US" sz="2000" dirty="0"/>
              <a:t>, </a:t>
            </a:r>
            <a:r>
              <a:rPr lang="en-US" sz="2000" dirty="0" smtClean="0"/>
              <a:t>8 symbols per slot, CP </a:t>
            </a:r>
            <a:r>
              <a:rPr lang="en-US" sz="2000" dirty="0"/>
              <a:t>duration = </a:t>
            </a:r>
            <a:r>
              <a:rPr lang="en-US" sz="2000" dirty="0" smtClean="0"/>
              <a:t>10.7us</a:t>
            </a:r>
            <a:r>
              <a:rPr lang="en-US" sz="2000" dirty="0"/>
              <a:t>, CP overhead = </a:t>
            </a:r>
            <a:r>
              <a:rPr lang="en-US" sz="2000" dirty="0" smtClean="0"/>
              <a:t>8.57% for large cell</a:t>
            </a:r>
            <a:endParaRPr lang="en-US" sz="2000" dirty="0"/>
          </a:p>
          <a:p>
            <a:pPr lvl="1"/>
            <a:r>
              <a:rPr lang="en-US" sz="2000" dirty="0" smtClean="0"/>
              <a:t>SCS = 4.375kHz, 4 symbols per slot, CP duration = 21.4us, CP overhead </a:t>
            </a:r>
            <a:r>
              <a:rPr lang="en-US" sz="2000" dirty="0"/>
              <a:t>= </a:t>
            </a:r>
            <a:r>
              <a:rPr lang="en-US" sz="2000" dirty="0" smtClean="0"/>
              <a:t>8.57% for MBSFN</a:t>
            </a:r>
          </a:p>
          <a:p>
            <a:endParaRPr lang="en-US" sz="2400" dirty="0"/>
          </a:p>
          <a:p>
            <a:r>
              <a:rPr lang="en-US" sz="2400" dirty="0"/>
              <a:t>15kHz numerology, use LTE ECP, 6 symbols per slot, CP duration = 16.7us, CP overhead = 20%</a:t>
            </a:r>
          </a:p>
          <a:p>
            <a:endParaRPr lang="en-US" sz="2400" dirty="0"/>
          </a:p>
          <a:p>
            <a:r>
              <a:rPr lang="en-US" sz="2400" dirty="0"/>
              <a:t>Link-level/system-level evaluation of CP duration and Doppler sensitivity evaluation</a:t>
            </a:r>
          </a:p>
          <a:p>
            <a:endParaRPr lang="en-US" dirty="0"/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107950"/>
            <a:ext cx="11430000" cy="701675"/>
          </a:xfrm>
        </p:spPr>
        <p:txBody>
          <a:bodyPr/>
          <a:lstStyle/>
          <a:p>
            <a:r>
              <a:rPr lang="en-US" dirty="0" smtClean="0"/>
              <a:t>Scalable long CP design 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0" y="685800"/>
            <a:ext cx="12188825" cy="5773738"/>
          </a:xfrm>
        </p:spPr>
        <p:txBody>
          <a:bodyPr>
            <a:normAutofit/>
          </a:bodyPr>
          <a:lstStyle/>
          <a:p>
            <a:r>
              <a:rPr lang="en-US" dirty="0" smtClean="0"/>
              <a:t>Comparison overhead of 15kHz vs. 17.5kHz </a:t>
            </a:r>
            <a:r>
              <a:rPr lang="en-US" dirty="0"/>
              <a:t>coexistence with 15kHz spacing </a:t>
            </a:r>
            <a:r>
              <a:rPr lang="en-US" dirty="0" smtClean="0"/>
              <a:t>NB-IOT</a:t>
            </a:r>
          </a:p>
          <a:p>
            <a:pPr lvl="1"/>
            <a:r>
              <a:rPr lang="en-US" dirty="0" smtClean="0"/>
              <a:t>15 KHz NR fully sync-</a:t>
            </a:r>
            <a:r>
              <a:rPr lang="en-US" dirty="0" err="1" smtClean="0"/>
              <a:t>ed</a:t>
            </a:r>
            <a:r>
              <a:rPr lang="en-US" dirty="0" smtClean="0"/>
              <a:t> to 15kHz NB-IOT 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 0 guard tone coexistence</a:t>
            </a:r>
          </a:p>
          <a:p>
            <a:pPr lvl="1"/>
            <a:r>
              <a:rPr lang="en-US" dirty="0" smtClean="0"/>
              <a:t>15 KHz NR </a:t>
            </a:r>
            <a:r>
              <a:rPr lang="en-US" dirty="0" err="1" smtClean="0"/>
              <a:t>async</a:t>
            </a:r>
            <a:r>
              <a:rPr lang="en-US" dirty="0" smtClean="0"/>
              <a:t> to NB-IOT </a:t>
            </a:r>
            <a:r>
              <a:rPr lang="en-US" dirty="0" smtClean="0">
                <a:sym typeface="Wingdings" panose="05000000000000000000" pitchFamily="2" charset="2"/>
              </a:rPr>
              <a:t> ~10% guard overhead</a:t>
            </a:r>
          </a:p>
          <a:p>
            <a:pPr lvl="1"/>
            <a:r>
              <a:rPr lang="en-US" dirty="0"/>
              <a:t>15 KHz NR adjacent to 3.75kHz NB-IOT </a:t>
            </a:r>
            <a:r>
              <a:rPr lang="en-US" dirty="0">
                <a:sym typeface="Wingdings" panose="05000000000000000000" pitchFamily="2" charset="2"/>
              </a:rPr>
              <a:t> ~10% guard overhead</a:t>
            </a:r>
            <a:endParaRPr lang="en-US" dirty="0"/>
          </a:p>
          <a:p>
            <a:pPr lvl="1"/>
            <a:r>
              <a:rPr lang="en-US" dirty="0"/>
              <a:t>17.5 </a:t>
            </a:r>
            <a:r>
              <a:rPr lang="en-US" dirty="0" smtClean="0"/>
              <a:t>KHz NR </a:t>
            </a:r>
            <a:r>
              <a:rPr lang="en-US" dirty="0" err="1" smtClean="0"/>
              <a:t>async</a:t>
            </a:r>
            <a:r>
              <a:rPr lang="en-US" dirty="0"/>
              <a:t> </a:t>
            </a:r>
            <a:r>
              <a:rPr lang="en-US" dirty="0" smtClean="0"/>
              <a:t>to NB-IOT 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 ~10% guard overhead</a:t>
            </a:r>
          </a:p>
          <a:p>
            <a:pPr lvl="1"/>
            <a:endParaRPr lang="en-US" dirty="0"/>
          </a:p>
          <a:p>
            <a:r>
              <a:rPr lang="en-US" dirty="0"/>
              <a:t>Comparison of </a:t>
            </a:r>
            <a:r>
              <a:rPr lang="en-US" dirty="0" smtClean="0"/>
              <a:t>NR 30kHz </a:t>
            </a:r>
            <a:r>
              <a:rPr lang="en-US" dirty="0"/>
              <a:t>vs. </a:t>
            </a:r>
            <a:r>
              <a:rPr lang="en-US" dirty="0" smtClean="0"/>
              <a:t>NR 35kHz </a:t>
            </a:r>
            <a:r>
              <a:rPr lang="en-US" dirty="0"/>
              <a:t>coexistence with </a:t>
            </a:r>
            <a:r>
              <a:rPr lang="en-US" dirty="0" smtClean="0"/>
              <a:t>15kHz </a:t>
            </a:r>
            <a:r>
              <a:rPr lang="en-US" dirty="0"/>
              <a:t>spacing </a:t>
            </a:r>
            <a:r>
              <a:rPr lang="en-US" dirty="0" smtClean="0"/>
              <a:t>NB-IOT</a:t>
            </a:r>
            <a:endParaRPr lang="en-US" dirty="0"/>
          </a:p>
          <a:p>
            <a:pPr lvl="1"/>
            <a:r>
              <a:rPr lang="en-US" dirty="0" smtClean="0"/>
              <a:t>Same, ~10% guard overhead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Comparison </a:t>
            </a:r>
            <a:r>
              <a:rPr lang="en-US" dirty="0"/>
              <a:t>of </a:t>
            </a:r>
            <a:r>
              <a:rPr lang="en-US" dirty="0" smtClean="0"/>
              <a:t>NR 60kHz </a:t>
            </a:r>
            <a:r>
              <a:rPr lang="en-US" dirty="0"/>
              <a:t>vs. </a:t>
            </a:r>
            <a:r>
              <a:rPr lang="en-US" dirty="0" smtClean="0"/>
              <a:t>NR 70kHz </a:t>
            </a:r>
            <a:r>
              <a:rPr lang="en-US" dirty="0"/>
              <a:t>coexistence with 15kHz spacing </a:t>
            </a:r>
            <a:r>
              <a:rPr lang="en-US" dirty="0" smtClean="0"/>
              <a:t>NB-IOT</a:t>
            </a:r>
          </a:p>
          <a:p>
            <a:pPr lvl="1"/>
            <a:r>
              <a:rPr lang="en-US" dirty="0" smtClean="0"/>
              <a:t>Same, ~10% guard overhead</a:t>
            </a:r>
          </a:p>
          <a:p>
            <a:pPr marL="457200" lvl="1" indent="0">
              <a:buNone/>
            </a:pPr>
            <a:r>
              <a:rPr lang="en-US" dirty="0" smtClean="0"/>
              <a:t> 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107950"/>
            <a:ext cx="11430000" cy="701675"/>
          </a:xfrm>
        </p:spPr>
        <p:txBody>
          <a:bodyPr/>
          <a:lstStyle/>
          <a:p>
            <a:r>
              <a:rPr lang="en-US" dirty="0" smtClean="0"/>
              <a:t>NB-IOT coexistence in adjacent carrier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82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0" y="685800"/>
            <a:ext cx="12188825" cy="5773738"/>
          </a:xfrm>
        </p:spPr>
        <p:txBody>
          <a:bodyPr/>
          <a:lstStyle/>
          <a:p>
            <a:r>
              <a:rPr lang="en-US" dirty="0" smtClean="0"/>
              <a:t>Co-channel TDM coexistence:</a:t>
            </a:r>
          </a:p>
          <a:p>
            <a:pPr lvl="1"/>
            <a:r>
              <a:rPr lang="en-US" dirty="0" smtClean="0"/>
              <a:t>NR operating in LTE TDD blank SFs (e.g. reserved TDD UL </a:t>
            </a:r>
            <a:r>
              <a:rPr lang="en-US" dirty="0" err="1" smtClean="0"/>
              <a:t>subframes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Only SF level alignment is sufficient, no need for numerology alignment.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 </a:t>
            </a:r>
            <a:r>
              <a:rPr lang="en-US" dirty="0" smtClean="0"/>
              <a:t>No difference between 15 KHz and 17.5 KHz</a:t>
            </a:r>
          </a:p>
          <a:p>
            <a:endParaRPr lang="en-US" dirty="0"/>
          </a:p>
          <a:p>
            <a:r>
              <a:rPr lang="en-US" dirty="0" smtClean="0"/>
              <a:t>Adjacent carrier coexistence:</a:t>
            </a:r>
          </a:p>
          <a:p>
            <a:pPr lvl="1"/>
            <a:r>
              <a:rPr lang="en-US" dirty="0" smtClean="0"/>
              <a:t>If considering new </a:t>
            </a:r>
            <a:r>
              <a:rPr lang="en-US" dirty="0" err="1" smtClean="0"/>
              <a:t>subframe</a:t>
            </a:r>
            <a:r>
              <a:rPr lang="en-US" dirty="0" smtClean="0"/>
              <a:t> structure, e.g., low latency turn around, DL/UL duplexing direction will be fundamentally different from LTE DL-UL configuration </a:t>
            </a:r>
          </a:p>
          <a:p>
            <a:pPr lvl="2"/>
            <a:r>
              <a:rPr lang="en-US" dirty="0" smtClean="0">
                <a:sym typeface="Wingdings" panose="05000000000000000000" pitchFamily="2" charset="2"/>
              </a:rPr>
              <a:t> No difference between 15 KHz and 17.5 KHz</a:t>
            </a:r>
            <a:endParaRPr lang="en-US" dirty="0" smtClean="0"/>
          </a:p>
          <a:p>
            <a:pPr lvl="1"/>
            <a:r>
              <a:rPr lang="en-US" dirty="0" smtClean="0"/>
              <a:t>Flexible configuration of NR </a:t>
            </a:r>
            <a:r>
              <a:rPr lang="en-US" dirty="0" err="1" smtClean="0"/>
              <a:t>subframe</a:t>
            </a:r>
            <a:r>
              <a:rPr lang="en-US" dirty="0" smtClean="0"/>
              <a:t> structure to match LTE DL-UL configuration</a:t>
            </a:r>
          </a:p>
          <a:p>
            <a:pPr lvl="2"/>
            <a:r>
              <a:rPr lang="en-US" dirty="0" smtClean="0">
                <a:sym typeface="Wingdings" panose="05000000000000000000" pitchFamily="2" charset="2"/>
              </a:rPr>
              <a:t> </a:t>
            </a:r>
            <a:r>
              <a:rPr lang="en-US" dirty="0" smtClean="0"/>
              <a:t>No need for exact chip-level alignment between NR and LTE TDD</a:t>
            </a:r>
          </a:p>
          <a:p>
            <a:pPr lvl="2"/>
            <a:r>
              <a:rPr lang="en-US" dirty="0" smtClean="0"/>
              <a:t>Additional guard period difference in special </a:t>
            </a:r>
            <a:r>
              <a:rPr lang="en-US" dirty="0" err="1" smtClean="0"/>
              <a:t>subframe</a:t>
            </a:r>
            <a:r>
              <a:rPr lang="en-US" dirty="0"/>
              <a:t>:</a:t>
            </a:r>
            <a:endParaRPr lang="en-US" dirty="0" smtClean="0"/>
          </a:p>
          <a:p>
            <a:pPr lvl="3"/>
            <a:r>
              <a:rPr lang="en-US" dirty="0" smtClean="0">
                <a:sym typeface="Wingdings" panose="05000000000000000000" pitchFamily="2" charset="2"/>
              </a:rPr>
              <a:t> 15 KHz, exact guard period as LTE</a:t>
            </a:r>
          </a:p>
          <a:p>
            <a:pPr lvl="3"/>
            <a:r>
              <a:rPr lang="en-US" dirty="0" smtClean="0">
                <a:sym typeface="Wingdings" panose="05000000000000000000" pitchFamily="2" charset="2"/>
              </a:rPr>
              <a:t> 17.5 KHz, slightly longer guard period with additional overhead &lt; 1 OFDM symbol / 5ms, i.e., 1.25%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107950"/>
            <a:ext cx="11430000" cy="701675"/>
          </a:xfrm>
        </p:spPr>
        <p:txBody>
          <a:bodyPr/>
          <a:lstStyle/>
          <a:p>
            <a:r>
              <a:rPr lang="en-US" dirty="0" smtClean="0"/>
              <a:t>LTE TDD coexistence consideration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17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745</Words>
  <Application>Microsoft Office PowerPoint</Application>
  <PresentationFormat>Widescreen</PresentationFormat>
  <Paragraphs>112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Calibre Regular</vt:lpstr>
      <vt:lpstr>ＭＳ Ｐゴシック</vt:lpstr>
      <vt:lpstr>ＭＳ Ｐゴシック</vt:lpstr>
      <vt:lpstr>Qualcomm Regular</vt:lpstr>
      <vt:lpstr>Arial</vt:lpstr>
      <vt:lpstr>Calibri</vt:lpstr>
      <vt:lpstr>Calibri Light</vt:lpstr>
      <vt:lpstr>Qualcomm Office Regular</vt:lpstr>
      <vt:lpstr>Times New Roman</vt:lpstr>
      <vt:lpstr>Wingdings</vt:lpstr>
      <vt:lpstr>Office Theme</vt:lpstr>
      <vt:lpstr>15 KHz and 17.5 KHz Based Numerology Comparison</vt:lpstr>
      <vt:lpstr>Scalable numerology comparison</vt:lpstr>
      <vt:lpstr>Scalable Numerology Family Comparison</vt:lpstr>
      <vt:lpstr>Scalable TTI design via reducing number of symbols</vt:lpstr>
      <vt:lpstr>Scalable long CP design considerations</vt:lpstr>
      <vt:lpstr>NB-IOT coexistence in adjacent carrier</vt:lpstr>
      <vt:lpstr>LTE TDD coexistence consideration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Jiang, Jing</cp:lastModifiedBy>
  <cp:revision>69</cp:revision>
  <dcterms:created xsi:type="dcterms:W3CDTF">2016-04-12T08:45:03Z</dcterms:created>
  <dcterms:modified xsi:type="dcterms:W3CDTF">2016-04-12T11:36:35Z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598254674</vt:i4>
  </property>
  <property fmtid="{D5CDD505-2E9C-101B-9397-08002B2CF9AE}" pid="3" name="_NewReviewCycle">
    <vt:lpwstr/>
  </property>
  <property fmtid="{D5CDD505-2E9C-101B-9397-08002B2CF9AE}" pid="4" name="_EmailSubject">
    <vt:lpwstr>15 KHz and 17.5 KHz comparison</vt:lpwstr>
  </property>
  <property fmtid="{D5CDD505-2E9C-101B-9397-08002B2CF9AE}" pid="5" name="_AuthorEmail">
    <vt:lpwstr>jsoriaga@qti.qualcomm.com</vt:lpwstr>
  </property>
  <property fmtid="{D5CDD505-2E9C-101B-9397-08002B2CF9AE}" pid="6" name="_AuthorEmailDisplayName">
    <vt:lpwstr>Soriaga, Joseph</vt:lpwstr>
  </property>
  <property fmtid="{D5CDD505-2E9C-101B-9397-08002B2CF9AE}" pid="7" name="_PreviousAdHocReviewCycleID">
    <vt:i4>932768597</vt:i4>
  </property>
</Properties>
</file>