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1" r:id="rId4"/>
    <p:sldId id="283" r:id="rId5"/>
    <p:sldId id="285" r:id="rId6"/>
    <p:sldId id="284" r:id="rId7"/>
    <p:sldId id="286" r:id="rId8"/>
    <p:sldId id="287" r:id="rId9"/>
    <p:sldId id="288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>
        <p:scale>
          <a:sx n="81" d="100"/>
          <a:sy n="81" d="100"/>
        </p:scale>
        <p:origin x="-153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WF </a:t>
            </a:r>
            <a:r>
              <a:rPr lang="en-US" altLang="zh-CN" dirty="0" smtClean="0"/>
              <a:t>on UL Narrowband DMRS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1489075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chemeClr val="tx1"/>
                </a:solidFill>
              </a:rPr>
              <a:t>Ericsson, …..,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R1-163591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#84bis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Busan, Korea, April 11–15, 2016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</a:t>
            </a:r>
            <a:r>
              <a:rPr lang="en-US" altLang="ja-JP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item </a:t>
            </a:r>
            <a:r>
              <a:rPr lang="en-US" altLang="ja-JP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7.2.1.2.5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 smtClean="0"/>
              <a:t>Some agreements </a:t>
            </a:r>
            <a:r>
              <a:rPr lang="en-US" altLang="zh-CN" sz="2400" dirty="0"/>
              <a:t>for multi-tone: </a:t>
            </a:r>
          </a:p>
          <a:p>
            <a:r>
              <a:rPr lang="en-US" altLang="zh-CN" sz="2400" dirty="0" smtClean="0"/>
              <a:t>DMRS </a:t>
            </a:r>
            <a:r>
              <a:rPr lang="en-US" altLang="zh-CN" sz="2400" dirty="0"/>
              <a:t>symbol locations for </a:t>
            </a:r>
            <a:r>
              <a:rPr lang="en-US" altLang="zh-CN" sz="2400" dirty="0" err="1"/>
              <a:t>multitone</a:t>
            </a:r>
            <a:r>
              <a:rPr lang="en-US" altLang="zh-CN" sz="2400" dirty="0"/>
              <a:t> are the same as for LTE</a:t>
            </a:r>
          </a:p>
          <a:p>
            <a:r>
              <a:rPr lang="en-US" altLang="zh-CN" sz="2400" dirty="0" smtClean="0"/>
              <a:t>For </a:t>
            </a:r>
            <a:r>
              <a:rPr lang="en-US" altLang="zh-CN" sz="2400" dirty="0"/>
              <a:t>3-tone case, 16 base sequences are provided (new sequences, not truncated versions of the 6-tone sequences)</a:t>
            </a:r>
          </a:p>
          <a:p>
            <a:r>
              <a:rPr lang="en-US" altLang="zh-CN" sz="2400" dirty="0" smtClean="0"/>
              <a:t>For </a:t>
            </a:r>
            <a:r>
              <a:rPr lang="en-US" altLang="zh-CN" sz="2400" dirty="0"/>
              <a:t>6-tone case, 16 base sequences are provided</a:t>
            </a:r>
          </a:p>
          <a:p>
            <a:r>
              <a:rPr lang="en-US" altLang="zh-CN" sz="2400" dirty="0" smtClean="0"/>
              <a:t>Define </a:t>
            </a:r>
            <a:r>
              <a:rPr lang="en-US" altLang="zh-CN" sz="2400" dirty="0"/>
              <a:t>3 cyclic shifts for the 3-tone case and 4 for the 6-tone case</a:t>
            </a:r>
          </a:p>
          <a:p>
            <a:r>
              <a:rPr lang="en-US" altLang="zh-CN" sz="2400" dirty="0" smtClean="0"/>
              <a:t>No </a:t>
            </a:r>
            <a:r>
              <a:rPr lang="en-US" altLang="zh-CN" sz="2400" dirty="0"/>
              <a:t>CSs for 12-tone case</a:t>
            </a:r>
          </a:p>
          <a:p>
            <a:r>
              <a:rPr lang="en-US" altLang="zh-CN" sz="2400" dirty="0" smtClean="0"/>
              <a:t>Cyclic </a:t>
            </a:r>
            <a:r>
              <a:rPr lang="en-US" altLang="zh-CN" sz="2400" dirty="0"/>
              <a:t>shifts are indicated by SIB and not indicated in DCI</a:t>
            </a:r>
          </a:p>
          <a:p>
            <a:r>
              <a:rPr lang="en-US" altLang="zh-CN" sz="2400" dirty="0" smtClean="0"/>
              <a:t>No </a:t>
            </a:r>
            <a:r>
              <a:rPr lang="en-US" altLang="zh-CN" sz="2400" dirty="0"/>
              <a:t>OCC</a:t>
            </a:r>
          </a:p>
          <a:p>
            <a:r>
              <a:rPr lang="en-US" altLang="zh-CN" sz="2400" dirty="0" smtClean="0"/>
              <a:t>Sequences </a:t>
            </a:r>
            <a:r>
              <a:rPr lang="en-US" altLang="zh-CN" sz="2400" dirty="0"/>
              <a:t>are QPSK in frequency domain</a:t>
            </a:r>
          </a:p>
          <a:p>
            <a:pPr marL="0" indent="0">
              <a:buNone/>
            </a:pPr>
            <a:endParaRPr lang="zh-CN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992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5419" y="1020823"/>
            <a:ext cx="8229600" cy="1296143"/>
          </a:xfrm>
        </p:spPr>
        <p:txBody>
          <a:bodyPr/>
          <a:lstStyle/>
          <a:p>
            <a:r>
              <a:rPr lang="en-US" altLang="zh-CN" dirty="0" smtClean="0"/>
              <a:t>16 base sequences for 3-tone case are defined as </a:t>
            </a:r>
          </a:p>
          <a:p>
            <a:pPr marL="0" indent="0">
              <a:buNone/>
            </a:pPr>
            <a:r>
              <a:rPr lang="en-US" altLang="zh-CN" dirty="0" smtClean="0"/>
              <a:t>    with</a:t>
            </a:r>
          </a:p>
          <a:p>
            <a:pPr marL="0" indent="0">
              <a:buNone/>
            </a:pPr>
            <a:endParaRPr lang="en-US" altLang="zh-CN" dirty="0" smtClean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203535"/>
              </p:ext>
            </p:extLst>
          </p:nvPr>
        </p:nvGraphicFramePr>
        <p:xfrm>
          <a:off x="2555776" y="2339332"/>
          <a:ext cx="4032448" cy="42062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437754"/>
                <a:gridCol w="864898"/>
                <a:gridCol w="864898"/>
                <a:gridCol w="864898"/>
              </a:tblGrid>
              <a:tr h="237934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baseline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GB" sz="1600" b="0" i="1" baseline="0" dirty="0">
                        <a:effectLst/>
                        <a:latin typeface="Symbol" panose="05050102010706020507" pitchFamily="18" charset="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</a:t>
                      </a:r>
                      <a:r>
                        <a:rPr lang="en-GB" sz="16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(0),</a:t>
                      </a:r>
                      <a:r>
                        <a:rPr lang="en-GB" sz="1600" b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</a:t>
                      </a:r>
                      <a:r>
                        <a:rPr lang="en-GB" sz="16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(1),</a:t>
                      </a:r>
                      <a:r>
                        <a:rPr lang="en-GB" sz="1600" b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</a:t>
                      </a:r>
                      <a:r>
                        <a:rPr lang="en-GB" sz="16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(2)</a:t>
                      </a:r>
                      <a:endParaRPr lang="en-GB" sz="16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741721"/>
              </p:ext>
            </p:extLst>
          </p:nvPr>
        </p:nvGraphicFramePr>
        <p:xfrm>
          <a:off x="2053890" y="1701929"/>
          <a:ext cx="2875979" cy="465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Equation" r:id="rId3" imgW="1663560" imgH="241200" progId="Equation.3">
                  <p:embed/>
                </p:oleObj>
              </mc:Choice>
              <mc:Fallback>
                <p:oleObj name="Equation" r:id="rId3" imgW="1663560" imgH="241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3890" y="1701929"/>
                        <a:ext cx="2875979" cy="4659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992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 2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65419" y="1020823"/>
                <a:ext cx="8229600" cy="3200265"/>
              </a:xfrm>
            </p:spPr>
            <p:txBody>
              <a:bodyPr/>
              <a:lstStyle/>
              <a:p>
                <a:r>
                  <a:rPr lang="en-US" altLang="zh-CN" dirty="0" smtClean="0"/>
                  <a:t>For each of the 3-tone base DMRS sequence, three cyclic shifts are defined as </a:t>
                </a:r>
              </a:p>
              <a:p>
                <a:pPr marL="0" indent="0">
                  <a:buNone/>
                </a:pPr>
                <a:r>
                  <a:rPr lang="en-US" dirty="0" smtClean="0"/>
                  <a:t>    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i="1">
                            <a:latin typeface="Cambria Math"/>
                          </a:rPr>
                        </m:ctrlPr>
                      </m:bar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</m:ba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e>
                    </m:d>
                    <m:r>
                      <a:rPr lang="en-US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en-US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  <m:r>
                              <a:rPr lang="el-GR" i="1">
                                <a:latin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en-US" i="1">
                                <a:latin typeface="Cambria Math"/>
                              </a:rPr>
                              <m:t>3</m:t>
                            </m:r>
                          </m:den>
                        </m:f>
                        <m:r>
                          <a:rPr lang="el-GR" i="1">
                            <a:latin typeface="Cambria Math"/>
                          </a:rPr>
                          <m:t>𝛼</m:t>
                        </m:r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i="1">
                        <a:latin typeface="Cambria Math"/>
                      </a:rPr>
                      <m:t>(</m:t>
                    </m:r>
                    <m:r>
                      <a:rPr lang="en-US" i="1">
                        <a:latin typeface="Cambria Math"/>
                      </a:rPr>
                      <m:t>𝑛</m:t>
                    </m:r>
                    <m:r>
                      <a:rPr lang="en-US" i="1">
                        <a:latin typeface="Cambria Math"/>
                      </a:rPr>
                      <m:t>)</m:t>
                    </m:r>
                  </m:oMath>
                </a14:m>
                <a:r>
                  <a:rPr lang="en-US" dirty="0"/>
                  <a:t>,</a:t>
                </a:r>
              </a:p>
              <a:p>
                <a:pPr marL="0" indent="0">
                  <a:buNone/>
                </a:pPr>
                <a:r>
                  <a:rPr lang="en-US" dirty="0" smtClean="0"/>
                  <a:t>    where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dirty="0"/>
                  <a:t>is </a:t>
                </a:r>
                <a:r>
                  <a:rPr lang="en-US" dirty="0" smtClean="0"/>
                  <a:t>a </a:t>
                </a:r>
                <a:r>
                  <a:rPr lang="en-US" dirty="0"/>
                  <a:t>base sequence</a:t>
                </a:r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0</m:t>
                    </m:r>
                    <m:r>
                      <a:rPr lang="en-US" i="1">
                        <a:latin typeface="Cambria Math"/>
                      </a:rPr>
                      <m:t>≤</m:t>
                    </m:r>
                    <m:r>
                      <m:rPr>
                        <m:sty m:val="p"/>
                      </m:rPr>
                      <a:rPr lang="en-US">
                        <a:latin typeface="Cambria Math"/>
                      </a:rPr>
                      <m:t>n</m:t>
                    </m:r>
                    <m:r>
                      <a:rPr lang="en-US" i="1">
                        <a:latin typeface="Cambria Math"/>
                      </a:rPr>
                      <m:t>&lt;3</m:t>
                    </m:r>
                  </m:oMath>
                </a14:m>
                <a:r>
                  <a:rPr lang="en-US" dirty="0"/>
                  <a:t>, and </a:t>
                </a:r>
                <a14:m>
                  <m:oMath xmlns:m="http://schemas.openxmlformats.org/officeDocument/2006/math">
                    <m:r>
                      <a:rPr lang="el-GR" i="1">
                        <a:latin typeface="Cambria Math"/>
                      </a:rPr>
                      <m:t>𝛼</m:t>
                    </m:r>
                  </m:oMath>
                </a14:m>
                <a:r>
                  <a:rPr lang="en-US" dirty="0"/>
                  <a:t> is the cyclic shift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0≤</m:t>
                    </m:r>
                    <m:r>
                      <a:rPr lang="el-GR" i="1">
                        <a:latin typeface="Cambria Math"/>
                      </a:rPr>
                      <m:t>𝛼</m:t>
                    </m:r>
                    <m:r>
                      <a:rPr lang="el-GR" i="1">
                        <a:latin typeface="Cambria Math"/>
                      </a:rPr>
                      <m:t>&lt;3</m:t>
                    </m:r>
                  </m:oMath>
                </a14:m>
                <a:r>
                  <a:rPr lang="en-US" dirty="0"/>
                  <a:t>.</a:t>
                </a:r>
              </a:p>
              <a:p>
                <a:endParaRPr lang="en-US" altLang="zh-CN" dirty="0"/>
              </a:p>
              <a:p>
                <a:endParaRPr lang="en-US" altLang="zh-CN" dirty="0" smtClean="0"/>
              </a:p>
              <a:p>
                <a:endParaRPr lang="en-US" altLang="zh-CN" dirty="0" smtClean="0"/>
              </a:p>
              <a:p>
                <a:pPr marL="0" indent="0">
                  <a:buNone/>
                </a:pPr>
                <a:endParaRPr lang="en-US" altLang="zh-CN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5419" y="1020823"/>
                <a:ext cx="8229600" cy="3200265"/>
              </a:xfrm>
              <a:blipFill rotWithShape="0">
                <a:blip r:embed="rId3"/>
                <a:stretch>
                  <a:fillRect l="-1852" t="-24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6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992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 3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65419" y="1020823"/>
                <a:ext cx="8229600" cy="3200265"/>
              </a:xfrm>
            </p:spPr>
            <p:txBody>
              <a:bodyPr/>
              <a:lstStyle/>
              <a:p>
                <a:r>
                  <a:rPr lang="en-US" altLang="zh-CN" dirty="0" smtClean="0"/>
                  <a:t>For each of the 6-tone base DMRS sequence, three cyclic shifts are defined as </a:t>
                </a:r>
              </a:p>
              <a:p>
                <a:pPr marL="0" indent="0">
                  <a:buNone/>
                </a:pPr>
                <a:r>
                  <a:rPr lang="en-US" dirty="0" smtClean="0"/>
                  <a:t>    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i="1">
                            <a:latin typeface="Cambria Math"/>
                          </a:rPr>
                        </m:ctrlPr>
                      </m:bar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</m:ba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e>
                    </m:d>
                    <m:r>
                      <a:rPr lang="en-US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en-US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  <m:r>
                              <a:rPr lang="el-GR" i="1">
                                <a:latin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  <m:r>
                          <a:rPr lang="el-GR" i="1">
                            <a:latin typeface="Cambria Math"/>
                          </a:rPr>
                          <m:t>𝛼</m:t>
                        </m:r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i="1">
                        <a:latin typeface="Cambria Math"/>
                      </a:rPr>
                      <m:t>(</m:t>
                    </m:r>
                    <m:r>
                      <a:rPr lang="en-US" i="1">
                        <a:latin typeface="Cambria Math"/>
                      </a:rPr>
                      <m:t>𝑛</m:t>
                    </m:r>
                    <m:r>
                      <a:rPr lang="en-US" i="1">
                        <a:latin typeface="Cambria Math"/>
                      </a:rPr>
                      <m:t>)</m:t>
                    </m:r>
                  </m:oMath>
                </a14:m>
                <a:r>
                  <a:rPr lang="en-US" dirty="0"/>
                  <a:t>,</a:t>
                </a:r>
              </a:p>
              <a:p>
                <a:pPr marL="0" indent="0">
                  <a:buNone/>
                </a:pPr>
                <a:r>
                  <a:rPr lang="en-US" dirty="0" smtClean="0"/>
                  <a:t>    where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dirty="0"/>
                  <a:t>is </a:t>
                </a:r>
                <a:r>
                  <a:rPr lang="en-US" dirty="0" smtClean="0"/>
                  <a:t>a </a:t>
                </a:r>
                <a:r>
                  <a:rPr lang="en-US" dirty="0"/>
                  <a:t>base sequence</a:t>
                </a:r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0</m:t>
                    </m:r>
                    <m:r>
                      <a:rPr lang="en-US" i="1">
                        <a:latin typeface="Cambria Math"/>
                      </a:rPr>
                      <m:t>≤</m:t>
                    </m:r>
                    <m:r>
                      <m:rPr>
                        <m:sty m:val="p"/>
                      </m:rPr>
                      <a:rPr lang="en-US">
                        <a:latin typeface="Cambria Math"/>
                      </a:rPr>
                      <m:t>n</m:t>
                    </m:r>
                    <m:r>
                      <a:rPr lang="en-US" i="1">
                        <a:latin typeface="Cambria Math"/>
                      </a:rPr>
                      <m:t>&lt;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dirty="0"/>
                  <a:t>, and </a:t>
                </a:r>
                <a14:m>
                  <m:oMath xmlns:m="http://schemas.openxmlformats.org/officeDocument/2006/math">
                    <m:r>
                      <a:rPr lang="el-GR" i="1">
                        <a:latin typeface="Cambria Math"/>
                      </a:rPr>
                      <m:t>𝛼</m:t>
                    </m:r>
                  </m:oMath>
                </a14:m>
                <a:r>
                  <a:rPr lang="en-US" dirty="0"/>
                  <a:t> is the cyclic shift </a:t>
                </a:r>
                <a14:m>
                  <m:oMath xmlns:m="http://schemas.openxmlformats.org/officeDocument/2006/math">
                    <m:r>
                      <a:rPr lang="el-GR" i="1">
                        <a:latin typeface="Cambria Math"/>
                      </a:rPr>
                      <m:t>𝛼</m:t>
                    </m:r>
                    <m:r>
                      <a:rPr lang="en-US" b="0" i="1" smtClean="0">
                        <a:latin typeface="Cambria Math"/>
                      </a:rPr>
                      <m:t>={0, 1, 2, 4}</m:t>
                    </m:r>
                  </m:oMath>
                </a14:m>
                <a:r>
                  <a:rPr lang="en-US" dirty="0"/>
                  <a:t>.</a:t>
                </a:r>
              </a:p>
              <a:p>
                <a:endParaRPr lang="en-US" altLang="zh-CN" dirty="0"/>
              </a:p>
              <a:p>
                <a:endParaRPr lang="en-US" altLang="zh-CN" dirty="0" smtClean="0"/>
              </a:p>
              <a:p>
                <a:endParaRPr lang="en-US" altLang="zh-CN" dirty="0" smtClean="0"/>
              </a:p>
              <a:p>
                <a:pPr marL="0" indent="0">
                  <a:buNone/>
                </a:pPr>
                <a:endParaRPr lang="en-US" altLang="zh-CN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5419" y="1020823"/>
                <a:ext cx="8229600" cy="3200265"/>
              </a:xfrm>
              <a:blipFill rotWithShape="1">
                <a:blip r:embed="rId2"/>
                <a:stretch>
                  <a:fillRect l="-1852" t="-24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06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3428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Proposed Working Assumption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5419" y="548680"/>
            <a:ext cx="8229600" cy="1296143"/>
          </a:xfrm>
        </p:spPr>
        <p:txBody>
          <a:bodyPr/>
          <a:lstStyle/>
          <a:p>
            <a:r>
              <a:rPr lang="en-US" altLang="zh-CN" dirty="0" smtClean="0"/>
              <a:t>16 base sequences for 6-tone case are defined as                                         with</a:t>
            </a:r>
          </a:p>
          <a:p>
            <a:pPr marL="0" indent="0">
              <a:buNone/>
            </a:pPr>
            <a:r>
              <a:rPr lang="en-US" altLang="zh-CN" dirty="0" smtClean="0"/>
              <a:t>    </a:t>
            </a:r>
            <a:r>
              <a:rPr lang="en-US" altLang="zh-CN" sz="2400" dirty="0" smtClean="0"/>
              <a:t>Alt1</a:t>
            </a:r>
          </a:p>
          <a:p>
            <a:pPr marL="0" indent="0">
              <a:buNone/>
            </a:pPr>
            <a:endParaRPr lang="en-US" altLang="zh-CN" dirty="0" smtClean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515090"/>
              </p:ext>
            </p:extLst>
          </p:nvPr>
        </p:nvGraphicFramePr>
        <p:xfrm>
          <a:off x="2054225" y="1196752"/>
          <a:ext cx="287496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Equation" r:id="rId3" imgW="1663560" imgH="241200" progId="Equation.3">
                  <p:embed/>
                </p:oleObj>
              </mc:Choice>
              <mc:Fallback>
                <p:oleObj name="Equation" r:id="rId3" imgW="16635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4225" y="1196752"/>
                        <a:ext cx="2874963" cy="466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686544"/>
              </p:ext>
            </p:extLst>
          </p:nvPr>
        </p:nvGraphicFramePr>
        <p:xfrm>
          <a:off x="1691678" y="1844824"/>
          <a:ext cx="4248474" cy="463448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21702"/>
                <a:gridCol w="554462"/>
                <a:gridCol w="554462"/>
                <a:gridCol w="554462"/>
                <a:gridCol w="554462"/>
                <a:gridCol w="554462"/>
                <a:gridCol w="554462"/>
              </a:tblGrid>
              <a:tr h="200129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GB" sz="1400" b="0" dirty="0">
                        <a:effectLst/>
                        <a:latin typeface="Symbol" panose="05050102010706020507" pitchFamily="18" charset="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(0), (1), (2), (3), (4), (5), </a:t>
                      </a:r>
                      <a:endParaRPr lang="en-GB" sz="1400" b="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3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-3</a:t>
                      </a:r>
                      <a:endParaRPr lang="en-US" dirty="0"/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9482" y="4581128"/>
            <a:ext cx="302433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Maximum pairwise cross-correlation: 0.7454</a:t>
            </a:r>
            <a:endParaRPr lang="sv-SE" sz="1600" dirty="0"/>
          </a:p>
          <a:p>
            <a:r>
              <a:rPr lang="en-US" sz="1600" dirty="0"/>
              <a:t>Mean cross-correlation: 0.3652</a:t>
            </a:r>
            <a:endParaRPr lang="sv-SE" sz="1600" dirty="0"/>
          </a:p>
          <a:p>
            <a:r>
              <a:rPr lang="en-US" sz="1600" dirty="0"/>
              <a:t>Median cross-correlation: 0.3592</a:t>
            </a:r>
            <a:endParaRPr lang="sv-SE" sz="1600" dirty="0"/>
          </a:p>
          <a:p>
            <a:r>
              <a:rPr lang="en-US" sz="1600" dirty="0"/>
              <a:t>Sample </a:t>
            </a:r>
            <a:r>
              <a:rPr lang="en-US" sz="1600" dirty="0" err="1"/>
              <a:t>std</a:t>
            </a:r>
            <a:r>
              <a:rPr lang="en-US" sz="1600" dirty="0"/>
              <a:t>: 0.1828</a:t>
            </a:r>
            <a:endParaRPr lang="sv-SE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9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Working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Alt2</a:t>
            </a:r>
          </a:p>
          <a:p>
            <a:pPr lvl="1"/>
            <a:r>
              <a:rPr lang="en-US" dirty="0" smtClean="0"/>
              <a:t>Given in R1-163424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16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Proposed DM-RS </a:t>
            </a:r>
            <a:r>
              <a:rPr lang="en-US" dirty="0"/>
              <a:t>multi-tone evaluation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First, prioritize cross-correlation</a:t>
            </a:r>
          </a:p>
          <a:p>
            <a:pPr lvl="1"/>
            <a:r>
              <a:rPr lang="en-US" sz="2000" dirty="0" smtClean="0"/>
              <a:t>Preferred maximum pair-wise cross-correlation to be between 0.7 to 0.8</a:t>
            </a:r>
          </a:p>
          <a:p>
            <a:r>
              <a:rPr lang="en-US" sz="2400" dirty="0" smtClean="0"/>
              <a:t>Second, check the cross-correlation between length-6 and length-3, 12 DM-RS sequences. </a:t>
            </a:r>
          </a:p>
          <a:p>
            <a:r>
              <a:rPr lang="en-US" sz="2400" dirty="0" smtClean="0"/>
              <a:t>Third, check CM or PAPR according to </a:t>
            </a:r>
            <a:endParaRPr lang="en-US" sz="1800" dirty="0" smtClean="0"/>
          </a:p>
          <a:p>
            <a:pPr lvl="1"/>
            <a:r>
              <a:rPr lang="en-US" sz="2000" dirty="0" smtClean="0"/>
              <a:t>Alt1, Case 2 on next slide</a:t>
            </a:r>
          </a:p>
          <a:p>
            <a:pPr lvl="1"/>
            <a:r>
              <a:rPr lang="en-US" sz="2000" dirty="0" smtClean="0"/>
              <a:t>Alt2, Case 4 </a:t>
            </a:r>
            <a:r>
              <a:rPr lang="en-US" sz="2000" dirty="0"/>
              <a:t>on next </a:t>
            </a:r>
            <a:r>
              <a:rPr lang="en-US" sz="2000" dirty="0" smtClean="0"/>
              <a:t>slide compare to data only without DM-RS sequences</a:t>
            </a:r>
          </a:p>
          <a:p>
            <a:pPr lvl="1"/>
            <a:r>
              <a:rPr lang="en-US" sz="2000" dirty="0" smtClean="0"/>
              <a:t>CM is calculated as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236649"/>
              </p:ext>
            </p:extLst>
          </p:nvPr>
        </p:nvGraphicFramePr>
        <p:xfrm>
          <a:off x="2620913" y="5383807"/>
          <a:ext cx="5551487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3" imgW="2514600" imgH="419040" progId="Equation.3">
                  <p:embed/>
                </p:oleObj>
              </mc:Choice>
              <mc:Fallback>
                <p:oleObj name="Equation" r:id="rId3" imgW="2514600" imgH="419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0913" y="5383807"/>
                        <a:ext cx="5551487" cy="925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052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Cases of CM or PAPR evaluations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34" y="1446593"/>
            <a:ext cx="6731787" cy="4550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680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5767</TotalTime>
  <Words>651</Words>
  <Application>Microsoft Office PowerPoint</Application>
  <PresentationFormat>On-screen Show (4:3)</PresentationFormat>
  <Paragraphs>230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Equation</vt:lpstr>
      <vt:lpstr>WF on UL Narrowband DMRS</vt:lpstr>
      <vt:lpstr>Background</vt:lpstr>
      <vt:lpstr>Proposal 1</vt:lpstr>
      <vt:lpstr>Proposal 2</vt:lpstr>
      <vt:lpstr>Proposal 3</vt:lpstr>
      <vt:lpstr>Proposed Working Assumption</vt:lpstr>
      <vt:lpstr>Proposed Working Assumption</vt:lpstr>
      <vt:lpstr>Proposed DM-RS multi-tone evaluation methods</vt:lpstr>
      <vt:lpstr>Cases of CM or PAPR evaluations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Yutao Sui</cp:lastModifiedBy>
  <cp:revision>435</cp:revision>
  <dcterms:created xsi:type="dcterms:W3CDTF">2015-04-22T00:12:23Z</dcterms:created>
  <dcterms:modified xsi:type="dcterms:W3CDTF">2016-04-13T06:33:48Z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(3)3pW77GEBGKsFgHfelXXZclD1yklQjzaKBOoytuVCd+zEzbrI3YppMxXYfuoS6/CZ6w4urnqn
SOC86S5xGRcFYLo3A6240mEJKviBxlEmmuXhTK03uodfTP6yJlO42j1xMzm9ehCZSkpCIBqr
DrGyZ5G18EbY5SgIq/pe/se9MLrM8S1YYvq/JZWSCOnRQooM0yNByNUhORRSQoJ4Q7cnzt4c
G+u8wvULBTfvbSPUph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SAswTD6x2o7dilMh8+lDyRMjJh7OVHXojsxN/gNh3nMeRZjsWOVdSk
qb1+i8gYMD1AWcBKdXiK1xsZKpVKDYM+CUylvELUKogI4k8aqI5DG7y1uq3XbA/QNjCCzKaU
l7XV9cL76yVSdZDl4LrRkl7cNlanzsKEZX8xr9vSUvBEe+JIhVX0fipad/rn7y79FfFMQRhf
yzUtG/yybyPp3CYomamUA2DGhcJJ1HNEKxau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K7DFZg98YZ8T9HpL0qcgIV9CSKPvBgT5POM/
0LDVWGZNriQB9bdnTJUFYfd2/D1jUJApsWvzsbQvsBQCmDQlCercfYYur166YuGx+nEQW0Lc
X24zcKVsElxtDc7LRiIdiA==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  <property fmtid="{D5CDD505-2E9C-101B-9397-08002B2CF9AE}" pid="20" name="_AdHocReviewCycleID">
    <vt:i4>-181794752</vt:i4>
  </property>
  <property fmtid="{D5CDD505-2E9C-101B-9397-08002B2CF9AE}" pid="21" name="_NewReviewCycle">
    <vt:lpwstr/>
  </property>
  <property fmtid="{D5CDD505-2E9C-101B-9397-08002B2CF9AE}" pid="22" name="_EmailSubject">
    <vt:lpwstr>dmrs wf</vt:lpwstr>
  </property>
  <property fmtid="{D5CDD505-2E9C-101B-9397-08002B2CF9AE}" pid="23" name="_AuthorEmail">
    <vt:lpwstr>wangxiao@qti.qualcomm.com</vt:lpwstr>
  </property>
  <property fmtid="{D5CDD505-2E9C-101B-9397-08002B2CF9AE}" pid="24" name="_AuthorEmailDisplayName">
    <vt:lpwstr>Wang, Xiaofeng</vt:lpwstr>
  </property>
</Properties>
</file>