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100" d="100"/>
          <a:sy n="100" d="100"/>
        </p:scale>
        <p:origin x="-1452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valid/invalid subframe configurations and </a:t>
            </a:r>
            <a:br>
              <a:rPr lang="en-US" altLang="zh-CN" dirty="0" smtClean="0"/>
            </a:br>
            <a:r>
              <a:rPr lang="en-US" altLang="zh-CN" dirty="0" smtClean="0"/>
              <a:t>MBSFN subframe configuration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Panasonic</a:t>
            </a:r>
            <a:r>
              <a:rPr lang="en-US" altLang="zh-CN" smtClean="0">
                <a:solidFill>
                  <a:schemeClr val="tx1"/>
                </a:solidFill>
              </a:rPr>
              <a:t>, ZTE, Mediatek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smtClean="0"/>
              <a:t>163590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11-15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zh-CN" sz="1800" dirty="0" smtClean="0"/>
              <a:t>7.2.1.3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pPr marL="742950" lvl="2" indent="-342900"/>
            <a:r>
              <a:rPr lang="en-US" altLang="zh-CN" sz="3200" dirty="0" smtClean="0"/>
              <a:t>Valid/invalid subframe configuration is important for forward compatibility reasons.</a:t>
            </a:r>
          </a:p>
          <a:p>
            <a:pPr marL="1200150" lvl="3" indent="-342900"/>
            <a:r>
              <a:rPr lang="en-US" altLang="zh-CN" sz="2800" dirty="0" smtClean="0"/>
              <a:t>Standalone/</a:t>
            </a:r>
            <a:r>
              <a:rPr lang="en-US" altLang="zh-CN" sz="2800" dirty="0" err="1" smtClean="0"/>
              <a:t>guardband</a:t>
            </a:r>
            <a:r>
              <a:rPr lang="en-US" altLang="zh-CN" sz="2800" dirty="0" smtClean="0"/>
              <a:t> of NB-IoT may be located in NR bandwidth.</a:t>
            </a:r>
          </a:p>
          <a:p>
            <a:pPr marL="742950" lvl="2" indent="-342900"/>
            <a:r>
              <a:rPr lang="en-US" altLang="zh-CN" sz="3200" dirty="0" smtClean="0"/>
              <a:t>Subframe 0,4,5,9 are fully utilized in NB-IoT in anchor carrier.</a:t>
            </a:r>
            <a:endParaRPr lang="en-US" altLang="zh-CN" sz="2800" dirty="0"/>
          </a:p>
          <a:p>
            <a:pPr marL="1200150" lvl="3" indent="-342900"/>
            <a:r>
              <a:rPr lang="en-US" altLang="zh-CN" sz="2800" dirty="0" smtClean="0"/>
              <a:t>In non-anchor carrier, these subframes may be configured as invalid.</a:t>
            </a:r>
            <a:endParaRPr lang="en-US" altLang="zh-CN" sz="2800" dirty="0"/>
          </a:p>
          <a:p>
            <a:pPr marL="742950" lvl="2" indent="-342900"/>
            <a:r>
              <a:rPr lang="en-US" altLang="zh-CN" sz="3200" dirty="0" smtClean="0"/>
              <a:t>The usage of MBSFN subframe usage in NB-IoT is unclear.</a:t>
            </a:r>
          </a:p>
        </p:txBody>
      </p:sp>
    </p:spTree>
    <p:extLst>
      <p:ext uri="{BB962C8B-B14F-4D97-AF65-F5344CB8AC3E}">
        <p14:creationId xmlns:p14="http://schemas.microsoft.com/office/powerpoint/2010/main" val="4038290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Autofit/>
          </a:bodyPr>
          <a:lstStyle/>
          <a:p>
            <a:pPr marL="742950" lvl="2" indent="-342900"/>
            <a:r>
              <a:rPr lang="en-US" altLang="zh-CN" sz="1600" dirty="0"/>
              <a:t>Valid subframe </a:t>
            </a:r>
            <a:r>
              <a:rPr lang="en-US" altLang="zh-CN" sz="1600" dirty="0" smtClean="0"/>
              <a:t>configuration</a:t>
            </a:r>
          </a:p>
          <a:p>
            <a:pPr marL="1200150" lvl="3" indent="-342900"/>
            <a:r>
              <a:rPr lang="en-US" altLang="zh-CN" sz="1400" dirty="0" smtClean="0">
                <a:solidFill>
                  <a:srgbClr val="FF0000"/>
                </a:solidFill>
              </a:rPr>
              <a:t>Valid subframe configuration </a:t>
            </a:r>
            <a:r>
              <a:rPr lang="en-US" altLang="zh-CN" sz="1400" dirty="0" smtClean="0"/>
              <a:t>are </a:t>
            </a:r>
            <a:r>
              <a:rPr lang="en-US" altLang="zh-CN" sz="1400" dirty="0"/>
              <a:t>optionally bit-map configured over 10ms or 40ms for standalone/</a:t>
            </a:r>
            <a:r>
              <a:rPr lang="en-US" altLang="zh-CN" sz="1400" dirty="0" err="1"/>
              <a:t>guardband</a:t>
            </a:r>
            <a:r>
              <a:rPr lang="en-US" altLang="zh-CN" sz="1400" dirty="0"/>
              <a:t>/inband by NB-SIB1. </a:t>
            </a:r>
          </a:p>
          <a:p>
            <a:pPr marL="1200150" lvl="3" indent="-342900"/>
            <a:r>
              <a:rPr lang="en-US" altLang="zh-CN" sz="1400" dirty="0"/>
              <a:t>In the subframes that contain PSS/SSS/PBCH/NB-SIB1 in the carrier that contain PSS/SSS/PBCH/NB-SIB1</a:t>
            </a:r>
          </a:p>
          <a:p>
            <a:pPr marL="1657350" lvl="4" indent="-342900"/>
            <a:r>
              <a:rPr lang="en-US" altLang="zh-CN" sz="1400" dirty="0"/>
              <a:t>these subframes are invalid subframes i.e. to postpone the transmission regardless of the signalling.</a:t>
            </a:r>
          </a:p>
          <a:p>
            <a:pPr marL="1200150" lvl="3" indent="-342900"/>
            <a:r>
              <a:rPr lang="en-US" altLang="zh-CN" sz="1400" dirty="0"/>
              <a:t>For the remaining subframes,</a:t>
            </a:r>
          </a:p>
          <a:p>
            <a:pPr marL="1657350" lvl="4" indent="-342900"/>
            <a:r>
              <a:rPr lang="en-US" altLang="zh-CN" sz="1400" dirty="0"/>
              <a:t>If no bit-map is provided, these subframes are valid subframes</a:t>
            </a:r>
          </a:p>
          <a:p>
            <a:pPr marL="1657350" lvl="4" indent="-342900"/>
            <a:r>
              <a:rPr lang="en-US" altLang="zh-CN" sz="1400" dirty="0"/>
              <a:t>Otherwise, to follow the signalling</a:t>
            </a:r>
            <a:r>
              <a:rPr lang="en-US" altLang="zh-CN" sz="1400" dirty="0" smtClean="0"/>
              <a:t>.</a:t>
            </a:r>
          </a:p>
          <a:p>
            <a:pPr marL="1200150" lvl="3" indent="-342900"/>
            <a:r>
              <a:rPr lang="en-US" altLang="zh-CN" sz="1400" dirty="0" smtClean="0">
                <a:solidFill>
                  <a:srgbClr val="FF0000"/>
                </a:solidFill>
              </a:rPr>
              <a:t>Discussion options for valid subframe configurations. We propose option 1.</a:t>
            </a:r>
          </a:p>
          <a:p>
            <a:pPr marL="1657350" lvl="4" indent="-342900"/>
            <a:r>
              <a:rPr lang="en-US" altLang="zh-CN" sz="1400" dirty="0" smtClean="0">
                <a:solidFill>
                  <a:srgbClr val="FF0000"/>
                </a:solidFill>
              </a:rPr>
              <a:t>Option 1: One-bit map of 10 or 40 bits common to all carriers in a cell.</a:t>
            </a:r>
          </a:p>
          <a:p>
            <a:pPr marL="1657350" lvl="4" indent="-342900"/>
            <a:r>
              <a:rPr lang="en-US" altLang="zh-CN" sz="1400" dirty="0" smtClean="0">
                <a:solidFill>
                  <a:srgbClr val="FF0000"/>
                </a:solidFill>
              </a:rPr>
              <a:t>Option 2: </a:t>
            </a:r>
            <a:r>
              <a:rPr lang="en-US" altLang="zh-CN" sz="1400" dirty="0">
                <a:solidFill>
                  <a:srgbClr val="FF0000"/>
                </a:solidFill>
              </a:rPr>
              <a:t>One-bit map of 6</a:t>
            </a:r>
            <a:r>
              <a:rPr lang="en-US" altLang="zh-CN" sz="1400" dirty="0" smtClean="0">
                <a:solidFill>
                  <a:srgbClr val="FF0000"/>
                </a:solidFill>
              </a:rPr>
              <a:t> </a:t>
            </a:r>
            <a:r>
              <a:rPr lang="en-US" altLang="zh-CN" sz="1400" dirty="0">
                <a:solidFill>
                  <a:srgbClr val="FF0000"/>
                </a:solidFill>
              </a:rPr>
              <a:t>or </a:t>
            </a:r>
            <a:r>
              <a:rPr lang="en-US" altLang="zh-CN" sz="1400" dirty="0" smtClean="0">
                <a:solidFill>
                  <a:srgbClr val="FF0000"/>
                </a:solidFill>
              </a:rPr>
              <a:t>24 </a:t>
            </a:r>
            <a:r>
              <a:rPr lang="en-US" altLang="zh-CN" sz="1400" dirty="0">
                <a:solidFill>
                  <a:srgbClr val="FF0000"/>
                </a:solidFill>
              </a:rPr>
              <a:t>bits common to all carriers in a cell</a:t>
            </a:r>
            <a:r>
              <a:rPr lang="en-US" altLang="zh-CN" sz="1400" dirty="0" smtClean="0">
                <a:solidFill>
                  <a:srgbClr val="FF0000"/>
                </a:solidFill>
              </a:rPr>
              <a:t>. Only  MBSFN configurable subframes are signaled.</a:t>
            </a:r>
          </a:p>
          <a:p>
            <a:pPr marL="1657350" lvl="4" indent="-342900"/>
            <a:r>
              <a:rPr lang="en-US" altLang="zh-CN" sz="1400" dirty="0">
                <a:solidFill>
                  <a:srgbClr val="FF0000"/>
                </a:solidFill>
              </a:rPr>
              <a:t>Option </a:t>
            </a:r>
            <a:r>
              <a:rPr lang="en-US" altLang="zh-CN" sz="1400" dirty="0" smtClean="0">
                <a:solidFill>
                  <a:srgbClr val="FF0000"/>
                </a:solidFill>
              </a:rPr>
              <a:t>3: Two bit map for anchor and non-anchor possibility. </a:t>
            </a:r>
            <a:r>
              <a:rPr lang="en-US" altLang="zh-CN" sz="1400" dirty="0">
                <a:solidFill>
                  <a:srgbClr val="FF0000"/>
                </a:solidFill>
              </a:rPr>
              <a:t>6 or 24 bits to anchor carrier. 10 or 40 bits for non-anchor. </a:t>
            </a:r>
            <a:endParaRPr lang="en-US" altLang="zh-CN" sz="1400" dirty="0" smtClean="0">
              <a:solidFill>
                <a:srgbClr val="FF0000"/>
              </a:solidFill>
            </a:endParaRPr>
          </a:p>
          <a:p>
            <a:pPr marL="1657350" lvl="4" indent="-342900"/>
            <a:r>
              <a:rPr lang="en-US" altLang="zh-CN" sz="1400" dirty="0" smtClean="0">
                <a:solidFill>
                  <a:srgbClr val="FF0000"/>
                </a:solidFill>
              </a:rPr>
              <a:t>Option </a:t>
            </a:r>
            <a:r>
              <a:rPr lang="en-US" altLang="zh-CN" sz="1400" dirty="0">
                <a:solidFill>
                  <a:srgbClr val="FF0000"/>
                </a:solidFill>
              </a:rPr>
              <a:t>4</a:t>
            </a:r>
            <a:r>
              <a:rPr lang="en-US" altLang="zh-CN" sz="1400" dirty="0" smtClean="0">
                <a:solidFill>
                  <a:srgbClr val="FF0000"/>
                </a:solidFill>
              </a:rPr>
              <a:t>: Multiple </a:t>
            </a:r>
            <a:r>
              <a:rPr lang="en-US" altLang="zh-CN" sz="1400" dirty="0">
                <a:solidFill>
                  <a:srgbClr val="FF0000"/>
                </a:solidFill>
              </a:rPr>
              <a:t>bit </a:t>
            </a:r>
            <a:r>
              <a:rPr lang="en-US" altLang="zh-CN" sz="1400" dirty="0" smtClean="0">
                <a:solidFill>
                  <a:srgbClr val="FF0000"/>
                </a:solidFill>
              </a:rPr>
              <a:t>map for each carrier possibility. 6 </a:t>
            </a:r>
            <a:r>
              <a:rPr lang="en-US" altLang="zh-CN" sz="1400" dirty="0">
                <a:solidFill>
                  <a:srgbClr val="FF0000"/>
                </a:solidFill>
              </a:rPr>
              <a:t>or 24 bits </a:t>
            </a:r>
            <a:r>
              <a:rPr lang="en-US" altLang="zh-CN" sz="1400" dirty="0" smtClean="0">
                <a:solidFill>
                  <a:srgbClr val="FF0000"/>
                </a:solidFill>
              </a:rPr>
              <a:t>to anchor carrier. 10 or 40 bits for non-anchor.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marL="742950" lvl="2" indent="-342900"/>
            <a:r>
              <a:rPr lang="en-US" altLang="zh-CN" sz="1600" dirty="0" smtClean="0"/>
              <a:t>NB-IoT UE may assume any MBSFN subframe is not configured. (= The network shall configure MBSFN subframes as invalid subframes)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309326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13008</TotalTime>
  <Words>287</Words>
  <Application>Microsoft Office PowerPoint</Application>
  <PresentationFormat>画面に合わせる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Theme</vt:lpstr>
      <vt:lpstr>WF on valid/invalid subframe configurations and  MBSFN subframe configuration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鈴木 秀俊&lt;suzuki.hidetoshi@jp.panasonic.com&gt;</dc:creator>
  <cp:lastModifiedBy>Hidetoshi Suzuki 08</cp:lastModifiedBy>
  <cp:revision>1147</cp:revision>
  <dcterms:created xsi:type="dcterms:W3CDTF">2015-04-22T00:12:23Z</dcterms:created>
  <dcterms:modified xsi:type="dcterms:W3CDTF">2016-04-12T06:54:24Z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(3)iq2NUZ4UQYNNiXvCdkfmszTOY80afITXSg0eSpy3E/K4GFINq7+vWzn2qYVaVFeFsmHtSob2
1iGuxNmh8VF/ZbX8fzPVGb88bX5EsjtaGRY8MTeIGQ4Vt4IRkqXgJyVhLizj0/uv9kNvKOo+
xcgv4WK2gmi8yZ8SZintfzkItalQL1UDcSJjZhG+rfjWihL8NAzOYTn1GMUXqiFyUNFi9pGF
YtzM1WsfvIepoXW/AC</vt:lpwstr>
  </property>
  <property fmtid="{D5CDD505-2E9C-101B-9397-08002B2CF9AE}" pid="12" name="_2015_ms_pID_7253431">
    <vt:lpwstr>wtSchZaCvt1wBbEPrg9RFKhYqFWtHXZ67tXwWntCn6sSysyHgFZlFJ
vb1ePrpb8VtGyyU+2wtfgs3CIv+Lyi0a6nwu0hPCVcuCyUjIv1lQPVptkFJ9X9wvHk2OhOPh
0GSmSCYUn/t+US1vZGONhj0aAuii0FoU0FBoNYeDj6ev+dIftFEUPUybaihvbCnrXvvAwawB
VL0rRkHZTVz9T+BxX4bJFReKw9C7O4oy2H6R</vt:lpwstr>
  </property>
  <property fmtid="{D5CDD505-2E9C-101B-9397-08002B2CF9AE}" pid="13" name="_2015_ms_pID_7253432">
    <vt:lpwstr>7UVAuJ1bX3l5D529aMYU2DealSvOPJ1C4uvF
r6KjzhHhLkcewTyaqBbxfYyXiskqX6jNeqqLlFVouPsLfToThK8G6OQsn5hz28TdyX4ZQKQk
Ql1v8yk0moA8bx82CW7WxQ==</vt:lpwstr>
  </property>
</Properties>
</file>