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65" r:id="rId4"/>
    <p:sldId id="279" r:id="rId5"/>
    <p:sldId id="267" r:id="rId6"/>
    <p:sldId id="268" r:id="rId7"/>
    <p:sldId id="266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assumptions for multiple access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R1-163557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2132856"/>
          <a:ext cx="7920879" cy="3840480"/>
        </p:xfrm>
        <a:graphic>
          <a:graphicData uri="http://schemas.openxmlformats.org/drawingml/2006/table">
            <a:tbl>
              <a:tblPr/>
              <a:tblGrid>
                <a:gridCol w="2639729"/>
                <a:gridCol w="5281150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6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Deployment scenario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Dense urban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Carrier Frequency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Around 4GHz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Simulation 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bandwidth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20MHz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Layout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Single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 layer: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- Macro layer: Hex. Grid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ISD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200m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2/4/8 Tx/Rx as starting point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1 Tx and 2 Rx as starting point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User distribution and UE speed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Uniform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 distribution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800">
                          <a:latin typeface="Times New Roman"/>
                          <a:ea typeface="MS Mincho"/>
                          <a:cs typeface="Times New Roman"/>
                        </a:rPr>
                        <a:t>0 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users per TRP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 or more</a:t>
                      </a:r>
                      <a:r>
                        <a:rPr lang="en-GB" sz="1800" baseline="300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80% indoor (3km/h), 20% outdoor (3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km/h)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Service profile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For TRP spectrum efficiency: full buffer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For user experienced data rate: non-full buffer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3D </a:t>
                      </a:r>
                      <a:r>
                        <a:rPr lang="en-GB" sz="1800" dirty="0" err="1">
                          <a:latin typeface="Times New Roman"/>
                          <a:ea typeface="宋体"/>
                          <a:cs typeface="Times New Roman"/>
                        </a:rPr>
                        <a:t>UMi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67746" y="1628800"/>
            <a:ext cx="180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Dense Urban</a:t>
            </a:r>
            <a:endParaRPr lang="zh-CN" alt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71641" y="1628800"/>
            <a:ext cx="832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Rural</a:t>
            </a:r>
            <a:endParaRPr lang="zh-CN" altLang="en-US" sz="2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83568" y="2175480"/>
          <a:ext cx="7920879" cy="3413760"/>
        </p:xfrm>
        <a:graphic>
          <a:graphicData uri="http://schemas.openxmlformats.org/drawingml/2006/table">
            <a:tbl>
              <a:tblPr/>
              <a:tblGrid>
                <a:gridCol w="2639728"/>
                <a:gridCol w="528115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Deployment scenario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Rural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Carrier Frequency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MS Mincho"/>
                          <a:cs typeface="Times New Roman"/>
                        </a:rPr>
                        <a:t>A</a:t>
                      </a: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round 700MHz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Aggregated 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20MHz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Layout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Single layer: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- Hex. Grid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ISD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1732m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r>
                        <a:rPr lang="en-GB" sz="160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2/4/8 Tx/Rx as starting point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 Tx and 2 Rx as starting point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User distribution and UE speed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Uniform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 distribution, 2</a:t>
                      </a: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 users per TRP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 or more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50% outdoor vehicles (120km/h) and 50% indoor (3km/h)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Service profile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For TRP spectrum efficiency: full buffer 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For user experienced data rate: non-full buffer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latin typeface="Times New Roman"/>
                          <a:ea typeface="宋体"/>
                          <a:cs typeface="Times New Roman"/>
                        </a:rPr>
                        <a:t>RMa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1628800"/>
            <a:ext cx="5223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Urban coverage for massive connections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2204864"/>
          <a:ext cx="7920880" cy="3017520"/>
        </p:xfrm>
        <a:graphic>
          <a:graphicData uri="http://schemas.openxmlformats.org/drawingml/2006/table">
            <a:tbl>
              <a:tblPr/>
              <a:tblGrid>
                <a:gridCol w="2681284"/>
                <a:gridCol w="523959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Arial Unicode MS"/>
                        </a:rPr>
                        <a:t>Parameters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Arial Unicode MS"/>
                        </a:rPr>
                        <a:t>Values or assumptions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Deployment scenario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Urban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coverage for massive connections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Carrier Frequency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700MHz 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Network</a:t>
                      </a:r>
                      <a:r>
                        <a:rPr lang="en-US" sz="1800" baseline="0" dirty="0" smtClean="0">
                          <a:latin typeface="Times New Roman"/>
                          <a:ea typeface="Arial Unicode MS"/>
                        </a:rPr>
                        <a:t>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deployment </a:t>
                      </a: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including ISD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Macro only, Hex. Grid, ISD = 1732m 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Device deployment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Indoor, and outdoor in-car devices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Maximum mobility speed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20% of users are outdoor in cars (100km/h)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80% of users are indoor (3km/h)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Service profile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Non-full buffer with small packets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BS antenna configuration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2/4 Tx/Rx as starting point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UE antenna elements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1 </a:t>
                      </a:r>
                      <a:r>
                        <a:rPr lang="en-US" sz="1800" dirty="0" err="1">
                          <a:latin typeface="Times New Roman"/>
                          <a:ea typeface="宋体"/>
                        </a:rPr>
                        <a:t>Tx</a:t>
                      </a:r>
                      <a:r>
                        <a:rPr lang="en-US" sz="1800" dirty="0">
                          <a:latin typeface="Times New Roman"/>
                          <a:ea typeface="宋体"/>
                        </a:rPr>
                        <a:t> and 2 Rx as starting point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368" y="2857500"/>
            <a:ext cx="8291264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Definition of overloading factor</a:t>
            </a:r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Overloading factor</a:t>
            </a:r>
          </a:p>
          <a:p>
            <a:pPr lvl="1"/>
            <a:r>
              <a:rPr lang="en-US" altLang="zh-CN" dirty="0" smtClean="0"/>
              <a:t>For spreading case: </a:t>
            </a:r>
          </a:p>
          <a:p>
            <a:pPr lvl="2"/>
            <a:r>
              <a:rPr lang="en-US" altLang="zh-CN" dirty="0" smtClean="0"/>
              <a:t>overloading factor= num of data layers (users) / spreading length (number of REs)</a:t>
            </a:r>
          </a:p>
          <a:p>
            <a:pPr lvl="1"/>
            <a:r>
              <a:rPr lang="en-US" altLang="zh-CN" dirty="0" smtClean="0"/>
              <a:t>For non-spreading case: </a:t>
            </a:r>
          </a:p>
          <a:p>
            <a:pPr lvl="2"/>
            <a:r>
              <a:rPr lang="en-US" altLang="zh-CN" dirty="0" smtClean="0"/>
              <a:t>overloading factor= num of data layers (users) on each RE</a:t>
            </a:r>
          </a:p>
          <a:p>
            <a:pPr lvl="2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139952" y="566124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2000" y="566124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139952" y="4941168"/>
            <a:ext cx="864096" cy="576064"/>
            <a:chOff x="3707904" y="4653136"/>
            <a:chExt cx="1728192" cy="576064"/>
          </a:xfrm>
        </p:grpSpPr>
        <p:sp>
          <p:nvSpPr>
            <p:cNvPr id="13" name="矩形 12"/>
            <p:cNvSpPr/>
            <p:nvPr/>
          </p:nvSpPr>
          <p:spPr>
            <a:xfrm>
              <a:off x="3707904" y="5085184"/>
              <a:ext cx="1728192" cy="14401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707904" y="4941168"/>
              <a:ext cx="1728192" cy="1440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07904" y="4797152"/>
              <a:ext cx="1728192" cy="144016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07904" y="4653136"/>
              <a:ext cx="1728192" cy="14401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364088" y="5085184"/>
            <a:ext cx="1088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Layer 1~4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707904" y="6093296"/>
            <a:ext cx="1967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Spreading on 2 REs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691680" y="5013176"/>
            <a:ext cx="2267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Example:</a:t>
            </a:r>
          </a:p>
          <a:p>
            <a:r>
              <a:rPr lang="en-US" altLang="zh-CN" dirty="0" smtClean="0"/>
              <a:t>Overloading factor = 2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UL LLS metrics illustration</a:t>
            </a:r>
            <a:endParaRPr lang="zh-CN" altLang="en-US" dirty="0"/>
          </a:p>
        </p:txBody>
      </p:sp>
      <p:pic>
        <p:nvPicPr>
          <p:cNvPr id="1026" name="图片 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626" y="2132856"/>
            <a:ext cx="4363374" cy="353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556792"/>
            <a:ext cx="31718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1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077072"/>
            <a:ext cx="3143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右箭头 18"/>
          <p:cNvSpPr/>
          <p:nvPr/>
        </p:nvSpPr>
        <p:spPr>
          <a:xfrm rot="19857321">
            <a:off x="4319971" y="2901761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rot="1875908">
            <a:off x="4319971" y="4536542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DL LLS metrics illustration</a:t>
            </a:r>
            <a:endParaRPr lang="zh-CN" altLang="en-US" dirty="0"/>
          </a:p>
        </p:txBody>
      </p:sp>
      <p:pic>
        <p:nvPicPr>
          <p:cNvPr id="2050" name="图片 1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72816"/>
            <a:ext cx="4968552" cy="416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DL LLS metrics illustration</a:t>
            </a:r>
            <a:endParaRPr lang="zh-CN" alt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2442901"/>
            <a:ext cx="3096344" cy="770075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3212976"/>
            <a:ext cx="144016" cy="244827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2440" y="3212093"/>
            <a:ext cx="395536" cy="21690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157192"/>
            <a:ext cx="2736305" cy="460851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805264"/>
            <a:ext cx="3878613" cy="36004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51520" y="1956413"/>
            <a:ext cx="84721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Sum normalized user throughput (normalized by throughput in orthogonal case)</a:t>
            </a:r>
            <a:endParaRPr kumimoji="0" lang="en-GB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40483" y="3140968"/>
            <a:ext cx="82630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 which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represents the index of the user that are multiplexed together, 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and represent the power allocation to user </a:t>
            </a:r>
            <a:r>
              <a:rPr lang="en-US" altLang="zh-CN" sz="20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 its best MCS under the power allocation, respectively.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95536" y="4365104"/>
            <a:ext cx="668324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Sum throughput with minimum 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throughput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constraint for some users.</a:t>
            </a:r>
            <a:endParaRPr kumimoji="0" lang="en-GB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28575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be,</a:t>
            </a:r>
          </a:p>
          <a:p>
            <a:r>
              <a:rPr lang="en-US" altLang="zh-CN" dirty="0" smtClean="0"/>
              <a:t>Applicable to different usage scenario families, including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, and URLLC 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Multiple access (MA), as one fundamental component of NR, should</a:t>
            </a:r>
          </a:p>
          <a:p>
            <a:r>
              <a:rPr lang="en-GB" dirty="0" smtClean="0"/>
              <a:t>Contribute to improve KPIs for different usage scenario families.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This WF is for technical comparison in 3GPP. ITU evaluation will be discussed separately.</a:t>
            </a:r>
          </a:p>
          <a:p>
            <a:pPr>
              <a:buNone/>
            </a:pPr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Appropriate evaluation should be defined to compare different MA proposals</a:t>
            </a:r>
          </a:p>
          <a:p>
            <a:r>
              <a:rPr lang="en-US" altLang="zh-CN" dirty="0" smtClean="0"/>
              <a:t>Evaluation method</a:t>
            </a:r>
          </a:p>
          <a:p>
            <a:r>
              <a:rPr lang="en-US" altLang="zh-CN" dirty="0" smtClean="0"/>
              <a:t>Evaluation scenarios</a:t>
            </a:r>
          </a:p>
          <a:p>
            <a:r>
              <a:rPr lang="en-US" altLang="zh-CN" dirty="0" smtClean="0"/>
              <a:t>Evaluation metrics</a:t>
            </a:r>
          </a:p>
          <a:p>
            <a:r>
              <a:rPr lang="en-US" altLang="zh-CN" dirty="0" smtClean="0"/>
              <a:t>Evaluation parameters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method)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Link-level simulation (LLS) and system-level simulation (SLS) are used for multiple access evaluation. </a:t>
            </a:r>
          </a:p>
          <a:p>
            <a:pPr lvl="1"/>
            <a:r>
              <a:rPr lang="en-US" altLang="zh-CN" dirty="0" smtClean="0"/>
              <a:t>LLS* is used for </a:t>
            </a:r>
            <a:r>
              <a:rPr lang="en-US" altLang="ko-KR" dirty="0" smtClean="0">
                <a:ea typeface="ＭＳ Ｐゴシック" pitchFamily="34" charset="-128"/>
              </a:rPr>
              <a:t>feasibility investigation of new MA proposals, </a:t>
            </a:r>
            <a:r>
              <a:rPr lang="en-US" altLang="zh-CN" dirty="0" smtClean="0"/>
              <a:t>comparison of different proposals in typical scenarios and provide possible initial down-selection of proposals.</a:t>
            </a:r>
          </a:p>
          <a:p>
            <a:pPr lvl="1"/>
            <a:r>
              <a:rPr lang="en-US" altLang="zh-CN" dirty="0" smtClean="0"/>
              <a:t>SLS is used for further comparison of down-selected proposals, and further verification with traffic/scheduling/multi-cell interference dynamics, if needed.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55576" y="6021288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* LLS includes LLS with optional analytical model.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method)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Analytical way for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Device battery life.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scenarios)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MA evaluation should consider all the three usage scenario families defined in TR38.913</a:t>
            </a:r>
          </a:p>
          <a:p>
            <a:pPr lvl="1"/>
            <a:r>
              <a:rPr lang="en-US" altLang="zh-CN" dirty="0" err="1" smtClean="0"/>
              <a:t>eMBB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, and URLLC</a:t>
            </a:r>
          </a:p>
          <a:p>
            <a:r>
              <a:rPr lang="en-US" altLang="zh-CN" dirty="0" smtClean="0"/>
              <a:t>The following evaluation scenarios are to be used</a:t>
            </a:r>
          </a:p>
          <a:p>
            <a:pPr lvl="1"/>
            <a:r>
              <a:rPr lang="en-US" altLang="zh-CN" dirty="0" err="1" smtClean="0"/>
              <a:t>eMBB</a:t>
            </a:r>
            <a:r>
              <a:rPr lang="en-US" altLang="zh-CN" dirty="0" smtClean="0"/>
              <a:t>: dense urban, rural, indoor</a:t>
            </a:r>
          </a:p>
          <a:p>
            <a:pPr lvl="1"/>
            <a:r>
              <a:rPr lang="en-US" altLang="zh-CN" dirty="0" err="1" smtClean="0"/>
              <a:t>mMTC</a:t>
            </a:r>
            <a:r>
              <a:rPr lang="en-US" altLang="zh-CN" dirty="0" smtClean="0"/>
              <a:t>: urban coverage </a:t>
            </a:r>
            <a:r>
              <a:rPr lang="en-GB" dirty="0" smtClean="0"/>
              <a:t>for massive connection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URLLC: FFS</a:t>
            </a:r>
          </a:p>
          <a:p>
            <a:pPr lvl="1"/>
            <a:r>
              <a:rPr lang="en-US" altLang="zh-CN" dirty="0" smtClean="0"/>
              <a:t>Other scenarios (e.g., eV2X) are not precluded.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 for LLS)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For LLS, consider the following as evaluation metrics</a:t>
            </a:r>
          </a:p>
          <a:p>
            <a:pPr lvl="1"/>
            <a:r>
              <a:rPr lang="en-US" altLang="zh-CN" dirty="0" smtClean="0"/>
              <a:t>UL: </a:t>
            </a:r>
          </a:p>
          <a:p>
            <a:pPr lvl="2" hangingPunct="0"/>
            <a:r>
              <a:rPr lang="en-GB" altLang="zh-CN" dirty="0" smtClean="0"/>
              <a:t>Sum throughput </a:t>
            </a:r>
            <a:r>
              <a:rPr lang="en-GB" altLang="zh-CN" dirty="0" err="1" smtClean="0"/>
              <a:t>v.s</a:t>
            </a:r>
            <a:r>
              <a:rPr lang="en-GB" altLang="zh-CN" dirty="0" smtClean="0"/>
              <a:t>. SNR at given BLER level under different loading factor</a:t>
            </a:r>
            <a:r>
              <a:rPr lang="en-GB" altLang="zh-CN" dirty="0" smtClean="0">
                <a:solidFill>
                  <a:srgbClr val="FF0000"/>
                </a:solidFill>
              </a:rPr>
              <a:t>*</a:t>
            </a:r>
            <a:r>
              <a:rPr lang="en-GB" altLang="zh-CN" dirty="0" smtClean="0"/>
              <a:t>.</a:t>
            </a:r>
          </a:p>
          <a:p>
            <a:pPr lvl="2" hangingPunct="0"/>
            <a:r>
              <a:rPr lang="en-GB" altLang="zh-CN" dirty="0" smtClean="0"/>
              <a:t>Link budget (MCL with specific data rate)</a:t>
            </a:r>
          </a:p>
          <a:p>
            <a:pPr lvl="2" hangingPunct="0"/>
            <a:r>
              <a:rPr lang="en-GB" altLang="zh-CN" dirty="0" smtClean="0"/>
              <a:t>Other metrics FFS (e.g., Maximum overloading factor </a:t>
            </a:r>
            <a:r>
              <a:rPr lang="en-GB" altLang="zh-CN" dirty="0" err="1" smtClean="0"/>
              <a:t>v.s</a:t>
            </a:r>
            <a:r>
              <a:rPr lang="en-GB" altLang="zh-CN" dirty="0" smtClean="0"/>
              <a:t>. SNR at given user throughput)</a:t>
            </a:r>
          </a:p>
          <a:p>
            <a:pPr lvl="1" hangingPunct="0"/>
            <a:r>
              <a:rPr lang="en-GB" altLang="zh-CN" dirty="0" smtClean="0"/>
              <a:t>DL:</a:t>
            </a:r>
          </a:p>
          <a:p>
            <a:pPr lvl="2" hangingPunct="0"/>
            <a:r>
              <a:rPr lang="en-GB" altLang="zh-CN" dirty="0" smtClean="0"/>
              <a:t>BLER </a:t>
            </a:r>
            <a:r>
              <a:rPr lang="en-GB" altLang="zh-CN" dirty="0" err="1" smtClean="0"/>
              <a:t>vs</a:t>
            </a:r>
            <a:r>
              <a:rPr lang="en-GB" altLang="zh-CN" dirty="0" smtClean="0"/>
              <a:t> SNR.</a:t>
            </a:r>
          </a:p>
          <a:p>
            <a:pPr lvl="2" hangingPunct="0"/>
            <a:r>
              <a:rPr lang="en-GB" altLang="zh-CN" dirty="0" smtClean="0"/>
              <a:t>Sum rate region</a:t>
            </a:r>
          </a:p>
          <a:p>
            <a:pPr lvl="2" hangingPunct="0"/>
            <a:r>
              <a:rPr lang="en-GB" altLang="zh-CN" dirty="0" smtClean="0"/>
              <a:t>Optional: Sum normalized user throughput (normalized by throughput in orthogonal case); </a:t>
            </a:r>
            <a:r>
              <a:rPr lang="en-US" altLang="zh-CN" dirty="0" smtClean="0"/>
              <a:t>Sum throughput with minimum throughput constraint for some users</a:t>
            </a:r>
            <a:endParaRPr lang="en-GB" altLang="zh-CN" dirty="0" smtClean="0"/>
          </a:p>
          <a:p>
            <a:pPr lvl="1"/>
            <a:r>
              <a:rPr lang="en-US" altLang="zh-CN" dirty="0" smtClean="0"/>
              <a:t>General</a:t>
            </a:r>
          </a:p>
          <a:p>
            <a:pPr lvl="2"/>
            <a:r>
              <a:rPr lang="en-US" altLang="zh-CN" dirty="0" smtClean="0"/>
              <a:t>BS and UE receiver complexity</a:t>
            </a:r>
          </a:p>
          <a:p>
            <a:pPr lvl="2"/>
            <a:r>
              <a:rPr lang="en-GB" altLang="zh-CN" dirty="0" smtClean="0"/>
              <a:t>BLER </a:t>
            </a:r>
            <a:r>
              <a:rPr lang="en-GB" altLang="zh-CN" dirty="0" err="1" smtClean="0"/>
              <a:t>vs</a:t>
            </a:r>
            <a:r>
              <a:rPr lang="en-GB" altLang="zh-CN" dirty="0" smtClean="0"/>
              <a:t> SNR reported for UL and DL calibration </a:t>
            </a:r>
            <a:endParaRPr lang="zh-CN" altLang="zh-CN" sz="1400" dirty="0" smtClean="0"/>
          </a:p>
          <a:p>
            <a:pPr lvl="2"/>
            <a:endParaRPr lang="zh-CN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27584" y="6165304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* See Appendix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60932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 for SLS)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SLS, at least include the following as evaluation metrics</a:t>
            </a:r>
          </a:p>
          <a:p>
            <a:pPr lvl="1"/>
            <a:r>
              <a:rPr lang="en-US" altLang="zh-CN" dirty="0" err="1" smtClean="0"/>
              <a:t>eMBB</a:t>
            </a:r>
            <a:r>
              <a:rPr lang="en-US" altLang="zh-CN" dirty="0" smtClean="0"/>
              <a:t>: TRP spectrum efficiency and 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percentile user spectrum efficiency; user experienced data rate and area traffic capacity; signaling overhead</a:t>
            </a:r>
          </a:p>
          <a:p>
            <a:pPr lvl="1"/>
            <a:r>
              <a:rPr lang="en-US" altLang="zh-CN" dirty="0" err="1" smtClean="0"/>
              <a:t>mMTC</a:t>
            </a:r>
            <a:r>
              <a:rPr lang="en-US" altLang="zh-CN" dirty="0" smtClean="0"/>
              <a:t>: Connection density with “connection efficiency” reported; signaling overhead; </a:t>
            </a:r>
            <a:r>
              <a:rPr lang="en-GB" altLang="zh-CN" dirty="0" smtClean="0"/>
              <a:t>latency for infrequent small packets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URLLC: Reliability for a target latency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68993" y="6093296"/>
            <a:ext cx="5367303" cy="52322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Offline discussion stops at this page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LLS for UL)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577" y="1700808"/>
          <a:ext cx="7776863" cy="3657600"/>
        </p:xfrm>
        <a:graphic>
          <a:graphicData uri="http://schemas.openxmlformats.org/drawingml/2006/table">
            <a:tbl>
              <a:tblPr/>
              <a:tblGrid>
                <a:gridCol w="3384375"/>
                <a:gridCol w="4392488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 GHz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Waveform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OFDM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Numerology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Same as Release 13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10 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Allocated resource blocks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4RB, 12RB, 48RB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2/4 Rx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1Tx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TM1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Modulation and coding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QPSK-1/2, QPSK-3/4, 16QAM-1/2 or equivalent MCS; LTE Turbo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SNR distribution of Multiple UEs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Equal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Propagation channel &amp; UE velocity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EPA, EVA, ETU 3km/h, 30km/h, 120km/h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Max number of HARQ transmission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Overloading 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factor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100%, 200%, 300%, or higher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LLS for DL)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772816"/>
          <a:ext cx="7920879" cy="3901440"/>
        </p:xfrm>
        <a:graphic>
          <a:graphicData uri="http://schemas.openxmlformats.org/drawingml/2006/table">
            <a:tbl>
              <a:tblPr/>
              <a:tblGrid>
                <a:gridCol w="3168352"/>
                <a:gridCol w="4752527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 GHz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Waveform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OFDM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Numerology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Same as Release 13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10 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Allocated resource blocks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4RB, 12RB, 48RB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2/4 Tx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 Rx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TM2 as starting point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Modulation and coding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QPSK-1/2, 16QAM-1/2, 64QAM-1/2, or equivalent MCS; LTE Turbo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SNR distribution of Multiple UEs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Fixed gap {0, 10, 20} dB  between UEs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Power allocation between UEs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Dynamic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Propagation channel &amp; UE velocity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EPA, EVA, ETU 3km/h, 30km/h, 120km/h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Max number of HARQ transmission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Number of users superposed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2, 3 or more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1004</Words>
  <Application>Microsoft Office PowerPoint</Application>
  <PresentationFormat>全屏显示(4:3)</PresentationFormat>
  <Paragraphs>239</Paragraphs>
  <Slides>17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Way forward on assumptions for multiple access evaluation</vt:lpstr>
      <vt:lpstr>Background</vt:lpstr>
      <vt:lpstr>Proposal (Evaluation method)</vt:lpstr>
      <vt:lpstr>Proposal (Evaluation method)</vt:lpstr>
      <vt:lpstr>Proposal (Evaluation scenarios)</vt:lpstr>
      <vt:lpstr>Proposal (Evaluation metrics for LLS)</vt:lpstr>
      <vt:lpstr>Proposal (Evaluation metrics for SLS)</vt:lpstr>
      <vt:lpstr>Proposal (Evaluation parameters – LLS for UL)</vt:lpstr>
      <vt:lpstr>Proposal (Evaluation parameters – LLS for DL)</vt:lpstr>
      <vt:lpstr>Proposal (Evaluation parameters – SLS for eMBB)</vt:lpstr>
      <vt:lpstr>Proposal (Evaluation parameters – SLS for eMBB)</vt:lpstr>
      <vt:lpstr>Proposal (Evaluation parameters – SLS for mMTC)</vt:lpstr>
      <vt:lpstr>Appendix</vt:lpstr>
      <vt:lpstr>Appendix:  Definition of overloading factor</vt:lpstr>
      <vt:lpstr>Appendix:  UL LLS metrics illustration</vt:lpstr>
      <vt:lpstr>Appendix:  DL LLS metrics illustration</vt:lpstr>
      <vt:lpstr>Appendix:  DL LLS metrics illustration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wuyong_rev1</cp:lastModifiedBy>
  <cp:revision>227</cp:revision>
  <dcterms:created xsi:type="dcterms:W3CDTF">2015-02-09T15:32:33Z</dcterms:created>
  <dcterms:modified xsi:type="dcterms:W3CDTF">2016-04-13T03:22:33Z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(3)d/I07GNj0K+x2Pggx4z7EiIckWcKLXS4AloV7D/rj4yfa+AvT1AAD0v/X3x5rboSbhYCHv5U
K2EOPIAcGSqLhTotQsC3GBD6p3ttdFwcWW9pxTDxd5yra/Qfro+nSjyr70Ok1e+P2TRc1tZk
sRgjpBp2/6tEowAFMMyjDf1efvqyQMFbduvbii7HOVIAwGBleYXHQp6//QbO/LpZ72m7L58m
GtNam0JhK/3bhQNE+a</vt:lpwstr>
  </property>
  <property fmtid="{D5CDD505-2E9C-101B-9397-08002B2CF9AE}" pid="6" name="_2015_ms_pID_7253431">
    <vt:lpwstr>0shFGADoeneOfGvgKTOXRWcwnhDfTg/ZsRaNP/saC4VopzVS9rhQFM
mp2Mh+j5r4sY9KqSe18siyW9PvPQbLjm5dFe/Rb3OlXe7r2pfWIb4LrwKsw95RgGRhffqAm9
ZH5wznudCmbYUWz3dWSzn3y8p11KRHR7SPP1sZsm6mK4XrID7OVvUaavez2mGzVU8s/QV4F+
6e13DXUvQHVawprBV7n6vBjZe+ShBSYeXrF/</vt:lpwstr>
  </property>
  <property fmtid="{D5CDD505-2E9C-101B-9397-08002B2CF9AE}" pid="7" name="_2015_ms_pID_7253432">
    <vt:lpwstr>BOhLISffF8XsZsp4AhFl33kyjWEUSdkzDCAu
tzhn4zLF0J8tmOtgmVEme/S72ewg3Fe/yaXSuwnrFNnlKGnEtkY=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1460517485</vt:lpwstr>
  </property>
</Properties>
</file>