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9" r:id="rId4"/>
    <p:sldId id="264" r:id="rId5"/>
    <p:sldId id="277" r:id="rId6"/>
    <p:sldId id="279" r:id="rId7"/>
    <p:sldId id="281" r:id="rId8"/>
    <p:sldId id="282" r:id="rId9"/>
    <p:sldId id="278" r:id="rId10"/>
    <p:sldId id="270" r:id="rId11"/>
    <p:sldId id="280" r:id="rId12"/>
    <p:sldId id="267" r:id="rId13"/>
    <p:sldId id="268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Evaluation should be taken under [0~5] subcarriers for guard tones between sub-bands (i.e., 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inter-</a:t>
            </a:r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 guard band, see above figure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arenR"/>
            </a:pPr>
            <a:r>
              <a:rPr lang="en-US" dirty="0" smtClean="0"/>
              <a:t>BW takes into account the guard overheads</a:t>
            </a:r>
          </a:p>
          <a:p>
            <a:pPr marL="228600" indent="-228600">
              <a:buAutoNum type="arabicParenR"/>
            </a:pPr>
            <a:r>
              <a:rPr lang="en-US" dirty="0" smtClean="0"/>
              <a:t>Same</a:t>
            </a:r>
            <a:r>
              <a:rPr lang="en-US" baseline="0" dirty="0" smtClean="0"/>
              <a:t> power offset for both UE2 and UE3?</a:t>
            </a:r>
          </a:p>
          <a:p>
            <a:pPr marL="228600" indent="-228600">
              <a:buAutoNum type="arabicParenR"/>
            </a:pPr>
            <a:r>
              <a:rPr lang="en-US" baseline="0" dirty="0" smtClean="0"/>
              <a:t>Bandwidths of UE2 and UE3 have impact on the results/interferences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Evaluation should be taken under [0~5] subcarriers of guard tones between UEs (i.e., 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inter-UE guard band, see above figure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Visio_Drawing1.vs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Visio_Drawing2.vsd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evaluation assumptions for 5G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Huawei, HiSilicon,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R1-163556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7920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User spectrum efficiency is given by</a:t>
            </a:r>
          </a:p>
          <a:p>
            <a:r>
              <a:rPr lang="en-US" altLang="zh-CN" b="1" dirty="0" smtClean="0"/>
              <a:t>Case 1:</a:t>
            </a:r>
          </a:p>
          <a:p>
            <a:endParaRPr lang="en-US" altLang="zh-CN" dirty="0" smtClean="0"/>
          </a:p>
        </p:txBody>
      </p:sp>
      <p:sp>
        <p:nvSpPr>
          <p:cNvPr id="7" name="矩形 47"/>
          <p:cNvSpPr/>
          <p:nvPr/>
        </p:nvSpPr>
        <p:spPr>
          <a:xfrm>
            <a:off x="1187623" y="2974688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the transmission time of the target user, and </a:t>
            </a:r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=</a:t>
            </a:r>
            <a:r>
              <a:rPr lang="en-US" altLang="zh-CN" i="1" dirty="0" err="1" smtClean="0"/>
              <a:t>BW</a:t>
            </a:r>
            <a:r>
              <a:rPr lang="en-US" altLang="zh-CN" baseline="-25000" dirty="0" err="1" smtClean="0"/>
              <a:t>carrier</a:t>
            </a:r>
            <a:r>
              <a:rPr lang="en-US" altLang="zh-CN" dirty="0" smtClean="0"/>
              <a:t> is the whole bandwidth including system guard band (see above figure). </a:t>
            </a:r>
            <a:endParaRPr lang="zh-CN" altLang="en-US" dirty="0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3131840" y="2204864"/>
          <a:ext cx="2447925" cy="711200"/>
        </p:xfrm>
        <a:graphic>
          <a:graphicData uri="http://schemas.openxmlformats.org/presentationml/2006/ole">
            <p:oleObj spid="_x0000_s72706" name="Equation" r:id="rId4" imgW="1498320" imgH="431640" progId="">
              <p:embed/>
            </p:oleObj>
          </a:graphicData>
        </a:graphic>
      </p:graphicFrame>
      <p:sp>
        <p:nvSpPr>
          <p:cNvPr id="9" name="内容占位符 2"/>
          <p:cNvSpPr txBox="1">
            <a:spLocks/>
          </p:cNvSpPr>
          <p:nvPr/>
        </p:nvSpPr>
        <p:spPr>
          <a:xfrm>
            <a:off x="457200" y="4005064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2:</a:t>
            </a:r>
          </a:p>
        </p:txBody>
      </p:sp>
      <p:graphicFrame>
        <p:nvGraphicFramePr>
          <p:cNvPr id="10" name="Object 1"/>
          <p:cNvGraphicFramePr>
            <a:graphicFrameLocks noChangeAspect="1"/>
          </p:cNvGraphicFramePr>
          <p:nvPr/>
        </p:nvGraphicFramePr>
        <p:xfrm>
          <a:off x="3563888" y="4221088"/>
          <a:ext cx="1224136" cy="840451"/>
        </p:xfrm>
        <a:graphic>
          <a:graphicData uri="http://schemas.openxmlformats.org/presentationml/2006/ole">
            <p:oleObj spid="_x0000_s72707" name="Equation" r:id="rId5" imgW="634725" imgH="431613" progId="">
              <p:embed/>
            </p:oleObj>
          </a:graphicData>
        </a:graphic>
      </p:graphicFrame>
      <p:sp>
        <p:nvSpPr>
          <p:cNvPr id="11" name="矩形 65"/>
          <p:cNvSpPr/>
          <p:nvPr/>
        </p:nvSpPr>
        <p:spPr>
          <a:xfrm>
            <a:off x="899592" y="4917523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</a:t>
            </a:r>
            <a:r>
              <a:rPr lang="en-US" altLang="zh-CN" dirty="0" err="1" smtClean="0"/>
              <a:t>is</a:t>
            </a:r>
            <a:r>
              <a:rPr lang="en-US" altLang="zh-CN" dirty="0" smtClean="0"/>
              <a:t> the transmission time of the target user, and </a:t>
            </a:r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is the data bandwidth plus guard tone of the target UE plus guard tone.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7920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User spectrum efficiency is given by</a:t>
            </a:r>
          </a:p>
          <a:p>
            <a:r>
              <a:rPr lang="en-US" altLang="zh-CN" b="1" dirty="0" smtClean="0"/>
              <a:t>Case 3 and Case 4:</a:t>
            </a:r>
          </a:p>
          <a:p>
            <a:endParaRPr lang="en-US" altLang="zh-CN" dirty="0" smtClean="0"/>
          </a:p>
        </p:txBody>
      </p:sp>
      <p:graphicFrame>
        <p:nvGraphicFramePr>
          <p:cNvPr id="12" name="Object 1"/>
          <p:cNvGraphicFramePr>
            <a:graphicFrameLocks noChangeAspect="1"/>
          </p:cNvGraphicFramePr>
          <p:nvPr/>
        </p:nvGraphicFramePr>
        <p:xfrm>
          <a:off x="3707904" y="2132856"/>
          <a:ext cx="1080120" cy="741574"/>
        </p:xfrm>
        <a:graphic>
          <a:graphicData uri="http://schemas.openxmlformats.org/presentationml/2006/ole">
            <p:oleObj spid="_x0000_s77828" name="Equation" r:id="rId4" imgW="634725" imgH="431613" progId="">
              <p:embed/>
            </p:oleObj>
          </a:graphicData>
        </a:graphic>
      </p:graphicFrame>
      <p:sp>
        <p:nvSpPr>
          <p:cNvPr id="13" name="矩形 14"/>
          <p:cNvSpPr/>
          <p:nvPr/>
        </p:nvSpPr>
        <p:spPr>
          <a:xfrm>
            <a:off x="611560" y="2730414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the transmission time of the target user, and </a:t>
            </a:r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=</a:t>
            </a:r>
            <a:r>
              <a:rPr lang="en-US" altLang="zh-CN" i="1" dirty="0" smtClean="0"/>
              <a:t>BW</a:t>
            </a:r>
            <a:r>
              <a:rPr lang="en-US" altLang="zh-CN" baseline="-25000" dirty="0" smtClean="0"/>
              <a:t>UE1</a:t>
            </a:r>
            <a:r>
              <a:rPr lang="en-US" altLang="zh-CN" dirty="0" smtClean="0"/>
              <a:t> is the data bandwidth plus guard tone of the target UE (see above figure)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DL)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836713"/>
          <a:ext cx="8280920" cy="5867737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FDD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for 15KHz subcarrier spacing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50~55 PRBs for 15KHz subcarrier spacing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4.5MHz bandwidth for target sub-band with 15KHz subcarrier spacing, with 1 PRB located at the edge of target sub-band for spectrum efficiency evaluation.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4.5MHz bandwidth for interfering sub-band with different subcarrier spacing (specific value FFS)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0~5, 10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subcarriers for the mixed numerology case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Number of </a:t>
                      </a:r>
                      <a:r>
                        <a:rPr lang="en-US" sz="1400" b="1" kern="100" dirty="0" err="1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Tx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antenna 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ports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1T1R,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rank4 for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1/2, 2/3; 64QAM: 1/2, 3/4;256 QAM: 1/2, 3/4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No RS, PDCCH / EPDCCH / PSS / SSS / PBCH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ETU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EVA for 120km/h mobility (optional)</a:t>
                      </a:r>
                      <a:endParaRPr lang="zh-CN" altLang="zh-CN" sz="18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043608" y="47667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1 Parameters for case 1 and case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UL)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63688" y="62068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2 Parameters for case 3 and case 4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31540" y="1052736"/>
          <a:ext cx="8280920" cy="5667995"/>
        </p:xfrm>
        <a:graphic>
          <a:graphicData uri="http://schemas.openxmlformats.org/drawingml/2006/table">
            <a:tbl>
              <a:tblPr/>
              <a:tblGrid>
                <a:gridCol w="2654877"/>
                <a:gridCol w="5626043"/>
              </a:tblGrid>
              <a:tr h="252397"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Carrier frequency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4GHz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Duplex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FDD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TTI length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75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 spacing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as baseline, </a:t>
                      </a: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 is FFS</a:t>
                      </a:r>
                      <a:endParaRPr lang="zh-CN" alt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time interval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4.7us as 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interval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FFT size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1024 for 15KHz subcarrier spacing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418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Bandwidth per user (including target user and interfering user)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720 KHz (48 Subcarriers allocated per user)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uplink users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3 (1 target user and 2 interfering users)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427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Power offset of the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 dB,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dB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5209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transmission antenna ports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1T1R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MCS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Fixed. 16QAM: 1/2,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2/3;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64QAM: 1/2, 3/4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Control Overhead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No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95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Time offset of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Case 3 only: 0, 128, 512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samples (for 15 KHz subcarrier spacing)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estimation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Ideal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tone number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 ~5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,10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281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Model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ETU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EVA for 120km/h mobility (optional)</a:t>
                      </a:r>
                      <a:endParaRPr lang="zh-CN" sz="18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Other Evaluation detailed assumption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4221088"/>
            <a:ext cx="8229600" cy="1905075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b="1" i="1" dirty="0" smtClean="0"/>
              <a:t>Proposal</a:t>
            </a:r>
            <a:r>
              <a:rPr lang="en-US" altLang="zh-CN" i="1" dirty="0" smtClean="0"/>
              <a:t>: It is FFS how to consider t</a:t>
            </a:r>
            <a:r>
              <a:rPr kumimoji="1" lang="en-US" altLang="ko-KR" i="1" dirty="0" smtClean="0">
                <a:latin typeface="Calibri" pitchFamily="34" charset="0"/>
                <a:ea typeface="맑은 고딕" pitchFamily="50" charset="-127"/>
              </a:rPr>
              <a:t>he RF nonlinearity in the aforementioned evaluation cases. Note that a common model </a:t>
            </a:r>
            <a:r>
              <a:rPr kumimoji="1" lang="en-US" altLang="ko-KR" i="1" smtClean="0">
                <a:latin typeface="Calibri" pitchFamily="34" charset="0"/>
                <a:ea typeface="맑은 고딕" pitchFamily="50" charset="-127"/>
              </a:rPr>
              <a:t>of the </a:t>
            </a:r>
            <a:r>
              <a:rPr kumimoji="1" lang="en-US" altLang="ko-KR" i="1" dirty="0" smtClean="0">
                <a:latin typeface="Calibri" pitchFamily="34" charset="0"/>
                <a:ea typeface="맑은 고딕" pitchFamily="50" charset="-127"/>
              </a:rPr>
              <a:t>RF nonlinearity needs to be agreed on first to allow accurate and fair comparison.</a:t>
            </a:r>
            <a:endParaRPr lang="en-US" altLang="zh-CN" i="1" dirty="0" smtClean="0"/>
          </a:p>
          <a:p>
            <a:endParaRPr lang="en-US" altLang="zh-CN" i="1" dirty="0" smtClean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57200" y="1196752"/>
            <a:ext cx="82296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1" lang="en-US" altLang="ko-KR" sz="3200" b="1" i="1" dirty="0" smtClean="0">
                <a:latin typeface="Calibri" pitchFamily="34" charset="0"/>
                <a:ea typeface="맑은 고딕" pitchFamily="50" charset="-127"/>
              </a:rPr>
              <a:t>Observation 1</a:t>
            </a:r>
            <a:r>
              <a:rPr kumimoji="1" lang="en-US" altLang="ko-KR" sz="3200" i="1" dirty="0" smtClean="0">
                <a:latin typeface="Calibri" pitchFamily="34" charset="0"/>
                <a:ea typeface="맑은 고딕" pitchFamily="50" charset="-127"/>
              </a:rPr>
              <a:t>: PA model is key to the usefulness of evaluation with PA non-linearity.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1" lang="en-US" altLang="ko-KR" sz="3200" b="1" i="1" dirty="0" smtClean="0">
                <a:latin typeface="Calibri" pitchFamily="34" charset="0"/>
                <a:ea typeface="맑은 고딕" pitchFamily="50" charset="-127"/>
              </a:rPr>
              <a:t>Observation 2</a:t>
            </a:r>
            <a:r>
              <a:rPr kumimoji="1" lang="en-US" altLang="ko-KR" sz="3200" i="1" dirty="0" smtClean="0">
                <a:latin typeface="Calibri" pitchFamily="34" charset="0"/>
                <a:ea typeface="맑은 고딕" pitchFamily="50" charset="-127"/>
              </a:rPr>
              <a:t>: When LTE was introduced, RAN4 conducted evaluation on TX non-linearity. There were some PA models proposed for UE; for BS, realistic PAs were assumed together with clipping and DPD, however, without more details. In short, there was no commonly agreed-upon PA model for either UE or BS.  </a:t>
            </a:r>
            <a:endParaRPr kumimoji="0" lang="en-US" altLang="zh-CN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</a:t>
            </a:r>
          </a:p>
          <a:p>
            <a:r>
              <a:rPr lang="en-US" altLang="zh-CN" dirty="0" smtClean="0"/>
              <a:t>Evaluation cases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Link level simulation is used for waveform evaluation. </a:t>
            </a:r>
          </a:p>
          <a:p>
            <a:pPr lvl="1"/>
            <a:r>
              <a:rPr lang="en-US" altLang="zh-CN" dirty="0" smtClean="0"/>
              <a:t>Whether and how to do system level simulation for waveform is FFS.</a:t>
            </a:r>
          </a:p>
          <a:p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cases)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Four evaluation cases should be used in link level simulation, which are </a:t>
            </a:r>
          </a:p>
          <a:p>
            <a:pPr lvl="1"/>
            <a:r>
              <a:rPr lang="en-US" altLang="zh-CN" dirty="0" smtClean="0"/>
              <a:t>Case 1: DL single numerology case </a:t>
            </a:r>
          </a:p>
          <a:p>
            <a:pPr lvl="1"/>
            <a:r>
              <a:rPr lang="en-US" altLang="zh-CN" dirty="0" smtClean="0"/>
              <a:t>Case 2: DL mixed numerology case </a:t>
            </a:r>
          </a:p>
          <a:p>
            <a:pPr lvl="1"/>
            <a:r>
              <a:rPr lang="en-US" altLang="zh-CN" dirty="0" smtClean="0"/>
              <a:t>Case 3: UL single numerology case (asynchronous transmission)</a:t>
            </a:r>
          </a:p>
          <a:p>
            <a:pPr lvl="1"/>
            <a:r>
              <a:rPr lang="en-US" altLang="zh-CN" dirty="0" smtClean="0"/>
              <a:t>Case 4: UL mixed numerology case (synchronous transmission)</a:t>
            </a:r>
          </a:p>
          <a:p>
            <a:pPr>
              <a:buNone/>
            </a:pPr>
            <a:r>
              <a:rPr lang="en-US" altLang="zh-CN" dirty="0" smtClean="0"/>
              <a:t>    (refer to their illustrations on next pages)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 (Case 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97814" y="4005064"/>
            <a:ext cx="334837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(a) Downlink single numerology case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8"/>
          <p:cNvGrpSpPr/>
          <p:nvPr/>
        </p:nvGrpSpPr>
        <p:grpSpPr>
          <a:xfrm>
            <a:off x="827584" y="1362834"/>
            <a:ext cx="6912768" cy="2066166"/>
            <a:chOff x="539552" y="3244334"/>
            <a:chExt cx="6912768" cy="2066166"/>
          </a:xfrm>
        </p:grpSpPr>
        <p:grpSp>
          <p:nvGrpSpPr>
            <p:cNvPr id="5" name="组合 6"/>
            <p:cNvGrpSpPr/>
            <p:nvPr/>
          </p:nvGrpSpPr>
          <p:grpSpPr>
            <a:xfrm>
              <a:off x="1691680" y="4149080"/>
              <a:ext cx="5760640" cy="648072"/>
              <a:chOff x="1691680" y="4149080"/>
              <a:chExt cx="5760640" cy="576064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691680" y="4725144"/>
                <a:ext cx="576064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2195736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411760" y="4149080"/>
                <a:ext cx="424847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660232" y="4149080"/>
                <a:ext cx="216024" cy="57606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11"/>
            <p:cNvGrpSpPr/>
            <p:nvPr/>
          </p:nvGrpSpPr>
          <p:grpSpPr>
            <a:xfrm>
              <a:off x="1691680" y="4149080"/>
              <a:ext cx="5752256" cy="360040"/>
              <a:chOff x="1691680" y="3933056"/>
              <a:chExt cx="5752256" cy="504056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195736" y="3933056"/>
                <a:ext cx="4680520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123728" y="3933056"/>
                <a:ext cx="72008" cy="50405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691680" y="4437112"/>
                <a:ext cx="432048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24"/>
              <p:cNvGrpSpPr/>
              <p:nvPr/>
            </p:nvGrpSpPr>
            <p:grpSpPr>
              <a:xfrm flipH="1">
                <a:off x="6876256" y="3933056"/>
                <a:ext cx="567680" cy="504056"/>
                <a:chOff x="1844080" y="4085456"/>
                <a:chExt cx="504056" cy="504056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2276128" y="4085456"/>
                  <a:ext cx="72008" cy="50405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1844080" y="4589512"/>
                  <a:ext cx="432048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9" name="直接连接符 18"/>
            <p:cNvCxnSpPr/>
            <p:nvPr/>
          </p:nvCxnSpPr>
          <p:spPr>
            <a:xfrm>
              <a:off x="2411760" y="4149080"/>
              <a:ext cx="0" cy="64807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660232" y="4149080"/>
              <a:ext cx="0" cy="5760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19573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876256" y="3789040"/>
              <a:ext cx="0" cy="9361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2195736" y="3923764"/>
              <a:ext cx="460851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2483768" y="4509120"/>
              <a:ext cx="417646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2195736" y="4509120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2008831" y="4715852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16216" y="4725144"/>
              <a:ext cx="546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sys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95936" y="3563724"/>
              <a:ext cx="9220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 err="1" smtClean="0">
                  <a:latin typeface="Times New Roman" pitchFamily="18" charset="0"/>
                  <a:cs typeface="Times New Roman" pitchFamily="18" charset="0"/>
                </a:rPr>
                <a:t>BW</a:t>
              </a:r>
              <a:r>
                <a:rPr lang="en-US" altLang="zh-CN" sz="1200" dirty="0" err="1" smtClean="0">
                  <a:latin typeface="Times New Roman" pitchFamily="18" charset="0"/>
                  <a:cs typeface="Times New Roman" pitchFamily="18" charset="0"/>
                </a:rPr>
                <a:t>carrier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9552" y="4149080"/>
              <a:ext cx="16305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Spectrum mask</a:t>
              </a:r>
              <a:endParaRPr lang="zh-CN" alt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87824" y="4211796"/>
              <a:ext cx="3031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Signal transmission bandwidth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直接箭头连接符 32"/>
            <p:cNvCxnSpPr/>
            <p:nvPr/>
          </p:nvCxnSpPr>
          <p:spPr>
            <a:xfrm flipV="1">
              <a:off x="5364088" y="3645024"/>
              <a:ext cx="216024" cy="5760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932040" y="3244334"/>
              <a:ext cx="15114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Numerology 1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051720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123728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588224" y="5013176"/>
              <a:ext cx="432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6660232" y="49411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753783" y="3501008"/>
            <a:ext cx="2114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(System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直接箭头连接符 41"/>
          <p:cNvCxnSpPr>
            <a:endCxn id="40" idx="1"/>
          </p:cNvCxnSpPr>
          <p:nvPr/>
        </p:nvCxnSpPr>
        <p:spPr>
          <a:xfrm>
            <a:off x="2817679" y="3356992"/>
            <a:ext cx="936104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>
            <a:endCxn id="40" idx="3"/>
          </p:cNvCxnSpPr>
          <p:nvPr/>
        </p:nvCxnSpPr>
        <p:spPr>
          <a:xfrm flipH="1">
            <a:off x="5868144" y="3429000"/>
            <a:ext cx="837967" cy="256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46" name="直接箭头连接符 45"/>
          <p:cNvCxnSpPr/>
          <p:nvPr/>
        </p:nvCxnSpPr>
        <p:spPr>
          <a:xfrm>
            <a:off x="6948264" y="262216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 (Case 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27257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86464" y="4077072"/>
            <a:ext cx="33137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(b) Downlink mixed numerology case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3768" y="3212976"/>
            <a:ext cx="42484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52950" y="2564904"/>
            <a:ext cx="0" cy="6480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572000" y="292494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83968" y="3140968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1200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V="1">
            <a:off x="5652120" y="1988840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20072" y="1556792"/>
            <a:ext cx="151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Numerology 1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组合 28"/>
          <p:cNvGrpSpPr/>
          <p:nvPr/>
        </p:nvGrpSpPr>
        <p:grpSpPr>
          <a:xfrm>
            <a:off x="2985728" y="2564904"/>
            <a:ext cx="3120347" cy="648072"/>
            <a:chOff x="2195736" y="4149080"/>
            <a:chExt cx="2880320" cy="648072"/>
          </a:xfrm>
        </p:grpSpPr>
        <p:grpSp>
          <p:nvGrpSpPr>
            <p:cNvPr id="5" name="组合 32"/>
            <p:cNvGrpSpPr/>
            <p:nvPr/>
          </p:nvGrpSpPr>
          <p:grpSpPr>
            <a:xfrm>
              <a:off x="2195736" y="4149080"/>
              <a:ext cx="1440160" cy="648072"/>
              <a:chOff x="2195736" y="4149080"/>
              <a:chExt cx="1440160" cy="648072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2195736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411760" y="4149080"/>
                <a:ext cx="10081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419872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33"/>
            <p:cNvGrpSpPr/>
            <p:nvPr/>
          </p:nvGrpSpPr>
          <p:grpSpPr>
            <a:xfrm>
              <a:off x="3635896" y="4149080"/>
              <a:ext cx="1440160" cy="648072"/>
              <a:chOff x="2195736" y="4149080"/>
              <a:chExt cx="1440160" cy="648072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2195736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411760" y="4149080"/>
                <a:ext cx="100811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3419872" y="4149080"/>
                <a:ext cx="216024" cy="648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2" name="直接连接符 41"/>
          <p:cNvCxnSpPr/>
          <p:nvPr/>
        </p:nvCxnSpPr>
        <p:spPr>
          <a:xfrm>
            <a:off x="4788024" y="2636912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868144" y="2636912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103218" y="2564904"/>
            <a:ext cx="0" cy="6480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5868144" y="2924944"/>
            <a:ext cx="216024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499992" y="3429000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572000" y="3356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303018" y="2574429"/>
            <a:ext cx="0" cy="5760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3419872" y="1988840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131840" y="1556792"/>
            <a:ext cx="151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Numerology 2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47500" y="3721678"/>
            <a:ext cx="2706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(Inter-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 flipH="1">
            <a:off x="4355612" y="3429000"/>
            <a:ext cx="216388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99593" y="4437112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target user is at the edge of the “target”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788024" y="2564904"/>
            <a:ext cx="288032" cy="6480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2915816" y="262820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Interfering </a:t>
            </a:r>
            <a:r>
              <a:rPr lang="en-US" altLang="zh-CN" sz="1600" dirty="0" err="1" smtClean="0">
                <a:latin typeface="Times New Roman" pitchFamily="18" charset="0"/>
                <a:cs typeface="Times New Roman" pitchFamily="18" charset="0"/>
              </a:rPr>
              <a:t>subband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572000" y="2060848"/>
            <a:ext cx="1312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Target UE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直接箭头连接符 54"/>
          <p:cNvCxnSpPr/>
          <p:nvPr/>
        </p:nvCxnSpPr>
        <p:spPr>
          <a:xfrm flipV="1">
            <a:off x="4932040" y="2348880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507288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</a:t>
            </a:r>
            <a:br>
              <a:rPr lang="en-US" altLang="zh-CN" sz="3600" dirty="0" smtClean="0"/>
            </a:br>
            <a:r>
              <a:rPr lang="en-US" altLang="zh-CN" sz="3600" dirty="0" smtClean="0"/>
              <a:t> (Case 3)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232629" y="1052737"/>
          <a:ext cx="6723747" cy="2808312"/>
        </p:xfrm>
        <a:graphic>
          <a:graphicData uri="http://schemas.openxmlformats.org/presentationml/2006/ole">
            <p:oleObj spid="_x0000_s78850" name="Visio" r:id="rId4" imgW="3743270" imgH="1609614" progId="Visio.Drawing.15">
              <p:embed/>
            </p:oleObj>
          </a:graphicData>
        </a:graphic>
      </p:graphicFrame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051720" y="4447855"/>
            <a:ext cx="5544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(c) Uplink single numerology case (asynchronous transmission)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8481" y="4077072"/>
            <a:ext cx="232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(Inter-user guard band)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067944" y="3861048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076056" y="3861048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25204" y="1681063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Receiver</a:t>
            </a:r>
            <a:endParaRPr lang="zh-CN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Proposal</a:t>
            </a:r>
            <a:br>
              <a:rPr lang="en-US" altLang="zh-CN" sz="3600" dirty="0" smtClean="0">
                <a:solidFill>
                  <a:prstClr val="black"/>
                </a:solidFill>
              </a:rPr>
            </a:br>
            <a:r>
              <a:rPr lang="en-US" altLang="zh-CN" sz="3600" dirty="0" smtClean="0">
                <a:solidFill>
                  <a:prstClr val="black"/>
                </a:solidFill>
              </a:rPr>
              <a:t> (Case 4)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872589" y="1843538"/>
          <a:ext cx="7398822" cy="3170923"/>
        </p:xfrm>
        <a:graphic>
          <a:graphicData uri="http://schemas.openxmlformats.org/presentationml/2006/ole">
            <p:oleObj spid="_x0000_s79874" name="Visio" r:id="rId4" imgW="3743270" imgH="1609614" progId="Visio.Drawing.15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123728" y="5013176"/>
            <a:ext cx="5472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(d) Uplink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mixed numerology case (</a:t>
            </a:r>
            <a:r>
              <a:rPr lang="en-US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synchronous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transmission)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27584" y="5805264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Note: Only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the target UE is evaluated while the other two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UEs</a:t>
            </a:r>
            <a:r>
              <a:rPr kumimoji="0" lang="en-US" altLang="zh-CN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are interferers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The value of power offset is discussed in the table of detailed simulation assumptions.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User spectrum efficiency as </a:t>
            </a:r>
            <a:r>
              <a:rPr lang="en-US" altLang="zh-CN" dirty="0" smtClean="0"/>
              <a:t>performance </a:t>
            </a:r>
            <a:r>
              <a:rPr lang="en-US" altLang="zh-CN" dirty="0" smtClean="0"/>
              <a:t>metric</a:t>
            </a:r>
          </a:p>
          <a:p>
            <a:pPr lvl="1"/>
            <a:r>
              <a:rPr lang="en-US" altLang="zh-CN" dirty="0" smtClean="0"/>
              <a:t>Take into account guard band and time domain overhead. The values and their calculation method of guard band and time domain overhead should be reported.</a:t>
            </a:r>
          </a:p>
          <a:p>
            <a:pPr lvl="1"/>
            <a:r>
              <a:rPr lang="en-US" altLang="zh-CN" dirty="0" smtClean="0"/>
              <a:t>BLER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</a:t>
            </a:r>
            <a:r>
              <a:rPr lang="en-US" altLang="zh-CN" dirty="0" smtClean="0"/>
              <a:t>SNR </a:t>
            </a:r>
            <a:r>
              <a:rPr lang="en-US" altLang="zh-CN" dirty="0" smtClean="0"/>
              <a:t>should be reported for calibration</a:t>
            </a:r>
          </a:p>
          <a:p>
            <a:pPr lvl="1"/>
            <a:r>
              <a:rPr lang="en-US" altLang="zh-CN" dirty="0" smtClean="0"/>
              <a:t>OOBE level is reported</a:t>
            </a:r>
          </a:p>
          <a:p>
            <a:r>
              <a:rPr lang="en-US" altLang="zh-CN" dirty="0" smtClean="0"/>
              <a:t>PAPR/Cubic </a:t>
            </a:r>
            <a:r>
              <a:rPr lang="en-US" altLang="zh-CN" dirty="0" smtClean="0"/>
              <a:t>metric</a:t>
            </a:r>
          </a:p>
          <a:p>
            <a:r>
              <a:rPr lang="en-US" altLang="zh-CN" dirty="0" smtClean="0"/>
              <a:t>EVM</a:t>
            </a:r>
          </a:p>
          <a:p>
            <a:r>
              <a:rPr lang="en-US" altLang="zh-CN" dirty="0" smtClean="0"/>
              <a:t>Rx processing delay</a:t>
            </a:r>
          </a:p>
          <a:p>
            <a:r>
              <a:rPr lang="en-US" altLang="zh-CN" dirty="0" smtClean="0"/>
              <a:t>Complexity (FFS: how to quantify) </a:t>
            </a:r>
            <a:endParaRPr lang="en-US" altLang="zh-CN" dirty="0" smtClean="0"/>
          </a:p>
          <a:p>
            <a:r>
              <a:rPr lang="en-US" altLang="zh-CN" dirty="0" smtClean="0"/>
              <a:t>The following is also reported</a:t>
            </a:r>
          </a:p>
          <a:p>
            <a:pPr lvl="1"/>
            <a:r>
              <a:rPr lang="en-US" altLang="zh-CN" dirty="0" smtClean="0"/>
              <a:t>Receiver waveform design</a:t>
            </a:r>
          </a:p>
          <a:p>
            <a:r>
              <a:rPr lang="en-US" altLang="zh-CN" dirty="0" smtClean="0"/>
              <a:t>The </a:t>
            </a:r>
            <a:r>
              <a:rPr lang="en-US" altLang="zh-CN" dirty="0" smtClean="0"/>
              <a:t>calculation of user spectrum efficiency is defined at the next </a:t>
            </a:r>
            <a:r>
              <a:rPr lang="en-US" altLang="zh-CN" dirty="0" smtClean="0"/>
              <a:t>pages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1187</Words>
  <Application>Microsoft Office PowerPoint</Application>
  <PresentationFormat>On-screen Show (4:3)</PresentationFormat>
  <Paragraphs>184</Paragraphs>
  <Slides>14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Office 主题</vt:lpstr>
      <vt:lpstr>Visio</vt:lpstr>
      <vt:lpstr>Equation</vt:lpstr>
      <vt:lpstr>Way forward on evaluation assumptions for 5G waveform</vt:lpstr>
      <vt:lpstr>Background</vt:lpstr>
      <vt:lpstr>Proposal (Evaluation method)</vt:lpstr>
      <vt:lpstr>Proposal (Evaluation cases)</vt:lpstr>
      <vt:lpstr>Proposal  (Case 1)</vt:lpstr>
      <vt:lpstr>Proposal  (Case 2)</vt:lpstr>
      <vt:lpstr>Proposal  (Case 3)</vt:lpstr>
      <vt:lpstr>Proposal  (Case 4)</vt:lpstr>
      <vt:lpstr>Proposal (Evaluation metrics)</vt:lpstr>
      <vt:lpstr>Proposal (Evaluation metrics)</vt:lpstr>
      <vt:lpstr>Proposal (Evaluation metrics)</vt:lpstr>
      <vt:lpstr>Proposal (Evaluation parameter for DL)</vt:lpstr>
      <vt:lpstr>Proposal (Evaluation parameter for UL)</vt:lpstr>
      <vt:lpstr>Other Evaluation detailed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177</cp:revision>
  <dcterms:created xsi:type="dcterms:W3CDTF">2015-02-09T15:32:33Z</dcterms:created>
  <dcterms:modified xsi:type="dcterms:W3CDTF">2016-04-13T06:17:23Z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(3)gJxwHBrR6ChlCpzH/JyoyJRqWhyk+e1DmfNb6DhE+GTZCb6JPM3+Xu/K5AcbJWR6+BBHy4TI
NnBzCQh03oQHqn+x102+T2w3e6ESVVXtKPJdkMOXjc2gAvyWSWwzVb68tTEUfQNh/sg41k1z
varsmZryNWP12qDXC1FvtL6af736SCfsBjd8P7VgAer+M6cW7+Y/G5Eem4VCDLTi3LfD6v60
u16qP3WSEEB0qj+LdO</vt:lpwstr>
  </property>
  <property fmtid="{D5CDD505-2E9C-101B-9397-08002B2CF9AE}" pid="6" name="_2015_ms_pID_7253431">
    <vt:lpwstr>0pOip53RWy4dCHYp+yJqqf6ZRtUz1KNjU28whReQMUcoJ6hCgL9c+d
WLFa98Ebh1CZytmr47q2GQpQX8wDQJ2VI1H2fIe/7/k8glq8dyftrP4tG7E7YnVNZ2nb5oQ0
RZbu9Z1v6FHI5a8oiOmji4MRJMwgpEL3pR/dZesew7UJuDpnSlxVnBTkXSVPAZMujNHJHp1i
d1KhyPArNKK7FsAE0zewaLUpPawbBqqruzOB</vt:lpwstr>
  </property>
  <property fmtid="{D5CDD505-2E9C-101B-9397-08002B2CF9AE}" pid="7" name="_2015_ms_pID_7253432">
    <vt:lpwstr>6aeUWSH1w37Zk9vghJKxi3E706SJxNiUz3xo
P4b3tZ+vXtmZc9DtfUOjezo+erOJGZnx8PzaMR5G9kAVCcGbkyq7P9z/cJbpOvS3sIaWYjD9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1460524616</vt:lpwstr>
  </property>
</Properties>
</file>