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R1-16</a:t>
            </a:r>
            <a:r>
              <a:rPr lang="en-US" sz="2400" b="1" dirty="0" smtClean="0"/>
              <a:t>3547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antenna modelling and related parameters for NR evaluations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dirty="0" smtClean="0"/>
              <a:t>Samsung,[</a:t>
            </a:r>
            <a:r>
              <a:rPr lang="en-US" sz="2800" dirty="0" smtClean="0"/>
              <a:t>Nokia]….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</a:t>
            </a:r>
            <a:r>
              <a:rPr lang="en-US" sz="2000" dirty="0"/>
              <a:t>TRP/UE antenna model is uniform rectangular panel array, comprising </a:t>
            </a:r>
            <a:r>
              <a:rPr lang="en-US" sz="2000" dirty="0" err="1"/>
              <a:t>MgNg</a:t>
            </a:r>
            <a:r>
              <a:rPr lang="en-US" sz="2000" dirty="0"/>
              <a:t> panels, as illustrated below: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5715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/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Uniform rectangular element array with (M,N,P) and (</a:t>
            </a:r>
            <a:r>
              <a:rPr lang="en-US" sz="2000" dirty="0" err="1"/>
              <a:t>dH</a:t>
            </a:r>
            <a:r>
              <a:rPr lang="en-US" sz="2000" dirty="0"/>
              <a:t>, </a:t>
            </a:r>
            <a:r>
              <a:rPr lang="en-US" sz="2000" dirty="0" err="1"/>
              <a:t>dV</a:t>
            </a:r>
            <a:r>
              <a:rPr lang="en-US" sz="2000" dirty="0"/>
              <a:t>) </a:t>
            </a:r>
            <a:r>
              <a:rPr lang="en-US" sz="2000" dirty="0" smtClean="0"/>
              <a:t>spacing is defined as </a:t>
            </a:r>
            <a:r>
              <a:rPr lang="en-US" sz="2000" dirty="0"/>
              <a:t>a single antenna </a:t>
            </a:r>
            <a:r>
              <a:rPr lang="en-US" sz="2000" dirty="0" smtClean="0"/>
              <a:t>panel. Mg </a:t>
            </a:r>
            <a:r>
              <a:rPr lang="en-US" sz="2000" dirty="0"/>
              <a:t>is number of panels in a column, Ng is number of panels in a </a:t>
            </a:r>
            <a:r>
              <a:rPr lang="en-US" sz="2000" dirty="0" smtClean="0"/>
              <a:t>row. </a:t>
            </a:r>
            <a:r>
              <a:rPr lang="en-GB" sz="2000" dirty="0" smtClean="0"/>
              <a:t>Antenna </a:t>
            </a:r>
            <a:r>
              <a:rPr lang="en-GB" sz="2000" dirty="0"/>
              <a:t>panels are uniformly spaced in the horizontal direction with a spacing of </a:t>
            </a:r>
            <a:r>
              <a:rPr lang="en-GB" sz="2000" dirty="0" err="1"/>
              <a:t>dg,H</a:t>
            </a:r>
            <a:r>
              <a:rPr lang="en-GB" sz="2000" dirty="0"/>
              <a:t> and in the vertical direction with a spacing of </a:t>
            </a:r>
            <a:r>
              <a:rPr lang="en-GB" sz="2000" dirty="0" err="1"/>
              <a:t>dg,V</a:t>
            </a:r>
            <a:r>
              <a:rPr lang="en-GB" sz="2000" dirty="0" smtClean="0"/>
              <a:t>.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GB" sz="20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800" dirty="0" smtClean="0"/>
          </a:p>
        </p:txBody>
      </p:sp>
      <p:pic>
        <p:nvPicPr>
          <p:cNvPr id="4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399771"/>
            <a:ext cx="2570879" cy="11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6470919"/>
              </p:ext>
            </p:extLst>
          </p:nvPr>
        </p:nvGraphicFramePr>
        <p:xfrm>
          <a:off x="1185863" y="1219200"/>
          <a:ext cx="6684962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ocument" r:id="rId3" imgW="6214944" imgH="4824666" progId="Word.Document.12">
                  <p:embed/>
                </p:oleObj>
              </mc:Choice>
              <mc:Fallback>
                <p:oleObj name="Document" r:id="rId3" imgW="6214944" imgH="48246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863" y="1219200"/>
                        <a:ext cx="6684962" cy="518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28600" y="6248400"/>
            <a:ext cx="594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err="1"/>
              <a:t>FFS</a:t>
            </a:r>
            <a:r>
              <a:rPr lang="en-GB" sz="1500" dirty="0"/>
              <a:t> on </a:t>
            </a:r>
            <a:r>
              <a:rPr lang="en-GB" sz="1500" dirty="0" err="1"/>
              <a:t>UE</a:t>
            </a:r>
            <a:r>
              <a:rPr lang="en-GB" sz="1500" dirty="0"/>
              <a:t> antenna panels pointing to different directions</a:t>
            </a:r>
          </a:p>
        </p:txBody>
      </p:sp>
    </p:spTree>
    <p:extLst>
      <p:ext uri="{BB962C8B-B14F-4D97-AF65-F5344CB8AC3E}">
        <p14:creationId xmlns:p14="http://schemas.microsoft.com/office/powerpoint/2010/main" val="2145091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1735835"/>
              </p:ext>
            </p:extLst>
          </p:nvPr>
        </p:nvGraphicFramePr>
        <p:xfrm>
          <a:off x="592562" y="1066800"/>
          <a:ext cx="7958875" cy="549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Document" r:id="rId3" imgW="6214944" imgH="4293863" progId="Word.Document.12">
                  <p:embed/>
                </p:oleObj>
              </mc:Choice>
              <mc:Fallback>
                <p:oleObj name="Document" r:id="rId3" imgW="6214944" imgH="42938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2562" y="1066800"/>
                        <a:ext cx="7958875" cy="549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3850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</TotalTime>
  <Words>119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Office Theme</vt:lpstr>
      <vt:lpstr>Microsoft Word Document</vt:lpstr>
      <vt:lpstr>PowerPoint Presentation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69</cp:revision>
  <dcterms:created xsi:type="dcterms:W3CDTF">2016-03-24T01:14:08Z</dcterms:created>
  <dcterms:modified xsi:type="dcterms:W3CDTF">2016-04-12T05:43:29Z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307b4a4d-0b23-47f5-b598-60b3e7b2012a</vt:lpwstr>
  </property>
  <property fmtid="{D5CDD505-2E9C-101B-9397-08002B2CF9AE}" pid="3" name="CTP_TimeStamp">
    <vt:lpwstr>2016-04-12 05:43:29Z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