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61" r:id="rId4"/>
    <p:sldId id="262" r:id="rId5"/>
    <p:sldId id="258" r:id="rId6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-130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13E7D3-DFDB-44FD-8CC4-0B2ABF503DA8}" type="datetimeFigureOut">
              <a:rPr lang="ko-KR" altLang="en-US" smtClean="0"/>
              <a:t>2016-04-11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A4A19D-60E8-4598-AC1D-41687207F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13774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fld id="{56F5A626-4626-47A4-80A3-F579AE79178C}" type="slidenum">
              <a:rPr lang="ja-JP" altLang="en-US" smtClean="0">
                <a:latin typeface="Calibri" pitchFamily="34" charset="0"/>
              </a:rPr>
              <a:pPr/>
              <a:t>2</a:t>
            </a:fld>
            <a:endParaRPr lang="ja-JP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fld id="{56F5A626-4626-47A4-80A3-F579AE79178C}" type="slidenum">
              <a:rPr lang="ja-JP" altLang="en-US" smtClean="0">
                <a:latin typeface="Calibri" pitchFamily="34" charset="0"/>
              </a:rPr>
              <a:pPr/>
              <a:t>3</a:t>
            </a:fld>
            <a:endParaRPr lang="ja-JP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fld id="{56F5A626-4626-47A4-80A3-F579AE79178C}" type="slidenum">
              <a:rPr lang="ja-JP" altLang="en-US" smtClean="0">
                <a:latin typeface="Calibri" pitchFamily="34" charset="0"/>
              </a:rPr>
              <a:pPr/>
              <a:t>4</a:t>
            </a:fld>
            <a:endParaRPr lang="ja-JP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fld id="{DB3AAB9F-21A8-4DFF-B65B-17ECCAED194F}" type="slidenum">
              <a:rPr lang="ja-JP" altLang="en-US" smtClean="0">
                <a:latin typeface="Calibri" pitchFamily="34" charset="0"/>
              </a:rPr>
              <a:pPr/>
              <a:t>5</a:t>
            </a:fld>
            <a:endParaRPr lang="ja-JP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2016-04-11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1126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2016-04-11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2853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2016-04-11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3850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2016-04-11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9340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2016-04-11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7609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2016-04-11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633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2016-04-11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5305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2016-04-11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8206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2016-04-11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3859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2016-04-11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2496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2016-04-11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1640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3A5B67-C594-4417-B687-79648578E508}" type="datetimeFigureOut">
              <a:rPr lang="ko-KR" altLang="en-US" smtClean="0"/>
              <a:t>2016-04-11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727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/>
        </p:nvSpPr>
        <p:spPr bwMode="auto">
          <a:xfrm>
            <a:off x="468313" y="2644775"/>
            <a:ext cx="8135937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ja-JP" sz="4000" dirty="0">
                <a:latin typeface="Calibri" pitchFamily="34" charset="0"/>
              </a:rPr>
              <a:t>Way Forward on </a:t>
            </a:r>
            <a:r>
              <a:rPr lang="en-US" altLang="ja-JP" sz="4000" dirty="0" smtClean="0">
                <a:latin typeface="Calibri" pitchFamily="34" charset="0"/>
              </a:rPr>
              <a:t>NB-SSS details</a:t>
            </a:r>
            <a:endParaRPr lang="ja-JP" altLang="en-US" sz="4000" dirty="0">
              <a:latin typeface="Calibri" pitchFamily="34" charset="0"/>
            </a:endParaRPr>
          </a:p>
        </p:txBody>
      </p:sp>
      <p:sp>
        <p:nvSpPr>
          <p:cNvPr id="5" name="サブタイトル 2"/>
          <p:cNvSpPr>
            <a:spLocks noGrp="1"/>
          </p:cNvSpPr>
          <p:nvPr/>
        </p:nvSpPr>
        <p:spPr bwMode="auto">
          <a:xfrm>
            <a:off x="1042988" y="4976813"/>
            <a:ext cx="7100887" cy="140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/>
              <a:t>LG </a:t>
            </a:r>
            <a:r>
              <a:rPr lang="en-US" altLang="ko-KR" sz="2400" dirty="0" smtClean="0"/>
              <a:t>Electronics</a:t>
            </a:r>
            <a:endParaRPr lang="ja-JP" altLang="en-US" sz="2400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308850" y="70326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r>
              <a:rPr lang="en-US" altLang="ja-JP" sz="2400" dirty="0"/>
              <a:t>R1-163492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323850" y="703263"/>
            <a:ext cx="45704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/>
            <a:r>
              <a:rPr lang="en-US" altLang="ja-JP" sz="2400" dirty="0"/>
              <a:t>3GPP TSG RAN WG1 #84bis</a:t>
            </a:r>
          </a:p>
          <a:p>
            <a:pPr eaLnBrk="1" hangingPunct="1"/>
            <a:r>
              <a:rPr lang="en-US" altLang="ko-KR" sz="2400" dirty="0" err="1"/>
              <a:t>Busan</a:t>
            </a:r>
            <a:r>
              <a:rPr lang="en-US" altLang="ko-KR" sz="2400" dirty="0"/>
              <a:t>, Korea, 11</a:t>
            </a:r>
            <a:r>
              <a:rPr lang="en-US" altLang="ko-KR" sz="2400" baseline="30000" dirty="0"/>
              <a:t>th</a:t>
            </a:r>
            <a:r>
              <a:rPr lang="en-US" altLang="ko-KR" sz="2400" dirty="0"/>
              <a:t> – 15</a:t>
            </a:r>
            <a:r>
              <a:rPr lang="en-US" altLang="ko-KR" sz="2400" baseline="30000" dirty="0"/>
              <a:t>th</a:t>
            </a:r>
            <a:r>
              <a:rPr lang="en-US" altLang="ko-KR" sz="2400" dirty="0"/>
              <a:t> April 2016</a:t>
            </a:r>
            <a:endParaRPr lang="en-US" altLang="ja-JP" sz="2400" dirty="0"/>
          </a:p>
          <a:p>
            <a:r>
              <a:rPr lang="en-US" altLang="ja-JP" sz="2400" dirty="0"/>
              <a:t>Agenda item </a:t>
            </a:r>
            <a:r>
              <a:rPr lang="en-US" altLang="ja-JP" sz="2400" dirty="0" smtClean="0"/>
              <a:t>7.2.1.1.5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1944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サブタイトル 2"/>
          <p:cNvSpPr txBox="1">
            <a:spLocks/>
          </p:cNvSpPr>
          <p:nvPr/>
        </p:nvSpPr>
        <p:spPr bwMode="auto">
          <a:xfrm>
            <a:off x="1357313" y="500063"/>
            <a:ext cx="6400800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marL="342900" indent="-342900" algn="ctr" eaLnBrk="1" hangingPunct="1">
              <a:spcBef>
                <a:spcPct val="20000"/>
              </a:spcBef>
            </a:pPr>
            <a:r>
              <a:rPr lang="en-US" altLang="ja-JP" sz="3600" b="1"/>
              <a:t>Background</a:t>
            </a:r>
            <a:endParaRPr lang="ja-JP" altLang="en-US" sz="3600" b="1"/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539750" y="1341438"/>
            <a:ext cx="7848600" cy="5111750"/>
          </a:xfrm>
        </p:spPr>
        <p:txBody>
          <a:bodyPr>
            <a:normAutofit lnSpcReduction="10000"/>
          </a:bodyPr>
          <a:lstStyle/>
          <a:p>
            <a:pPr>
              <a:spcBef>
                <a:spcPts val="400"/>
              </a:spcBef>
            </a:pPr>
            <a:r>
              <a:rPr lang="en-US" altLang="ko-KR" sz="2200" dirty="0" smtClean="0"/>
              <a:t>Agreement and remaining issues of NB-SSS design are as follows:</a:t>
            </a:r>
          </a:p>
          <a:p>
            <a:pPr lvl="1" hangingPunct="0"/>
            <a:r>
              <a:rPr lang="en-US" altLang="ko-KR" sz="1800" b="1" dirty="0"/>
              <a:t>RAN1#83</a:t>
            </a:r>
            <a:endParaRPr lang="ko-KR" altLang="ko-KR" sz="1800" dirty="0"/>
          </a:p>
          <a:p>
            <a:pPr lvl="2"/>
            <a:r>
              <a:rPr lang="en-US" altLang="ko-KR" sz="1400" dirty="0"/>
              <a:t>Confirm working assumption on supporting 504 PCIDs</a:t>
            </a:r>
            <a:endParaRPr lang="ko-KR" altLang="ko-KR" sz="1400" dirty="0"/>
          </a:p>
          <a:p>
            <a:pPr lvl="3"/>
            <a:r>
              <a:rPr lang="en-US" altLang="ko-KR" sz="1400" dirty="0"/>
              <a:t>PCID is indicated by NB-SSS </a:t>
            </a:r>
            <a:endParaRPr lang="ko-KR" altLang="ko-KR" sz="1400" dirty="0"/>
          </a:p>
          <a:p>
            <a:pPr lvl="2"/>
            <a:r>
              <a:rPr lang="en-US" altLang="ko-KR" sz="1400" dirty="0"/>
              <a:t>FFS whether some bits of the NB-</a:t>
            </a:r>
            <a:r>
              <a:rPr lang="en-US" altLang="ko-KR" sz="1400" dirty="0" err="1"/>
              <a:t>IoT</a:t>
            </a:r>
            <a:r>
              <a:rPr lang="en-US" altLang="ko-KR" sz="1400" dirty="0"/>
              <a:t> frame number are derived from NB-SSS</a:t>
            </a:r>
            <a:endParaRPr lang="ko-KR" altLang="ko-KR" sz="1400" dirty="0"/>
          </a:p>
          <a:p>
            <a:pPr lvl="3"/>
            <a:r>
              <a:rPr lang="en-US" altLang="ko-KR" sz="1400" dirty="0"/>
              <a:t>FFS how many bits of NB-</a:t>
            </a:r>
            <a:r>
              <a:rPr lang="en-US" altLang="ko-KR" sz="1400" dirty="0" err="1"/>
              <a:t>IoT</a:t>
            </a:r>
            <a:r>
              <a:rPr lang="en-US" altLang="ko-KR" sz="1400" dirty="0"/>
              <a:t> frame number are </a:t>
            </a:r>
            <a:r>
              <a:rPr lang="en-US" altLang="ko-KR" sz="1400" dirty="0" smtClean="0"/>
              <a:t>indicated</a:t>
            </a:r>
          </a:p>
          <a:p>
            <a:pPr lvl="1"/>
            <a:r>
              <a:rPr lang="en-US" altLang="ko-KR" sz="1800" b="1" dirty="0" smtClean="0"/>
              <a:t>RAN1#84bis</a:t>
            </a:r>
          </a:p>
          <a:p>
            <a:pPr lvl="2"/>
            <a:r>
              <a:rPr lang="en-US" altLang="ko-KR" sz="1400" dirty="0"/>
              <a:t>The periodicity of NB-PSS transmission is 10ms</a:t>
            </a:r>
            <a:r>
              <a:rPr lang="en-US" altLang="ko-KR" sz="1400" dirty="0" smtClean="0"/>
              <a:t>.</a:t>
            </a:r>
          </a:p>
          <a:p>
            <a:pPr lvl="2"/>
            <a:r>
              <a:rPr lang="en-GB" altLang="ko-KR" sz="1400" dirty="0"/>
              <a:t>NB-SSS is transmitted in </a:t>
            </a:r>
            <a:r>
              <a:rPr lang="en-GB" altLang="ko-KR" sz="1400" dirty="0" err="1"/>
              <a:t>subframe</a:t>
            </a:r>
            <a:r>
              <a:rPr lang="en-GB" altLang="ko-KR" sz="1400" dirty="0"/>
              <a:t> </a:t>
            </a:r>
            <a:r>
              <a:rPr lang="en-GB" altLang="ko-KR" sz="1400" dirty="0" smtClean="0"/>
              <a:t>9</a:t>
            </a:r>
          </a:p>
          <a:p>
            <a:pPr lvl="2"/>
            <a:r>
              <a:rPr lang="en-GB" altLang="ko-KR" sz="1400" dirty="0"/>
              <a:t>Number of symbols for NB-SSS: </a:t>
            </a:r>
            <a:r>
              <a:rPr lang="en-GB" altLang="ko-KR" sz="1400" dirty="0" smtClean="0"/>
              <a:t>11</a:t>
            </a:r>
          </a:p>
          <a:p>
            <a:pPr lvl="2"/>
            <a:r>
              <a:rPr lang="en-GB" altLang="ko-KR" sz="1400" dirty="0"/>
              <a:t>NB-SSS base sequence is constructed from one or more ZC </a:t>
            </a:r>
            <a:r>
              <a:rPr lang="en-GB" altLang="ko-KR" sz="1400" dirty="0" smtClean="0"/>
              <a:t>sequences</a:t>
            </a:r>
          </a:p>
          <a:p>
            <a:pPr lvl="3"/>
            <a:r>
              <a:rPr lang="en-GB" altLang="ko-KR" sz="1400" dirty="0"/>
              <a:t>Length </a:t>
            </a:r>
            <a:r>
              <a:rPr lang="en-GB" altLang="ko-KR" sz="1400" dirty="0" smtClean="0"/>
              <a:t>FFS</a:t>
            </a:r>
          </a:p>
          <a:p>
            <a:pPr lvl="3"/>
            <a:r>
              <a:rPr lang="en-GB" altLang="ko-KR" sz="1400" dirty="0"/>
              <a:t>FFS whether multiple root sequences are used or a binary scrambling </a:t>
            </a:r>
            <a:r>
              <a:rPr lang="en-GB" altLang="ko-KR" sz="1400" dirty="0" smtClean="0"/>
              <a:t>code</a:t>
            </a:r>
          </a:p>
          <a:p>
            <a:r>
              <a:rPr lang="en-US" altLang="ko-KR" sz="2400" dirty="0" smtClean="0"/>
              <a:t>Remaining </a:t>
            </a:r>
            <a:r>
              <a:rPr lang="en-US" altLang="ko-KR" sz="2400" dirty="0"/>
              <a:t>issues for NB-SSS </a:t>
            </a:r>
            <a:r>
              <a:rPr lang="en-US" altLang="ko-KR" sz="2400" dirty="0" smtClean="0"/>
              <a:t>design</a:t>
            </a:r>
          </a:p>
          <a:p>
            <a:pPr lvl="1"/>
            <a:r>
              <a:rPr lang="en-US" altLang="ko-KR" sz="2000" dirty="0" smtClean="0"/>
              <a:t>NB-</a:t>
            </a:r>
            <a:r>
              <a:rPr lang="en-US" altLang="ko-KR" sz="2000" dirty="0" err="1" smtClean="0"/>
              <a:t>IoT</a:t>
            </a:r>
            <a:r>
              <a:rPr lang="en-US" altLang="ko-KR" sz="2000" dirty="0" smtClean="0"/>
              <a:t> </a:t>
            </a:r>
            <a:r>
              <a:rPr lang="en-US" altLang="ko-KR" sz="2000" dirty="0"/>
              <a:t>frame number indication and NB-SSS </a:t>
            </a:r>
            <a:r>
              <a:rPr lang="en-US" altLang="ko-KR" sz="2000" dirty="0" smtClean="0"/>
              <a:t>sequence design</a:t>
            </a:r>
            <a:endParaRPr lang="ko-KR" altLang="ko-KR" sz="1800" dirty="0" smtClean="0"/>
          </a:p>
        </p:txBody>
      </p:sp>
    </p:spTree>
    <p:extLst>
      <p:ext uri="{BB962C8B-B14F-4D97-AF65-F5344CB8AC3E}">
        <p14:creationId xmlns:p14="http://schemas.microsoft.com/office/powerpoint/2010/main" val="2077121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サブタイトル 2"/>
          <p:cNvSpPr txBox="1">
            <a:spLocks/>
          </p:cNvSpPr>
          <p:nvPr/>
        </p:nvSpPr>
        <p:spPr bwMode="auto">
          <a:xfrm>
            <a:off x="1357313" y="500063"/>
            <a:ext cx="6400800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marL="342900" indent="-342900" algn="ctr" eaLnBrk="1" hangingPunct="1">
              <a:spcBef>
                <a:spcPct val="20000"/>
              </a:spcBef>
            </a:pPr>
            <a:r>
              <a:rPr lang="en-US" altLang="ja-JP" sz="3600" b="1"/>
              <a:t>Background</a:t>
            </a:r>
            <a:endParaRPr lang="ja-JP" altLang="en-US" sz="3600" b="1"/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539750" y="1341438"/>
            <a:ext cx="7848600" cy="5111750"/>
          </a:xfrm>
        </p:spPr>
        <p:txBody>
          <a:bodyPr>
            <a:normAutofit/>
          </a:bodyPr>
          <a:lstStyle/>
          <a:p>
            <a:pPr>
              <a:spcBef>
                <a:spcPts val="400"/>
              </a:spcBef>
            </a:pPr>
            <a:r>
              <a:rPr lang="en-US" altLang="ko-KR" sz="2200" dirty="0"/>
              <a:t>S</a:t>
            </a:r>
            <a:r>
              <a:rPr lang="en-US" altLang="ko-KR" sz="2200" dirty="0" smtClean="0"/>
              <a:t>ummary of NB-SSS proposals</a:t>
            </a:r>
            <a:endParaRPr lang="ko-KR" altLang="ko-KR" sz="1800" dirty="0" smtClean="0"/>
          </a:p>
        </p:txBody>
      </p:sp>
      <p:graphicFrame>
        <p:nvGraphicFramePr>
          <p:cNvPr id="4" name="내용 개체 틀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83883494"/>
              </p:ext>
            </p:extLst>
          </p:nvPr>
        </p:nvGraphicFramePr>
        <p:xfrm>
          <a:off x="323528" y="1916832"/>
          <a:ext cx="8064822" cy="46782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3706"/>
                <a:gridCol w="737806"/>
                <a:gridCol w="1760856"/>
                <a:gridCol w="720080"/>
                <a:gridCol w="754547"/>
                <a:gridCol w="2269789"/>
                <a:gridCol w="1008038"/>
              </a:tblGrid>
              <a:tr h="481575">
                <a:tc>
                  <a:txBody>
                    <a:bodyPr/>
                    <a:lstStyle/>
                    <a:p>
                      <a:pPr algn="just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50" kern="0" dirty="0">
                          <a:effectLst/>
                          <a:latin typeface="+mn-lt"/>
                        </a:rPr>
                        <a:t> </a:t>
                      </a:r>
                      <a:endParaRPr lang="ko-KR" sz="10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50" kern="0" dirty="0">
                          <a:effectLst/>
                          <a:latin typeface="+mn-lt"/>
                        </a:rPr>
                        <a:t>Period (</a:t>
                      </a:r>
                      <a:r>
                        <a:rPr lang="en-US" sz="1050" kern="0" dirty="0" err="1">
                          <a:effectLst/>
                          <a:latin typeface="+mn-lt"/>
                        </a:rPr>
                        <a:t>ms</a:t>
                      </a:r>
                      <a:r>
                        <a:rPr lang="en-US" sz="1050" kern="0" dirty="0">
                          <a:effectLst/>
                          <a:latin typeface="+mn-lt"/>
                        </a:rPr>
                        <a:t>)</a:t>
                      </a:r>
                      <a:endParaRPr lang="ko-KR" sz="10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50" kern="0" dirty="0">
                          <a:effectLst/>
                          <a:latin typeface="+mn-lt"/>
                        </a:rPr>
                        <a:t>PCID Indication</a:t>
                      </a:r>
                      <a:endParaRPr lang="ko-KR" sz="10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50" kern="0" dirty="0">
                          <a:effectLst/>
                          <a:latin typeface="+mn-lt"/>
                        </a:rPr>
                        <a:t># of ZC sequence</a:t>
                      </a:r>
                      <a:endParaRPr lang="ko-KR" sz="10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50" kern="0" dirty="0">
                          <a:effectLst/>
                          <a:latin typeface="+mn-lt"/>
                        </a:rPr>
                        <a:t>ZC sequence length</a:t>
                      </a:r>
                      <a:endParaRPr lang="ko-KR" sz="10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50" kern="0" dirty="0">
                          <a:effectLst/>
                          <a:latin typeface="+mn-lt"/>
                        </a:rPr>
                        <a:t>NB-SSS position Indication</a:t>
                      </a:r>
                      <a:endParaRPr lang="ko-KR" sz="10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50" kern="0" dirty="0">
                          <a:effectLst/>
                          <a:latin typeface="+mn-lt"/>
                        </a:rPr>
                        <a:t>Signal Generation</a:t>
                      </a:r>
                      <a:endParaRPr lang="ko-KR" sz="10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 anchor="ctr"/>
                </a:tc>
              </a:tr>
              <a:tr h="321050">
                <a:tc>
                  <a:txBody>
                    <a:bodyPr/>
                    <a:lstStyle/>
                    <a:p>
                      <a:pPr algn="just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100" kern="0" dirty="0">
                          <a:effectLst/>
                          <a:latin typeface="+mn-lt"/>
                        </a:rPr>
                        <a:t>Intel </a:t>
                      </a:r>
                      <a:endParaRPr lang="en-US" sz="1100" kern="0" dirty="0" smtClean="0">
                        <a:effectLst/>
                        <a:latin typeface="+mn-lt"/>
                      </a:endParaRPr>
                    </a:p>
                    <a:p>
                      <a:pPr algn="just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100" kern="0" dirty="0" smtClean="0">
                          <a:effectLst/>
                          <a:latin typeface="+mn-lt"/>
                        </a:rPr>
                        <a:t>(</a:t>
                      </a:r>
                      <a:r>
                        <a:rPr lang="en-US" sz="1100" kern="0" dirty="0">
                          <a:effectLst/>
                          <a:latin typeface="+mn-lt"/>
                        </a:rPr>
                        <a:t>2976)</a:t>
                      </a:r>
                      <a:endParaRPr lang="ko-KR" sz="11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20</a:t>
                      </a:r>
                      <a:endParaRPr lang="ko-KR" sz="10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 anchor="ctr"/>
                </a:tc>
                <a:tc>
                  <a:txBody>
                    <a:bodyPr/>
                    <a:lstStyle/>
                    <a:p>
                      <a:pPr algn="just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Root index</a:t>
                      </a:r>
                      <a:r>
                        <a:rPr lang="en-US" sz="1000" kern="0" dirty="0">
                          <a:effectLst/>
                          <a:latin typeface="+mn-lt"/>
                        </a:rPr>
                        <a:t> </a:t>
                      </a:r>
                      <a:r>
                        <a:rPr lang="en-US" sz="1000" kern="0" dirty="0" smtClean="0">
                          <a:effectLst/>
                          <a:latin typeface="+mn-lt"/>
                        </a:rPr>
                        <a:t>and </a:t>
                      </a:r>
                      <a:r>
                        <a:rPr lang="en-US" sz="1000" kern="0" dirty="0"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binary scrambling sequence</a:t>
                      </a:r>
                      <a:endParaRPr lang="ko-KR" sz="10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1</a:t>
                      </a:r>
                      <a:endParaRPr lang="ko-KR" sz="10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131</a:t>
                      </a:r>
                      <a:endParaRPr lang="ko-KR" sz="10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 anchor="ctr"/>
                </a:tc>
                <a:tc>
                  <a:txBody>
                    <a:bodyPr/>
                    <a:lstStyle/>
                    <a:p>
                      <a:pPr algn="just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0" dirty="0"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4 orthogonal DFT sequences</a:t>
                      </a:r>
                      <a:endParaRPr lang="ko-KR" sz="10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Frequency First mapping</a:t>
                      </a:r>
                      <a:endParaRPr lang="ko-KR" sz="10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 anchor="ctr"/>
                </a:tc>
              </a:tr>
              <a:tr h="321050">
                <a:tc>
                  <a:txBody>
                    <a:bodyPr/>
                    <a:lstStyle/>
                    <a:p>
                      <a:pPr algn="just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100" kern="0" dirty="0">
                          <a:effectLst/>
                          <a:latin typeface="+mn-lt"/>
                        </a:rPr>
                        <a:t>LG </a:t>
                      </a:r>
                      <a:endParaRPr lang="en-US" sz="1100" kern="0" dirty="0" smtClean="0">
                        <a:effectLst/>
                        <a:latin typeface="+mn-lt"/>
                      </a:endParaRPr>
                    </a:p>
                    <a:p>
                      <a:pPr algn="just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100" kern="0" dirty="0" smtClean="0">
                          <a:effectLst/>
                          <a:latin typeface="+mn-lt"/>
                        </a:rPr>
                        <a:t>(</a:t>
                      </a:r>
                      <a:r>
                        <a:rPr lang="en-US" sz="1100" kern="0" dirty="0">
                          <a:effectLst/>
                          <a:latin typeface="+mn-lt"/>
                        </a:rPr>
                        <a:t>2460)</a:t>
                      </a:r>
                      <a:endParaRPr lang="ko-KR" sz="11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20</a:t>
                      </a:r>
                      <a:endParaRPr lang="ko-KR" sz="10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 anchor="ctr"/>
                </a:tc>
                <a:tc>
                  <a:txBody>
                    <a:bodyPr/>
                    <a:lstStyle/>
                    <a:p>
                      <a:pPr algn="just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Root index and cyclic shift</a:t>
                      </a:r>
                      <a:endParaRPr lang="ko-KR" sz="10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1</a:t>
                      </a:r>
                      <a:endParaRPr lang="ko-KR" sz="10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131</a:t>
                      </a:r>
                      <a:endParaRPr lang="ko-KR" sz="10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 anchor="ctr"/>
                </a:tc>
                <a:tc>
                  <a:txBody>
                    <a:bodyPr/>
                    <a:lstStyle/>
                    <a:p>
                      <a:pPr algn="just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0" dirty="0"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4 orthogonal DFT sequences</a:t>
                      </a:r>
                      <a:endParaRPr lang="ko-KR" sz="10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Frequency First mapping</a:t>
                      </a:r>
                      <a:endParaRPr lang="ko-KR" sz="10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 anchor="ctr"/>
                </a:tc>
              </a:tr>
              <a:tr h="160525">
                <a:tc>
                  <a:txBody>
                    <a:bodyPr/>
                    <a:lstStyle/>
                    <a:p>
                      <a:pPr algn="just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100" kern="0" dirty="0">
                          <a:effectLst/>
                          <a:latin typeface="+mn-lt"/>
                        </a:rPr>
                        <a:t>Huawei </a:t>
                      </a:r>
                      <a:r>
                        <a:rPr lang="en-US" sz="1100" kern="0" dirty="0" smtClean="0">
                          <a:effectLst/>
                          <a:latin typeface="+mn-lt"/>
                        </a:rPr>
                        <a:t>(</a:t>
                      </a:r>
                      <a:r>
                        <a:rPr lang="en-US" sz="1100" kern="0" dirty="0">
                          <a:effectLst/>
                          <a:latin typeface="+mn-lt"/>
                        </a:rPr>
                        <a:t>3013)</a:t>
                      </a:r>
                      <a:endParaRPr lang="ko-KR" sz="11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0" dirty="0">
                          <a:effectLst/>
                          <a:latin typeface="+mn-lt"/>
                        </a:rPr>
                        <a:t>40</a:t>
                      </a:r>
                      <a:endParaRPr lang="ko-KR" sz="10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 anchor="ctr"/>
                </a:tc>
                <a:tc>
                  <a:txBody>
                    <a:bodyPr/>
                    <a:lstStyle/>
                    <a:p>
                      <a:pPr algn="just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Root index and cyclic shift</a:t>
                      </a:r>
                      <a:endParaRPr lang="ko-KR" sz="10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1</a:t>
                      </a:r>
                      <a:endParaRPr lang="ko-KR" sz="10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131</a:t>
                      </a:r>
                      <a:endParaRPr lang="ko-KR" sz="10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 anchor="ctr"/>
                </a:tc>
                <a:tc>
                  <a:txBody>
                    <a:bodyPr/>
                    <a:lstStyle/>
                    <a:p>
                      <a:pPr algn="just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2 </a:t>
                      </a:r>
                      <a:r>
                        <a:rPr lang="en-US" sz="1000" kern="0" dirty="0" err="1" smtClean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hadamard</a:t>
                      </a:r>
                      <a:r>
                        <a:rPr lang="en-US" sz="1000" kern="0" dirty="0" smtClean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 </a:t>
                      </a:r>
                      <a:r>
                        <a:rPr lang="en-US" sz="1000" kern="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scrambling sequence</a:t>
                      </a:r>
                      <a:endParaRPr lang="ko-KR" sz="10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0" dirty="0" smtClean="0">
                          <a:effectLst/>
                          <a:highlight>
                            <a:srgbClr val="D3D3D3"/>
                          </a:highlight>
                          <a:latin typeface="+mn-lt"/>
                        </a:rPr>
                        <a:t>Frequency First mapping</a:t>
                      </a:r>
                      <a:endParaRPr lang="en-US" sz="1000" kern="0" dirty="0">
                        <a:effectLst/>
                        <a:highlight>
                          <a:srgbClr val="D3D3D3"/>
                        </a:highlight>
                        <a:latin typeface="+mn-lt"/>
                      </a:endParaRPr>
                    </a:p>
                  </a:txBody>
                  <a:tcPr marL="57104" marR="57104" marT="0" marB="0" anchor="ctr"/>
                </a:tc>
              </a:tr>
              <a:tr h="321050">
                <a:tc>
                  <a:txBody>
                    <a:bodyPr/>
                    <a:lstStyle/>
                    <a:p>
                      <a:pPr algn="just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100" kern="0" dirty="0">
                          <a:effectLst/>
                          <a:latin typeface="+mn-lt"/>
                        </a:rPr>
                        <a:t>Nokia </a:t>
                      </a:r>
                      <a:endParaRPr lang="en-US" sz="1100" kern="0" dirty="0" smtClean="0">
                        <a:effectLst/>
                        <a:latin typeface="+mn-lt"/>
                      </a:endParaRPr>
                    </a:p>
                    <a:p>
                      <a:pPr algn="just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100" kern="0" dirty="0" smtClean="0">
                          <a:effectLst/>
                          <a:latin typeface="+mn-lt"/>
                        </a:rPr>
                        <a:t>(</a:t>
                      </a:r>
                      <a:r>
                        <a:rPr lang="en-US" sz="1100" kern="0" dirty="0">
                          <a:effectLst/>
                          <a:latin typeface="+mn-lt"/>
                        </a:rPr>
                        <a:t>3333)</a:t>
                      </a:r>
                      <a:endParaRPr lang="ko-KR" sz="11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20</a:t>
                      </a:r>
                      <a:endParaRPr lang="ko-KR" sz="10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 anchor="ctr"/>
                </a:tc>
                <a:tc>
                  <a:txBody>
                    <a:bodyPr/>
                    <a:lstStyle/>
                    <a:p>
                      <a:pPr algn="just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Root index and cyclic shift</a:t>
                      </a:r>
                      <a:endParaRPr lang="ko-KR" sz="10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1</a:t>
                      </a:r>
                      <a:endParaRPr lang="ko-KR" sz="10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131</a:t>
                      </a:r>
                      <a:endParaRPr lang="ko-KR" sz="10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 anchor="ctr"/>
                </a:tc>
                <a:tc>
                  <a:txBody>
                    <a:bodyPr/>
                    <a:lstStyle/>
                    <a:p>
                      <a:pPr algn="just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4 binary scrambling sequences</a:t>
                      </a:r>
                      <a:endParaRPr lang="ko-KR" sz="10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Frequency First mapping</a:t>
                      </a:r>
                      <a:endParaRPr lang="ko-KR" sz="10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 anchor="ctr"/>
                </a:tc>
              </a:tr>
              <a:tr h="321050">
                <a:tc>
                  <a:txBody>
                    <a:bodyPr/>
                    <a:lstStyle/>
                    <a:p>
                      <a:pPr algn="just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100" kern="0" dirty="0">
                          <a:effectLst/>
                          <a:latin typeface="+mn-lt"/>
                        </a:rPr>
                        <a:t>Ericsson </a:t>
                      </a:r>
                      <a:endParaRPr lang="en-US" sz="1100" kern="0" dirty="0" smtClean="0">
                        <a:effectLst/>
                        <a:latin typeface="+mn-lt"/>
                      </a:endParaRPr>
                    </a:p>
                    <a:p>
                      <a:pPr algn="just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100" kern="0" dirty="0" smtClean="0">
                          <a:effectLst/>
                          <a:latin typeface="+mn-lt"/>
                        </a:rPr>
                        <a:t>(</a:t>
                      </a:r>
                      <a:r>
                        <a:rPr lang="en-US" sz="1100" kern="0" dirty="0">
                          <a:effectLst/>
                          <a:latin typeface="+mn-lt"/>
                        </a:rPr>
                        <a:t>2775)</a:t>
                      </a:r>
                      <a:endParaRPr lang="ko-KR" sz="11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20</a:t>
                      </a:r>
                      <a:endParaRPr lang="ko-KR" sz="10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 anchor="ctr"/>
                </a:tc>
                <a:tc>
                  <a:txBody>
                    <a:bodyPr/>
                    <a:lstStyle/>
                    <a:p>
                      <a:pPr algn="just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Root index and cyclic shift</a:t>
                      </a:r>
                      <a:endParaRPr lang="ko-KR" sz="10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1</a:t>
                      </a:r>
                      <a:endParaRPr lang="ko-KR" sz="10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127</a:t>
                      </a:r>
                      <a:endParaRPr lang="ko-KR" sz="10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 anchor="ctr"/>
                </a:tc>
                <a:tc>
                  <a:txBody>
                    <a:bodyPr/>
                    <a:lstStyle/>
                    <a:p>
                      <a:pPr algn="just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4 binary scrambling sequences</a:t>
                      </a:r>
                      <a:endParaRPr lang="ko-KR" sz="10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Frequency First mapping</a:t>
                      </a:r>
                      <a:endParaRPr lang="ko-KR" sz="10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 anchor="ctr"/>
                </a:tc>
              </a:tr>
              <a:tr h="321050">
                <a:tc>
                  <a:txBody>
                    <a:bodyPr/>
                    <a:lstStyle/>
                    <a:p>
                      <a:pPr algn="just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100" kern="0" dirty="0" smtClean="0">
                          <a:effectLst/>
                          <a:latin typeface="+mn-lt"/>
                        </a:rPr>
                        <a:t>ZTE</a:t>
                      </a:r>
                    </a:p>
                    <a:p>
                      <a:pPr algn="just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100" kern="0" dirty="0" smtClean="0">
                          <a:effectLst/>
                          <a:latin typeface="+mn-lt"/>
                        </a:rPr>
                        <a:t>(2759</a:t>
                      </a:r>
                      <a:r>
                        <a:rPr lang="en-US" sz="1100" kern="0" dirty="0">
                          <a:effectLst/>
                          <a:latin typeface="+mn-lt"/>
                        </a:rPr>
                        <a:t>)</a:t>
                      </a:r>
                      <a:endParaRPr lang="ko-KR" sz="11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0" dirty="0">
                          <a:effectLst/>
                          <a:latin typeface="+mn-lt"/>
                        </a:rPr>
                        <a:t>10 or </a:t>
                      </a:r>
                      <a:r>
                        <a:rPr lang="en-US" sz="1000" kern="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20</a:t>
                      </a:r>
                      <a:endParaRPr lang="ko-KR" sz="10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 anchor="ctr"/>
                </a:tc>
                <a:tc>
                  <a:txBody>
                    <a:bodyPr/>
                    <a:lstStyle/>
                    <a:p>
                      <a:pPr algn="just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Root index and cyclic shift</a:t>
                      </a:r>
                      <a:endParaRPr lang="ko-KR" sz="10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0" dirty="0">
                          <a:effectLst/>
                          <a:highlight>
                            <a:srgbClr val="D3D3D3"/>
                          </a:highlight>
                          <a:latin typeface="+mn-lt"/>
                        </a:rPr>
                        <a:t>11</a:t>
                      </a:r>
                      <a:endParaRPr lang="ko-KR" sz="10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0">
                          <a:effectLst/>
                          <a:highlight>
                            <a:srgbClr val="D3D3D3"/>
                          </a:highlight>
                          <a:latin typeface="+mn-lt"/>
                        </a:rPr>
                        <a:t>13</a:t>
                      </a:r>
                      <a:endParaRPr lang="ko-KR" sz="1000" kern="10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 anchor="ctr"/>
                </a:tc>
                <a:tc>
                  <a:txBody>
                    <a:bodyPr/>
                    <a:lstStyle/>
                    <a:p>
                      <a:pPr algn="just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4(or 8) binary scrambling sequences</a:t>
                      </a:r>
                      <a:endParaRPr lang="ko-KR" sz="10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Frequency First mapping</a:t>
                      </a:r>
                      <a:endParaRPr lang="ko-KR" sz="10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 anchor="ctr"/>
                </a:tc>
              </a:tr>
              <a:tr h="384499">
                <a:tc>
                  <a:txBody>
                    <a:bodyPr/>
                    <a:lstStyle/>
                    <a:p>
                      <a:pPr algn="just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100" kern="0" dirty="0">
                          <a:effectLst/>
                          <a:latin typeface="+mn-lt"/>
                        </a:rPr>
                        <a:t>Qualcomm </a:t>
                      </a:r>
                      <a:endParaRPr lang="en-US" sz="1100" kern="0" dirty="0" smtClean="0">
                        <a:effectLst/>
                        <a:latin typeface="+mn-lt"/>
                      </a:endParaRPr>
                    </a:p>
                    <a:p>
                      <a:pPr algn="just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100" kern="0" dirty="0" smtClean="0">
                          <a:effectLst/>
                          <a:latin typeface="+mn-lt"/>
                        </a:rPr>
                        <a:t>(</a:t>
                      </a:r>
                      <a:r>
                        <a:rPr lang="en-US" sz="1100" kern="0" dirty="0">
                          <a:effectLst/>
                          <a:latin typeface="+mn-lt"/>
                        </a:rPr>
                        <a:t>3013)</a:t>
                      </a:r>
                      <a:endParaRPr lang="ko-KR" sz="11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20</a:t>
                      </a:r>
                      <a:endParaRPr lang="ko-KR" sz="10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 anchor="ctr"/>
                </a:tc>
                <a:tc>
                  <a:txBody>
                    <a:bodyPr/>
                    <a:lstStyle/>
                    <a:p>
                      <a:pPr algn="just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Root index and cyclic shift</a:t>
                      </a:r>
                      <a:r>
                        <a:rPr lang="en-US" sz="1000" kern="0">
                          <a:effectLst/>
                          <a:latin typeface="+mn-lt"/>
                        </a:rPr>
                        <a:t>, </a:t>
                      </a:r>
                      <a:endParaRPr lang="ko-KR" sz="1000" kern="100">
                        <a:effectLst/>
                        <a:latin typeface="+mn-lt"/>
                      </a:endParaRPr>
                    </a:p>
                    <a:p>
                      <a:pPr algn="just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0">
                          <a:effectLst/>
                          <a:latin typeface="+mn-lt"/>
                        </a:rPr>
                        <a:t>also </a:t>
                      </a:r>
                      <a:r>
                        <a:rPr lang="en-US" sz="1000" kern="0">
                          <a:effectLst/>
                          <a:highlight>
                            <a:srgbClr val="D3D3D3"/>
                          </a:highlight>
                          <a:latin typeface="+mn-lt"/>
                        </a:rPr>
                        <a:t>using (11, 3) RS code</a:t>
                      </a:r>
                      <a:endParaRPr lang="ko-KR" sz="1000" kern="10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0" dirty="0">
                          <a:effectLst/>
                          <a:highlight>
                            <a:srgbClr val="D3D3D3"/>
                          </a:highlight>
                          <a:latin typeface="+mn-lt"/>
                        </a:rPr>
                        <a:t>11</a:t>
                      </a:r>
                      <a:endParaRPr lang="ko-KR" sz="10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0" dirty="0">
                          <a:effectLst/>
                          <a:highlight>
                            <a:srgbClr val="D3D3D3"/>
                          </a:highlight>
                          <a:latin typeface="+mn-lt"/>
                        </a:rPr>
                        <a:t>11</a:t>
                      </a:r>
                      <a:endParaRPr lang="ko-KR" sz="10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 anchor="ctr"/>
                </a:tc>
                <a:tc>
                  <a:txBody>
                    <a:bodyPr/>
                    <a:lstStyle/>
                    <a:p>
                      <a:pPr algn="just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 </a:t>
                      </a:r>
                      <a:endParaRPr lang="ko-KR" sz="10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Frequency First mapping</a:t>
                      </a:r>
                      <a:endParaRPr lang="ko-KR" sz="10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 anchor="ctr"/>
                </a:tc>
              </a:tr>
              <a:tr h="486651">
                <a:tc>
                  <a:txBody>
                    <a:bodyPr/>
                    <a:lstStyle/>
                    <a:p>
                      <a:pPr algn="just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100" kern="0" dirty="0">
                          <a:effectLst/>
                          <a:latin typeface="+mn-lt"/>
                        </a:rPr>
                        <a:t>LG </a:t>
                      </a:r>
                      <a:endParaRPr lang="en-US" sz="1100" kern="0" dirty="0" smtClean="0">
                        <a:effectLst/>
                        <a:latin typeface="+mn-lt"/>
                      </a:endParaRPr>
                    </a:p>
                    <a:p>
                      <a:pPr algn="just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100" kern="0" dirty="0" smtClean="0">
                          <a:effectLst/>
                          <a:latin typeface="+mn-lt"/>
                        </a:rPr>
                        <a:t>(</a:t>
                      </a:r>
                      <a:r>
                        <a:rPr lang="en-US" sz="1100" kern="0" dirty="0">
                          <a:effectLst/>
                          <a:latin typeface="+mn-lt"/>
                        </a:rPr>
                        <a:t>2460)</a:t>
                      </a:r>
                      <a:endParaRPr lang="ko-KR" sz="11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20</a:t>
                      </a:r>
                      <a:endParaRPr lang="ko-KR" sz="10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/>
                </a:tc>
                <a:tc>
                  <a:txBody>
                    <a:bodyPr/>
                    <a:lstStyle/>
                    <a:p>
                      <a:pPr algn="just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0">
                          <a:effectLst/>
                          <a:latin typeface="+mn-lt"/>
                        </a:rPr>
                        <a:t>2 root indices</a:t>
                      </a:r>
                      <a:endParaRPr lang="ko-KR" sz="1000" kern="100">
                        <a:effectLst/>
                        <a:latin typeface="+mn-lt"/>
                      </a:endParaRPr>
                    </a:p>
                    <a:p>
                      <a:pPr algn="just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0">
                          <a:effectLst/>
                          <a:latin typeface="+mn-lt"/>
                        </a:rPr>
                        <a:t>(Using scrambling sequence to enhance the cross-correlation property)</a:t>
                      </a:r>
                      <a:endParaRPr lang="ko-KR" sz="1000" kern="10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0">
                          <a:effectLst/>
                          <a:latin typeface="+mn-lt"/>
                        </a:rPr>
                        <a:t>2</a:t>
                      </a:r>
                      <a:endParaRPr lang="ko-KR" sz="1000" kern="10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0" dirty="0">
                          <a:effectLst/>
                          <a:latin typeface="+mn-lt"/>
                        </a:rPr>
                        <a:t>67</a:t>
                      </a:r>
                      <a:endParaRPr lang="ko-KR" sz="10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/>
                </a:tc>
                <a:tc>
                  <a:txBody>
                    <a:bodyPr/>
                    <a:lstStyle/>
                    <a:p>
                      <a:pPr algn="just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0" dirty="0">
                          <a:effectLst/>
                          <a:highlight>
                            <a:srgbClr val="00FFFF"/>
                          </a:highlight>
                          <a:latin typeface="+mn-lt"/>
                        </a:rPr>
                        <a:t>4 orthogonal DFT sequences</a:t>
                      </a:r>
                      <a:endParaRPr lang="ko-KR" sz="10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en-US" sz="1000" kern="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Frequency First mapping</a:t>
                      </a:r>
                      <a:endParaRPr lang="ko-KR" sz="1000" kern="100" dirty="0">
                        <a:effectLst/>
                        <a:latin typeface="+mn-lt"/>
                        <a:ea typeface="맑은 고딕"/>
                        <a:cs typeface="Times New Roman"/>
                      </a:endParaRPr>
                    </a:p>
                  </a:txBody>
                  <a:tcPr marL="57104" marR="57104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7537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サブタイトル 2"/>
          <p:cNvSpPr txBox="1">
            <a:spLocks/>
          </p:cNvSpPr>
          <p:nvPr/>
        </p:nvSpPr>
        <p:spPr bwMode="auto">
          <a:xfrm>
            <a:off x="1357313" y="500063"/>
            <a:ext cx="6400800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marL="342900" indent="-342900" algn="ctr" eaLnBrk="1" hangingPunct="1">
              <a:spcBef>
                <a:spcPct val="20000"/>
              </a:spcBef>
            </a:pPr>
            <a:r>
              <a:rPr lang="en-US" altLang="ja-JP" sz="3600" b="1"/>
              <a:t>Background</a:t>
            </a:r>
            <a:endParaRPr lang="ja-JP" altLang="en-US" sz="3600" b="1"/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539750" y="1341438"/>
            <a:ext cx="7848600" cy="5111750"/>
          </a:xfrm>
        </p:spPr>
        <p:txBody>
          <a:bodyPr>
            <a:normAutofit/>
          </a:bodyPr>
          <a:lstStyle/>
          <a:p>
            <a:pPr>
              <a:spcBef>
                <a:spcPts val="400"/>
              </a:spcBef>
            </a:pPr>
            <a:r>
              <a:rPr lang="en-US" altLang="ko-KR" sz="1800" dirty="0" smtClean="0"/>
              <a:t>A binary scrambling sequence increases PAPR of NB-SSS. </a:t>
            </a:r>
          </a:p>
          <a:p>
            <a:pPr>
              <a:spcBef>
                <a:spcPts val="400"/>
              </a:spcBef>
            </a:pPr>
            <a:r>
              <a:rPr lang="en-US" altLang="ko-KR" sz="1800" dirty="0" smtClean="0"/>
              <a:t>Longer ZC sequence decrease PAPR of NB-SSS further.  </a:t>
            </a:r>
          </a:p>
          <a:p>
            <a:pPr lvl="1">
              <a:spcBef>
                <a:spcPts val="400"/>
              </a:spcBef>
            </a:pPr>
            <a:endParaRPr lang="ko-KR" altLang="ko-KR" sz="1400" dirty="0" smtClean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2" y="2060848"/>
            <a:ext cx="4267200" cy="345186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5896" y="2060849"/>
            <a:ext cx="4640580" cy="348043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73707" y="5651956"/>
            <a:ext cx="31502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(a) Length-131 ZC sequence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48064" y="5651956"/>
            <a:ext cx="31502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(b) Length-137 ZC sequence</a:t>
            </a:r>
          </a:p>
        </p:txBody>
      </p:sp>
    </p:spTree>
    <p:extLst>
      <p:ext uri="{BB962C8B-B14F-4D97-AF65-F5344CB8AC3E}">
        <p14:creationId xmlns:p14="http://schemas.microsoft.com/office/powerpoint/2010/main" val="1182367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098" name="내용 개체 틀 2"/>
              <p:cNvSpPr>
                <a:spLocks noGrp="1"/>
              </p:cNvSpPr>
              <p:nvPr>
                <p:ph idx="1"/>
              </p:nvPr>
            </p:nvSpPr>
            <p:spPr>
              <a:xfrm>
                <a:off x="468313" y="1341438"/>
                <a:ext cx="7991475" cy="5111750"/>
              </a:xfrm>
            </p:spPr>
            <p:txBody>
              <a:bodyPr>
                <a:noAutofit/>
              </a:bodyPr>
              <a:lstStyle/>
              <a:p>
                <a:pPr latinLnBrk="0"/>
                <a:r>
                  <a:rPr lang="en-US" altLang="ko-KR" sz="1600" dirty="0" smtClean="0"/>
                  <a:t>NB-SSS Period is 20ms</a:t>
                </a:r>
              </a:p>
              <a:p>
                <a:pPr lvl="1" latinLnBrk="0"/>
                <a:r>
                  <a:rPr lang="en-US" altLang="ko-KR" sz="1600" dirty="0" smtClean="0"/>
                  <a:t>Bits of NB-</a:t>
                </a:r>
                <a:r>
                  <a:rPr lang="en-US" altLang="ko-KR" sz="1600" dirty="0" err="1" smtClean="0"/>
                  <a:t>IoT</a:t>
                </a:r>
                <a:r>
                  <a:rPr lang="en-US" altLang="ko-KR" sz="1600" dirty="0" smtClean="0"/>
                  <a:t> frame number: 2bits</a:t>
                </a:r>
              </a:p>
              <a:p>
                <a:pPr latinLnBrk="0"/>
                <a:r>
                  <a:rPr lang="en-US" altLang="ko-KR" sz="1600" dirty="0" smtClean="0"/>
                  <a:t>NB-SSS sequence </a:t>
                </a:r>
                <a:r>
                  <a:rPr lang="en-US" altLang="ko-KR" sz="1600" dirty="0"/>
                  <a:t>is composed by </a:t>
                </a:r>
                <a:r>
                  <a:rPr lang="en-US" altLang="ko-KR" sz="1600" dirty="0" smtClean="0"/>
                  <a:t>base </a:t>
                </a:r>
                <a:r>
                  <a:rPr lang="en-US" altLang="ko-KR" sz="1600" dirty="0"/>
                  <a:t>sequence and </a:t>
                </a:r>
                <a:r>
                  <a:rPr lang="en-US" altLang="ko-KR" sz="1600" dirty="0" smtClean="0"/>
                  <a:t>cover sequence.</a:t>
                </a:r>
                <a:endParaRPr lang="ko-KR" altLang="ko-KR" sz="1600" dirty="0"/>
              </a:p>
              <a:p>
                <a:pPr lvl="1" latinLnBrk="0"/>
                <a:r>
                  <a:rPr lang="en-US" altLang="ko-KR" sz="1600" dirty="0"/>
                  <a:t>SSS(n) = G(n)*C(n)  (G(n): </a:t>
                </a:r>
                <a:r>
                  <a:rPr lang="en-US" altLang="ko-KR" sz="1600" dirty="0" smtClean="0"/>
                  <a:t>base </a:t>
                </a:r>
                <a:r>
                  <a:rPr lang="en-US" altLang="ko-KR" sz="1600" dirty="0"/>
                  <a:t>sequence, C(n): c</a:t>
                </a:r>
                <a:r>
                  <a:rPr lang="en-US" altLang="ko-KR" sz="1600" dirty="0" smtClean="0"/>
                  <a:t>over </a:t>
                </a:r>
                <a:r>
                  <a:rPr lang="en-US" altLang="ko-KR" sz="1600" dirty="0"/>
                  <a:t>sequence</a:t>
                </a:r>
                <a:r>
                  <a:rPr lang="en-US" altLang="ko-KR" sz="1600" dirty="0" smtClean="0"/>
                  <a:t>)</a:t>
                </a:r>
              </a:p>
              <a:p>
                <a:pPr lvl="1" latinLnBrk="0"/>
                <a:r>
                  <a:rPr lang="en-GB" altLang="ko-KR" sz="1600" dirty="0" smtClean="0"/>
                  <a:t>NB-SSS base sequence is constructed from one ZC sequence.</a:t>
                </a:r>
                <a:endParaRPr lang="ko-KR" altLang="ko-KR" sz="1600" dirty="0" smtClean="0"/>
              </a:p>
              <a:p>
                <a:pPr lvl="2" latinLnBrk="0"/>
                <a:r>
                  <a:rPr lang="en-US" altLang="ko-KR" sz="1600" dirty="0" smtClean="0"/>
                  <a:t>Combination of root index and cyclic shift of ZC sequence is uses for PCID indication.</a:t>
                </a:r>
              </a:p>
              <a:p>
                <a:pPr lvl="2" latinLnBrk="0"/>
                <a:r>
                  <a:rPr lang="en-US" altLang="ko-KR" sz="1600" dirty="0" smtClean="0"/>
                  <a:t>G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ko-KR" altLang="ko-KR" sz="1600" i="1"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ko-KR" sz="1600">
                            <a:latin typeface="Cambria Math"/>
                          </a:rPr>
                          <m:t>n</m:t>
                        </m:r>
                      </m:e>
                    </m:d>
                    <m:r>
                      <a:rPr lang="en-US" altLang="ko-KR" sz="1600">
                        <a:latin typeface="Cambria Math"/>
                      </a:rPr>
                      <m:t>= </m:t>
                    </m:r>
                    <m:sSup>
                      <m:sSupPr>
                        <m:ctrlPr>
                          <a:rPr lang="ko-KR" altLang="ko-KR" sz="16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ko-KR" sz="1600" i="1"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en-US" altLang="ko-KR" sz="1600" i="1">
                            <a:latin typeface="Cambria Math"/>
                          </a:rPr>
                          <m:t>𝑗</m:t>
                        </m:r>
                        <m:f>
                          <m:fPr>
                            <m:ctrlPr>
                              <a:rPr lang="ko-KR" altLang="ko-KR" sz="16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ko-KR" sz="1600" i="1">
                                <a:latin typeface="Cambria Math"/>
                              </a:rPr>
                              <m:t>𝜋</m:t>
                            </m:r>
                            <m:r>
                              <a:rPr lang="en-US" altLang="ko-KR" sz="1600" i="1">
                                <a:latin typeface="Cambria Math"/>
                              </a:rPr>
                              <m:t>𝑢𝑎</m:t>
                            </m:r>
                            <m:d>
                              <m:dPr>
                                <m:ctrlPr>
                                  <a:rPr lang="ko-KR" altLang="ko-KR" sz="1600" i="1"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en-US" altLang="ko-KR" sz="1600" i="1">
                                    <a:latin typeface="Cambria Math"/>
                                  </a:rPr>
                                  <m:t>𝑎</m:t>
                                </m:r>
                                <m:r>
                                  <a:rPr lang="en-US" altLang="ko-KR" sz="1600" i="1">
                                    <a:latin typeface="Cambria Math"/>
                                  </a:rPr>
                                  <m:t>+1</m:t>
                                </m:r>
                              </m:e>
                            </m:d>
                          </m:num>
                          <m:den>
                            <m:r>
                              <a:rPr lang="en-US" altLang="ko-KR" sz="1600" i="1">
                                <a:latin typeface="Cambria Math"/>
                              </a:rPr>
                              <m:t>𝑁</m:t>
                            </m:r>
                          </m:den>
                        </m:f>
                      </m:sup>
                    </m:sSup>
                  </m:oMath>
                </a14:m>
                <a:r>
                  <a:rPr lang="en-US" altLang="ko-KR" sz="1600" dirty="0"/>
                  <a:t>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ko-KR" sz="1600">
                        <a:latin typeface="Cambria Math"/>
                      </a:rPr>
                      <m:t>n</m:t>
                    </m:r>
                    <m:r>
                      <a:rPr lang="en-US" altLang="ko-KR" sz="1600">
                        <a:latin typeface="Cambria Math"/>
                      </a:rPr>
                      <m:t>=0,…,131,   </m:t>
                    </m:r>
                    <m:r>
                      <m:rPr>
                        <m:sty m:val="p"/>
                      </m:rPr>
                      <a:rPr lang="en-US" altLang="ko-KR" sz="1600">
                        <a:latin typeface="Cambria Math"/>
                      </a:rPr>
                      <m:t>a</m:t>
                    </m:r>
                    <m:r>
                      <a:rPr lang="en-US" altLang="ko-KR" sz="1600">
                        <a:latin typeface="Cambria Math"/>
                      </a:rPr>
                      <m:t>=</m:t>
                    </m:r>
                    <m:r>
                      <m:rPr>
                        <m:sty m:val="p"/>
                      </m:rPr>
                      <a:rPr lang="en-US" altLang="ko-KR" sz="1600">
                        <a:latin typeface="Cambria Math"/>
                      </a:rPr>
                      <m:t>mod</m:t>
                    </m:r>
                    <m:d>
                      <m:dPr>
                        <m:ctrlPr>
                          <a:rPr lang="ko-KR" altLang="ko-KR" sz="1600" i="1"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ko-KR" sz="1600">
                            <a:latin typeface="Cambria Math"/>
                          </a:rPr>
                          <m:t>n</m:t>
                        </m:r>
                        <m:r>
                          <a:rPr lang="en-US" altLang="ko-KR" sz="1600">
                            <a:latin typeface="Cambria Math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altLang="ko-KR" sz="1600">
                            <a:latin typeface="Cambria Math"/>
                          </a:rPr>
                          <m:t>shift</m:t>
                        </m:r>
                        <m:r>
                          <a:rPr lang="en-US" altLang="ko-KR" sz="1600">
                            <a:latin typeface="Cambria Math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ko-KR" sz="1600">
                            <a:latin typeface="Cambria Math"/>
                          </a:rPr>
                          <m:t>offset</m:t>
                        </m:r>
                        <m:r>
                          <a:rPr lang="en-US" altLang="ko-KR" sz="1600">
                            <a:latin typeface="Cambria Math"/>
                          </a:rPr>
                          <m:t>, </m:t>
                        </m:r>
                        <m:r>
                          <m:rPr>
                            <m:sty m:val="p"/>
                          </m:rPr>
                          <a:rPr lang="en-US" altLang="ko-KR" sz="1600">
                            <a:latin typeface="Cambria Math"/>
                          </a:rPr>
                          <m:t>N</m:t>
                        </m:r>
                      </m:e>
                    </m:d>
                  </m:oMath>
                </a14:m>
                <a:endParaRPr lang="ko-KR" altLang="ko-KR" sz="1600" dirty="0"/>
              </a:p>
              <a:p>
                <a:pPr lvl="3" latinLnBrk="0"/>
                <a:r>
                  <a:rPr lang="en-US" altLang="ko-KR" sz="1600" dirty="0"/>
                  <a:t>Shift offset </a:t>
                </a:r>
                <a:r>
                  <a:rPr lang="ko-KR" altLang="ko-KR" sz="1600" dirty="0"/>
                  <a:t>∈</a:t>
                </a:r>
                <a:r>
                  <a:rPr lang="en-US" altLang="ko-KR" sz="1600" dirty="0"/>
                  <a:t> {0, 39, 78, 117}</a:t>
                </a:r>
              </a:p>
              <a:p>
                <a:pPr lvl="3" latinLnBrk="0"/>
                <a:r>
                  <a:rPr lang="en-US" altLang="ko-KR" sz="1600" dirty="0" smtClean="0"/>
                  <a:t>Option#1: Length-131 </a:t>
                </a:r>
                <a:r>
                  <a:rPr lang="en-US" altLang="ko-KR" sz="1600" dirty="0"/>
                  <a:t>ZC </a:t>
                </a:r>
                <a:r>
                  <a:rPr lang="en-US" altLang="ko-KR" sz="1600" dirty="0" smtClean="0"/>
                  <a:t>sequence, Root </a:t>
                </a:r>
                <a:r>
                  <a:rPr lang="en-US" altLang="ko-KR" sz="1600" dirty="0"/>
                  <a:t>index </a:t>
                </a:r>
                <a:r>
                  <a:rPr lang="ko-KR" altLang="ko-KR" sz="1600" dirty="0"/>
                  <a:t>∈</a:t>
                </a:r>
                <a:r>
                  <a:rPr lang="en-US" altLang="ko-KR" sz="1600" dirty="0"/>
                  <a:t> </a:t>
                </a:r>
                <a:r>
                  <a:rPr lang="en-US" altLang="ko-KR" sz="1600" dirty="0" smtClean="0"/>
                  <a:t>{3~128} </a:t>
                </a:r>
              </a:p>
              <a:p>
                <a:pPr lvl="3" latinLnBrk="0"/>
                <a:r>
                  <a:rPr lang="en-US" altLang="ko-KR" sz="1600" dirty="0" smtClean="0"/>
                  <a:t>Option#2: Length-137 </a:t>
                </a:r>
                <a:r>
                  <a:rPr lang="en-US" altLang="ko-KR" sz="1600" dirty="0"/>
                  <a:t>ZC sequence, Root index </a:t>
                </a:r>
                <a:r>
                  <a:rPr lang="ko-KR" altLang="ko-KR" sz="1600" dirty="0"/>
                  <a:t>∈</a:t>
                </a:r>
                <a:r>
                  <a:rPr lang="en-US" altLang="ko-KR" sz="1600" dirty="0"/>
                  <a:t> </a:t>
                </a:r>
                <a:r>
                  <a:rPr lang="en-US" altLang="ko-KR" sz="1600" dirty="0" smtClean="0"/>
                  <a:t>{</a:t>
                </a:r>
                <a:r>
                  <a:rPr lang="en-GB" altLang="ko-KR" sz="1600" dirty="0" smtClean="0"/>
                  <a:t>4~66</a:t>
                </a:r>
                <a:r>
                  <a:rPr lang="en-GB" altLang="ko-KR" sz="1600" dirty="0"/>
                  <a:t>, </a:t>
                </a:r>
                <a:r>
                  <a:rPr lang="en-GB" altLang="ko-KR" sz="1600" dirty="0" smtClean="0"/>
                  <a:t>71~133</a:t>
                </a:r>
                <a:r>
                  <a:rPr lang="en-US" altLang="ko-KR" sz="1600" dirty="0" smtClean="0"/>
                  <a:t>} </a:t>
                </a:r>
                <a:endParaRPr lang="ko-KR" altLang="ko-KR" sz="1600" dirty="0"/>
              </a:p>
              <a:p>
                <a:pPr lvl="1" latinLnBrk="0"/>
                <a:r>
                  <a:rPr lang="en-US" altLang="ko-KR" sz="1600" dirty="0" smtClean="0"/>
                  <a:t>NB-SSS cover sequence is design by DFT sequence.</a:t>
                </a:r>
              </a:p>
              <a:p>
                <a:pPr lvl="2" latinLnBrk="0"/>
                <a:r>
                  <a:rPr lang="en-US" altLang="ko-KR" sz="1600" dirty="0" smtClean="0"/>
                  <a:t>Index of DFT cover sequence is uses for </a:t>
                </a:r>
                <a:r>
                  <a:rPr lang="en-US" altLang="ko-KR" sz="1600" dirty="0" err="1" smtClean="0"/>
                  <a:t>subframe</a:t>
                </a:r>
                <a:r>
                  <a:rPr lang="en-US" altLang="ko-KR" sz="1600" dirty="0" smtClean="0"/>
                  <a:t> position.</a:t>
                </a:r>
                <a:endParaRPr lang="ko-KR" altLang="ko-KR" sz="1600" dirty="0"/>
              </a:p>
              <a:p>
                <a:pPr lvl="2" latinLnBrk="0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ko-KR" sz="1600">
                        <a:latin typeface="Cambria Math"/>
                      </a:rPr>
                      <m:t>C</m:t>
                    </m:r>
                    <m:d>
                      <m:dPr>
                        <m:ctrlPr>
                          <a:rPr lang="ko-KR" altLang="ko-KR" sz="1600" i="1">
                            <a:latin typeface="Cambria Math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ko-KR" sz="1600">
                            <a:latin typeface="Cambria Math"/>
                          </a:rPr>
                          <m:t>n</m:t>
                        </m:r>
                      </m:e>
                    </m:d>
                    <m:r>
                      <a:rPr lang="en-US" altLang="ko-KR" sz="160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ko-KR" altLang="ko-KR" sz="1600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ko-KR" sz="1600" i="1">
                            <a:latin typeface="Cambria Math"/>
                          </a:rPr>
                          <m:t>𝑒</m:t>
                        </m:r>
                      </m:e>
                      <m:sup>
                        <m:r>
                          <a:rPr lang="en-US" altLang="ko-KR" sz="1600" i="1">
                            <a:latin typeface="Cambria Math"/>
                          </a:rPr>
                          <m:t>−</m:t>
                        </m:r>
                        <m:r>
                          <a:rPr lang="en-US" altLang="ko-KR" sz="1600" i="1">
                            <a:latin typeface="Cambria Math"/>
                          </a:rPr>
                          <m:t>𝑗</m:t>
                        </m:r>
                        <m:f>
                          <m:fPr>
                            <m:ctrlPr>
                              <a:rPr lang="ko-KR" altLang="ko-KR" sz="16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ko-KR" sz="1600" i="1">
                                <a:latin typeface="Cambria Math"/>
                              </a:rPr>
                              <m:t>2</m:t>
                            </m:r>
                            <m:r>
                              <a:rPr lang="en-US" altLang="ko-KR" sz="1600" i="1">
                                <a:latin typeface="Cambria Math"/>
                              </a:rPr>
                              <m:t>𝜋</m:t>
                            </m:r>
                            <m:r>
                              <a:rPr lang="en-US" altLang="ko-KR" sz="1600" i="1">
                                <a:latin typeface="Cambria Math"/>
                              </a:rPr>
                              <m:t>𝑘𝑛</m:t>
                            </m:r>
                          </m:num>
                          <m:den>
                            <m:r>
                              <a:rPr lang="en-US" altLang="ko-KR" sz="1600" i="1">
                                <a:latin typeface="Cambria Math"/>
                              </a:rPr>
                              <m:t>4</m:t>
                            </m:r>
                          </m:den>
                        </m:f>
                      </m:sup>
                    </m:sSup>
                    <m:r>
                      <a:rPr lang="en-US" altLang="ko-KR" sz="1600" i="1">
                        <a:latin typeface="Cambria Math"/>
                      </a:rPr>
                      <m:t>,</m:t>
                    </m:r>
                    <m:r>
                      <m:rPr>
                        <m:nor/>
                      </m:rPr>
                      <a:rPr lang="en-US" altLang="ko-KR" sz="1600" dirty="0" smtClean="0"/>
                      <m:t>n</m:t>
                    </m:r>
                    <m:r>
                      <m:rPr>
                        <m:nor/>
                      </m:rPr>
                      <a:rPr lang="en-US" altLang="ko-KR" sz="1600" dirty="0" smtClean="0"/>
                      <m:t>=0,.., 131</m:t>
                    </m:r>
                  </m:oMath>
                </a14:m>
                <a:endParaRPr lang="ko-KR" altLang="ko-KR" sz="1600" dirty="0"/>
              </a:p>
              <a:p>
                <a:pPr lvl="3" latinLnBrk="0"/>
                <a:r>
                  <a:rPr lang="en-US" altLang="ko-KR" sz="1600" dirty="0" smtClean="0"/>
                  <a:t>Cover </a:t>
                </a:r>
                <a:r>
                  <a:rPr lang="en-US" altLang="ko-KR" sz="1600" dirty="0"/>
                  <a:t>s</a:t>
                </a:r>
                <a:r>
                  <a:rPr lang="en-US" altLang="ko-KR" sz="1600" dirty="0" smtClean="0"/>
                  <a:t>equence index</a:t>
                </a:r>
                <a14:m>
                  <m:oMath xmlns:m="http://schemas.openxmlformats.org/officeDocument/2006/math">
                    <m:r>
                      <a:rPr lang="en-US" altLang="ko-KR" sz="1600" i="1">
                        <a:latin typeface="Cambria Math"/>
                      </a:rPr>
                      <m:t> </m:t>
                    </m:r>
                    <m:r>
                      <a:rPr lang="en-US" altLang="ko-KR" sz="1600" i="1">
                        <a:latin typeface="Cambria Math"/>
                      </a:rPr>
                      <m:t>𝑘</m:t>
                    </m:r>
                    <m:r>
                      <a:rPr lang="en-US" altLang="ko-KR" sz="1600" i="1">
                        <a:latin typeface="Cambria Math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ko-KR" altLang="ko-KR" sz="16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ko-KR" sz="1600" i="1">
                            <a:latin typeface="Cambria Math"/>
                          </a:rPr>
                          <m:t>0,1,2,3</m:t>
                        </m:r>
                      </m:e>
                    </m:d>
                    <m:r>
                      <a:rPr lang="en-US" altLang="ko-KR" sz="1600" i="1">
                        <a:latin typeface="Cambria Math"/>
                      </a:rPr>
                      <m:t> </m:t>
                    </m:r>
                  </m:oMath>
                </a14:m>
                <a:endParaRPr lang="en-US" altLang="ko-KR" sz="1600" dirty="0" smtClean="0"/>
              </a:p>
              <a:p>
                <a:pPr latinLnBrk="0"/>
                <a:r>
                  <a:rPr lang="en-US" altLang="ko-KR" sz="1600" dirty="0" smtClean="0"/>
                  <a:t>NB-SSS signal is generated by frequency </a:t>
                </a:r>
                <a:r>
                  <a:rPr lang="en-US" altLang="ko-KR" sz="1600" dirty="0"/>
                  <a:t>first mapping</a:t>
                </a:r>
                <a:endParaRPr lang="en-US" altLang="ko-KR" sz="1600" dirty="0" smtClean="0"/>
              </a:p>
            </p:txBody>
          </p:sp>
        </mc:Choice>
        <mc:Fallback xmlns="">
          <p:sp>
            <p:nvSpPr>
              <p:cNvPr id="4098" name="내용 개체 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8313" y="1341438"/>
                <a:ext cx="7991475" cy="5111750"/>
              </a:xfrm>
              <a:blipFill rotWithShape="1">
                <a:blip r:embed="rId3"/>
                <a:stretch>
                  <a:fillRect l="-305" t="-358" r="-1068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99" name="サブタイトル 2"/>
          <p:cNvSpPr txBox="1">
            <a:spLocks/>
          </p:cNvSpPr>
          <p:nvPr/>
        </p:nvSpPr>
        <p:spPr bwMode="auto">
          <a:xfrm>
            <a:off x="1357313" y="500063"/>
            <a:ext cx="6400800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marL="342900" indent="-342900" algn="ctr" eaLnBrk="1" hangingPunct="1">
              <a:spcBef>
                <a:spcPct val="20000"/>
              </a:spcBef>
            </a:pPr>
            <a:r>
              <a:rPr lang="en-US" altLang="ja-JP" sz="3600" b="1"/>
              <a:t>Proposals</a:t>
            </a:r>
            <a:endParaRPr lang="ja-JP" altLang="en-US" sz="3600" b="1"/>
          </a:p>
        </p:txBody>
      </p:sp>
    </p:spTree>
    <p:extLst>
      <p:ext uri="{BB962C8B-B14F-4D97-AF65-F5344CB8AC3E}">
        <p14:creationId xmlns:p14="http://schemas.microsoft.com/office/powerpoint/2010/main" val="2456245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550</Words>
  <Application>Microsoft Office PowerPoint</Application>
  <PresentationFormat>화면 슬라이드 쇼(4:3)</PresentationFormat>
  <Paragraphs>121</Paragraphs>
  <Slides>5</Slides>
  <Notes>4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Hyunsoo Ko</dc:creator>
  <cp:lastModifiedBy>Hyunsoo Ko</cp:lastModifiedBy>
  <cp:revision>16</cp:revision>
  <dcterms:created xsi:type="dcterms:W3CDTF">2016-04-11T00:08:37Z</dcterms:created>
  <dcterms:modified xsi:type="dcterms:W3CDTF">2016-04-11T04:42:28Z</dcterms:modified>
</cp:coreProperties>
</file>