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68" r:id="rId4"/>
    <p:sldId id="269" r:id="rId5"/>
    <p:sldId id="265" r:id="rId6"/>
    <p:sldId id="270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113" d="100"/>
          <a:sy n="113" d="100"/>
        </p:scale>
        <p:origin x="-1944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spatial filtering for TDL </a:t>
            </a:r>
            <a:r>
              <a:rPr lang="en-US" altLang="ja-JP" dirty="0" smtClean="0"/>
              <a:t>channel models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523220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Qualcomm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9" y="323655"/>
            <a:ext cx="1311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163490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5176802"/>
          </a:xfrm>
        </p:spPr>
        <p:txBody>
          <a:bodyPr/>
          <a:lstStyle/>
          <a:p>
            <a:pPr fontAlgn="auto" hangingPunct="1"/>
            <a:r>
              <a:rPr lang="en-US" altLang="zh-CN" sz="2000" dirty="0" smtClean="0"/>
              <a:t>It was agreed in Ljubljana </a:t>
            </a:r>
            <a:r>
              <a:rPr lang="sv-SE" altLang="zh-CN" sz="2000" dirty="0" smtClean="0"/>
              <a:t>to include the CDL and TDL models for link level simulation.</a:t>
            </a:r>
          </a:p>
          <a:p>
            <a:pPr lvl="1" fontAlgn="auto" hangingPunct="1"/>
            <a:r>
              <a:rPr lang="en-US" sz="2000" dirty="0" smtClean="0"/>
              <a:t>For modeling effect of </a:t>
            </a:r>
            <a:r>
              <a:rPr lang="en-US" sz="2000" dirty="0" err="1" smtClean="0"/>
              <a:t>beamforming</a:t>
            </a:r>
            <a:r>
              <a:rPr lang="en-US" sz="2000" dirty="0" smtClean="0"/>
              <a:t> in a simplified way, an antenna pattern of brick wall (a rectangular mask) is introduced.</a:t>
            </a:r>
          </a:p>
          <a:p>
            <a:pPr lvl="2" fontAlgn="auto" hangingPunct="1"/>
            <a:r>
              <a:rPr lang="en-US" sz="1800" dirty="0" smtClean="0"/>
              <a:t>This will give a TDL model from a CDL model</a:t>
            </a:r>
          </a:p>
          <a:p>
            <a:pPr lvl="2" fontAlgn="auto" hangingPunct="1"/>
            <a:r>
              <a:rPr lang="en-US" sz="1800" dirty="0" smtClean="0"/>
              <a:t>Power should be normalized after the masking</a:t>
            </a:r>
          </a:p>
          <a:p>
            <a:pPr lvl="2" fontAlgn="auto" hangingPunct="1"/>
            <a:r>
              <a:rPr lang="en-US" sz="1800" dirty="0" smtClean="0"/>
              <a:t>Angle scaling FFS</a:t>
            </a:r>
          </a:p>
          <a:p>
            <a:pPr lvl="2" fontAlgn="auto" hangingPunct="1"/>
            <a:r>
              <a:rPr lang="en-US" sz="1800" dirty="0" smtClean="0"/>
              <a:t>Details FFS</a:t>
            </a:r>
          </a:p>
          <a:p>
            <a:r>
              <a:rPr lang="en-US" sz="2000" dirty="0" smtClean="0"/>
              <a:t>TDL models are required for multiple purposes:</a:t>
            </a:r>
          </a:p>
          <a:p>
            <a:pPr lvl="1"/>
            <a:r>
              <a:rPr lang="en-US" sz="2000" dirty="0" smtClean="0"/>
              <a:t>Evaluation of link curves (e.g. BER curves)</a:t>
            </a:r>
          </a:p>
          <a:p>
            <a:pPr lvl="1"/>
            <a:r>
              <a:rPr lang="en-US" sz="2000" dirty="0" smtClean="0"/>
              <a:t>Evaluation of directional algorithms (e.g. beam search/tracking)</a:t>
            </a:r>
          </a:p>
          <a:p>
            <a:r>
              <a:rPr lang="en-US" sz="2000" dirty="0" smtClean="0"/>
              <a:t>For </a:t>
            </a:r>
            <a:r>
              <a:rPr lang="en-US" sz="2000" dirty="0" smtClean="0"/>
              <a:t>link curves, a few exemplary TDLs are required; these TDLs are a function of  beamwidth but not on the pointing angle</a:t>
            </a:r>
          </a:p>
          <a:p>
            <a:r>
              <a:rPr lang="en-US" sz="2000" dirty="0" smtClean="0"/>
              <a:t>For directional algorithms, the TDLs are a function of beamwidth and pointing angle of the beam</a:t>
            </a:r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Basic idea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29116" y="1943835"/>
            <a:ext cx="6885765" cy="3195355"/>
            <a:chOff x="1286635" y="1493785"/>
            <a:chExt cx="6885765" cy="3195355"/>
          </a:xfrm>
        </p:grpSpPr>
        <p:sp>
          <p:nvSpPr>
            <p:cNvPr id="4" name="Rectangle 3"/>
            <p:cNvSpPr/>
            <p:nvPr/>
          </p:nvSpPr>
          <p:spPr>
            <a:xfrm>
              <a:off x="128663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CDL Model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286635" y="1493785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Delay </a:t>
              </a:r>
              <a:br>
                <a:rPr lang="sv-SE" sz="2400" b="1" dirty="0" smtClean="0">
                  <a:solidFill>
                    <a:schemeClr val="tx1"/>
                  </a:solidFill>
                </a:rPr>
              </a:br>
              <a:r>
                <a:rPr lang="sv-SE" sz="2400" b="1" dirty="0" smtClean="0">
                  <a:solidFill>
                    <a:schemeClr val="tx1"/>
                  </a:solidFill>
                </a:rPr>
                <a:t>Scaling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Down Arrow 5"/>
            <p:cNvSpPr/>
            <p:nvPr/>
          </p:nvSpPr>
          <p:spPr>
            <a:xfrm>
              <a:off x="2051720" y="2753925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80691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Angular scaling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851920" y="1493785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Antenna Pattern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Down Arrow 8"/>
            <p:cNvSpPr/>
            <p:nvPr/>
          </p:nvSpPr>
          <p:spPr>
            <a:xfrm>
              <a:off x="4617005" y="2753925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" name="Down Arrow 9"/>
            <p:cNvSpPr/>
            <p:nvPr/>
          </p:nvSpPr>
          <p:spPr>
            <a:xfrm rot="16200000">
              <a:off x="3334363" y="3721532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1" name="Down Arrow 10"/>
            <p:cNvSpPr/>
            <p:nvPr/>
          </p:nvSpPr>
          <p:spPr>
            <a:xfrm rot="16200000">
              <a:off x="5854643" y="3721532"/>
              <a:ext cx="270030" cy="675075"/>
            </a:xfrm>
            <a:prstGeom prst="down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27195" y="3429000"/>
              <a:ext cx="1845205" cy="126014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2400" b="1" dirty="0" smtClean="0">
                  <a:solidFill>
                    <a:schemeClr val="tx1"/>
                  </a:solidFill>
                </a:rPr>
                <a:t>TDL Model</a:t>
              </a:r>
              <a:endParaRPr lang="en-US" sz="2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 for Spatial Filtering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306068"/>
          </a:xfrm>
        </p:spPr>
        <p:txBody>
          <a:bodyPr/>
          <a:lstStyle/>
          <a:p>
            <a:r>
              <a:rPr lang="sv-SE" dirty="0" smtClean="0"/>
              <a:t>Alternative 1: Use rectangular mask to filter the paths </a:t>
            </a:r>
            <a:r>
              <a:rPr lang="sv-SE" u="sng" dirty="0" smtClean="0">
                <a:solidFill>
                  <a:schemeClr val="accent2"/>
                </a:solidFill>
              </a:rPr>
              <a:t>(BW = beamwidth)</a:t>
            </a:r>
            <a:r>
              <a:rPr lang="sv-SE" dirty="0" smtClean="0"/>
              <a:t>.</a:t>
            </a:r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Alternative 2: Calculate TDL based on non-rectangular filter.</a:t>
            </a:r>
          </a:p>
          <a:p>
            <a:pPr lvl="2"/>
            <a:endParaRPr lang="sv-SE" dirty="0" smtClean="0"/>
          </a:p>
          <a:p>
            <a:pPr lvl="2"/>
            <a:endParaRPr lang="sv-SE" dirty="0"/>
          </a:p>
          <a:p>
            <a:pPr lvl="2"/>
            <a:endParaRPr lang="sv-SE" dirty="0" smtClean="0"/>
          </a:p>
          <a:p>
            <a:pPr lvl="2"/>
            <a:endParaRPr lang="sv-SE" dirty="0"/>
          </a:p>
          <a:p>
            <a:pPr lvl="2"/>
            <a:endParaRPr lang="sv-SE" dirty="0" smtClean="0"/>
          </a:p>
          <a:p>
            <a:pPr marL="444500" lvl="2" indent="0">
              <a:buNone/>
            </a:pPr>
            <a:endParaRPr lang="sv-SE" dirty="0" smtClean="0"/>
          </a:p>
          <a:p>
            <a:pPr lvl="2"/>
            <a:endParaRPr lang="sv-SE" dirty="0"/>
          </a:p>
          <a:p>
            <a:pPr lvl="2"/>
            <a:r>
              <a:rPr lang="sv-SE" dirty="0"/>
              <a:t>T</a:t>
            </a:r>
            <a:r>
              <a:rPr lang="sv-SE" dirty="0" smtClean="0"/>
              <a:t>he simplified antenna pattern [ITU-R M.2135]</a:t>
            </a:r>
            <a:br>
              <a:rPr lang="sv-SE" dirty="0" smtClean="0"/>
            </a:br>
            <a:r>
              <a:rPr lang="sv-SE" dirty="0" smtClean="0"/>
              <a:t> can be used</a:t>
            </a:r>
          </a:p>
          <a:p>
            <a:endParaRPr lang="sv-SE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39834425"/>
              </p:ext>
            </p:extLst>
          </p:nvPr>
        </p:nvGraphicFramePr>
        <p:xfrm>
          <a:off x="464266" y="1403775"/>
          <a:ext cx="7945437" cy="950913"/>
        </p:xfrm>
        <a:graphic>
          <a:graphicData uri="http://schemas.openxmlformats.org/presentationml/2006/ole">
            <p:oleObj spid="_x0000_s16403" name="Equation" r:id="rId3" imgW="4863960" imgH="583920" progId="Equation.3">
              <p:embed/>
            </p:oleObj>
          </a:graphicData>
        </a:graphic>
      </p:graphicFrame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023955"/>
            <a:ext cx="5490610" cy="175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22" t="4137" r="8824" b="10300"/>
          <a:stretch>
            <a:fillRect/>
          </a:stretch>
        </p:blipFill>
        <p:spPr bwMode="auto">
          <a:xfrm>
            <a:off x="4977045" y="4951746"/>
            <a:ext cx="2745305" cy="197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Comparison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299912"/>
          </a:xfrm>
        </p:spPr>
        <p:txBody>
          <a:bodyPr/>
          <a:lstStyle/>
          <a:p>
            <a:r>
              <a:rPr lang="sv-SE" dirty="0" smtClean="0"/>
              <a:t>Alternative 1</a:t>
            </a:r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Alternative 2</a:t>
            </a:r>
          </a:p>
          <a:p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r>
              <a:rPr lang="sv-SE" dirty="0" smtClean="0"/>
              <a:t>Either alternative 1 or alternative 2 can be applied on a CDL to derive a TDL for evaluating directional algorithms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736685" y="1358770"/>
            <a:ext cx="5903265" cy="1440160"/>
            <a:chOff x="1736685" y="1808820"/>
            <a:chExt cx="5903265" cy="1440160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736685" y="270892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806915" y="257390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V="1">
              <a:off x="2096725" y="230387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2456765" y="2123855"/>
              <a:ext cx="0" cy="585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3041830" y="230387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3356865" y="2168860"/>
              <a:ext cx="0" cy="5400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2726795" y="2438890"/>
              <a:ext cx="0" cy="27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5292080" y="270892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362310" y="257390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flipV="1">
              <a:off x="6282190" y="243889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6147175" y="1808820"/>
              <a:ext cx="0" cy="900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6507215" y="1808820"/>
              <a:ext cx="0" cy="9001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147175" y="1808820"/>
              <a:ext cx="3600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V="1">
              <a:off x="5427095" y="2708920"/>
              <a:ext cx="405045" cy="54006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4446473" y="2719195"/>
            <a:ext cx="196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smtClean="0">
                <a:latin typeface="+mn-lt"/>
                <a:ea typeface="+mn-ea"/>
              </a:rPr>
              <a:t>Paths arriving outside </a:t>
            </a:r>
            <a:br>
              <a:rPr lang="sv-SE" sz="1200" dirty="0" smtClean="0">
                <a:latin typeface="+mn-lt"/>
                <a:ea typeface="+mn-ea"/>
              </a:rPr>
            </a:br>
            <a:r>
              <a:rPr lang="sv-SE" sz="1200" dirty="0" smtClean="0">
                <a:latin typeface="+mn-lt"/>
                <a:ea typeface="+mn-ea"/>
              </a:rPr>
              <a:t>the beamwidth fully blocked</a:t>
            </a:r>
            <a:endParaRPr lang="en-US" sz="1200" dirty="0" smtClean="0">
              <a:latin typeface="+mn-lt"/>
              <a:ea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736685" y="3699030"/>
            <a:ext cx="5903265" cy="1563675"/>
            <a:chOff x="1736685" y="4667250"/>
            <a:chExt cx="5903265" cy="1563675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1736685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806915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2096725" y="518419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2456765" y="5004175"/>
              <a:ext cx="0" cy="585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3041830" y="5184195"/>
              <a:ext cx="0" cy="4050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3356865" y="5049180"/>
              <a:ext cx="0" cy="5400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2726795" y="5319210"/>
              <a:ext cx="0" cy="27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5292080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7362310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5292080" y="5589240"/>
              <a:ext cx="20252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362310" y="5454225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i="1" dirty="0" smtClean="0">
                  <a:latin typeface="Symbol" pitchFamily="18" charset="2"/>
                  <a:ea typeface="+mn-ea"/>
                </a:rPr>
                <a:t>f</a:t>
              </a:r>
              <a:endParaRPr lang="en-US" i="1" dirty="0" smtClean="0">
                <a:latin typeface="Symbol" pitchFamily="18" charset="2"/>
                <a:ea typeface="+mn-ea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 flipV="1">
              <a:off x="5652120" y="5544235"/>
              <a:ext cx="0" cy="450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6012160" y="531921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6597225" y="5364215"/>
              <a:ext cx="0" cy="22502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6912260" y="5499230"/>
              <a:ext cx="0" cy="9001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6282190" y="5319210"/>
              <a:ext cx="0" cy="27003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Freeform 70"/>
            <p:cNvSpPr/>
            <p:nvPr/>
          </p:nvSpPr>
          <p:spPr>
            <a:xfrm>
              <a:off x="5292080" y="4667250"/>
              <a:ext cx="1729740" cy="939800"/>
            </a:xfrm>
            <a:custGeom>
              <a:avLst/>
              <a:gdLst>
                <a:gd name="connsiteX0" fmla="*/ 0 w 1729740"/>
                <a:gd name="connsiteY0" fmla="*/ 910590 h 939800"/>
                <a:gd name="connsiteX1" fmla="*/ 457200 w 1729740"/>
                <a:gd name="connsiteY1" fmla="*/ 765810 h 939800"/>
                <a:gd name="connsiteX2" fmla="*/ 1013460 w 1729740"/>
                <a:gd name="connsiteY2" fmla="*/ 3810 h 939800"/>
                <a:gd name="connsiteX3" fmla="*/ 1455420 w 1729740"/>
                <a:gd name="connsiteY3" fmla="*/ 788670 h 939800"/>
                <a:gd name="connsiteX4" fmla="*/ 1729740 w 1729740"/>
                <a:gd name="connsiteY4" fmla="*/ 91059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740" h="939800">
                  <a:moveTo>
                    <a:pt x="0" y="910590"/>
                  </a:moveTo>
                  <a:cubicBezTo>
                    <a:pt x="144145" y="913765"/>
                    <a:pt x="288290" y="916940"/>
                    <a:pt x="457200" y="765810"/>
                  </a:cubicBezTo>
                  <a:cubicBezTo>
                    <a:pt x="626110" y="614680"/>
                    <a:pt x="847090" y="0"/>
                    <a:pt x="1013460" y="3810"/>
                  </a:cubicBezTo>
                  <a:cubicBezTo>
                    <a:pt x="1179830" y="7620"/>
                    <a:pt x="1336040" y="637540"/>
                    <a:pt x="1455420" y="788670"/>
                  </a:cubicBezTo>
                  <a:cubicBezTo>
                    <a:pt x="1574800" y="939800"/>
                    <a:pt x="1652270" y="925195"/>
                    <a:pt x="1729740" y="91059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617005" y="5769260"/>
              <a:ext cx="18616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200" dirty="0" smtClean="0">
                  <a:latin typeface="+mn-lt"/>
                  <a:ea typeface="+mn-ea"/>
                </a:rPr>
                <a:t>Paths arriving outside </a:t>
              </a:r>
              <a:br>
                <a:rPr lang="sv-SE" sz="1200" dirty="0" smtClean="0">
                  <a:latin typeface="+mn-lt"/>
                  <a:ea typeface="+mn-ea"/>
                </a:rPr>
              </a:br>
              <a:r>
                <a:rPr lang="sv-SE" sz="1200" dirty="0" smtClean="0">
                  <a:latin typeface="+mn-lt"/>
                  <a:ea typeface="+mn-ea"/>
                </a:rPr>
                <a:t>the beamwidth attenuated</a:t>
              </a:r>
              <a:endParaRPr lang="en-US" sz="1200" dirty="0" smtClean="0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 for Filtering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06515" y="683695"/>
            <a:ext cx="8820150" cy="6284797"/>
          </a:xfrm>
        </p:spPr>
        <p:txBody>
          <a:bodyPr/>
          <a:lstStyle/>
          <a:p>
            <a:r>
              <a:rPr lang="sv-SE" dirty="0" smtClean="0"/>
              <a:t>To generate TDL for link curves, we propose the following approach</a:t>
            </a:r>
          </a:p>
          <a:p>
            <a:pPr lvl="1"/>
            <a:r>
              <a:rPr lang="sv-SE" dirty="0" smtClean="0"/>
              <a:t>Step 1: A CDL is assumed (e.g. CDL-A)</a:t>
            </a:r>
          </a:p>
          <a:p>
            <a:pPr lvl="1"/>
            <a:r>
              <a:rPr lang="sv-SE" dirty="0" smtClean="0"/>
              <a:t>Step 2: The spatial filter shape and beamwidth is </a:t>
            </a:r>
            <a:r>
              <a:rPr lang="sv-SE" dirty="0" smtClean="0"/>
              <a:t>determined</a:t>
            </a:r>
            <a:endParaRPr lang="sv-SE" dirty="0" smtClean="0"/>
          </a:p>
          <a:p>
            <a:pPr lvl="1"/>
            <a:r>
              <a:rPr lang="sv-SE" dirty="0" smtClean="0"/>
              <a:t>Step </a:t>
            </a:r>
            <a:r>
              <a:rPr lang="sv-SE" dirty="0" smtClean="0"/>
              <a:t>3: The beam is pointed towards the dominant path </a:t>
            </a:r>
          </a:p>
          <a:p>
            <a:pPr lvl="2"/>
            <a:r>
              <a:rPr lang="sv-SE" dirty="0" smtClean="0"/>
              <a:t>                      correspond to the dominant path </a:t>
            </a:r>
            <a:r>
              <a:rPr lang="sv-SE" dirty="0" smtClean="0"/>
              <a:t>direction</a:t>
            </a:r>
            <a:endParaRPr lang="sv-SE" dirty="0" smtClean="0"/>
          </a:p>
          <a:p>
            <a:pPr lvl="1"/>
            <a:r>
              <a:rPr lang="sv-SE" dirty="0" smtClean="0"/>
              <a:t>Step 4: </a:t>
            </a:r>
            <a:endParaRPr lang="sv-SE" dirty="0" smtClean="0"/>
          </a:p>
          <a:p>
            <a:pPr lvl="3"/>
            <a:r>
              <a:rPr lang="en-US" dirty="0" smtClean="0"/>
              <a:t>A </a:t>
            </a:r>
            <a:r>
              <a:rPr lang="en-US" dirty="0" smtClean="0"/>
              <a:t>scaling parameter </a:t>
            </a:r>
            <a:r>
              <a:rPr lang="el-GR" dirty="0" smtClean="0"/>
              <a:t>α</a:t>
            </a:r>
            <a:r>
              <a:rPr lang="en-US" dirty="0" smtClean="0"/>
              <a:t> is introduced to model different extents of BW thus effectively angular spread (AS) of the final TDL model </a:t>
            </a:r>
            <a:r>
              <a:rPr lang="sv-SE" dirty="0" smtClean="0"/>
              <a:t>(larger </a:t>
            </a:r>
            <a:r>
              <a:rPr lang="el-GR" dirty="0" smtClean="0"/>
              <a:t>α</a:t>
            </a:r>
            <a:r>
              <a:rPr lang="en-US" dirty="0" smtClean="0"/>
              <a:t> implies a larger effective BW thus the receiver sees more paths and the effective AS is increased</a:t>
            </a:r>
            <a:r>
              <a:rPr lang="en-US" dirty="0" smtClean="0"/>
              <a:t>)</a:t>
            </a:r>
          </a:p>
          <a:p>
            <a:pPr lvl="3"/>
            <a:r>
              <a:rPr lang="sv-SE" dirty="0" smtClean="0"/>
              <a:t>or</a:t>
            </a:r>
            <a:endParaRPr lang="sv-SE" dirty="0" smtClean="0"/>
          </a:p>
          <a:p>
            <a:pPr lvl="3"/>
            <a:r>
              <a:rPr lang="sv-SE" dirty="0" smtClean="0"/>
              <a:t>Step 4: A scaling parameter </a:t>
            </a:r>
            <a:r>
              <a:rPr lang="el-GR" dirty="0" smtClean="0"/>
              <a:t>α</a:t>
            </a:r>
            <a:r>
              <a:rPr lang="sv-SE" dirty="0" smtClean="0"/>
              <a:t> is introduced to model different extents of RMS angular delay spreads ( larger </a:t>
            </a:r>
            <a:r>
              <a:rPr lang="el-GR" dirty="0" smtClean="0"/>
              <a:t>α</a:t>
            </a:r>
            <a:r>
              <a:rPr lang="en-US" dirty="0" smtClean="0"/>
              <a:t> implies a smaller larger RMS angular delay spread)</a:t>
            </a:r>
          </a:p>
          <a:p>
            <a:pPr lvl="2"/>
            <a:r>
              <a:rPr lang="en-US" dirty="0" smtClean="0"/>
              <a:t>The TR should capture a small set of example </a:t>
            </a:r>
            <a:r>
              <a:rPr lang="en-US" dirty="0" smtClean="0">
                <a:latin typeface="Symbol" panose="05050102010706020507" pitchFamily="18" charset="2"/>
              </a:rPr>
              <a:t>a</a:t>
            </a:r>
            <a:r>
              <a:rPr lang="en-US" dirty="0" smtClean="0"/>
              <a:t> values based on the range of angular spreads in the channel model scenarios</a:t>
            </a:r>
          </a:p>
          <a:p>
            <a:pPr lvl="1"/>
            <a:r>
              <a:rPr lang="sv-SE" dirty="0" smtClean="0"/>
              <a:t>Step </a:t>
            </a:r>
            <a:r>
              <a:rPr lang="sv-SE" dirty="0" smtClean="0"/>
              <a:t>5: TDL is generated by spatial filtering of the CDL by the scaled filter shape (the filter shape is stretched by </a:t>
            </a:r>
            <a:r>
              <a:rPr lang="el-GR" dirty="0" smtClean="0"/>
              <a:t>α</a:t>
            </a:r>
            <a:r>
              <a:rPr lang="en-US" dirty="0" smtClean="0"/>
              <a:t>)</a:t>
            </a:r>
          </a:p>
          <a:p>
            <a:pPr lvl="1"/>
            <a:r>
              <a:rPr lang="sv-SE" dirty="0" smtClean="0"/>
              <a:t>Step </a:t>
            </a:r>
            <a:r>
              <a:rPr lang="sv-SE" dirty="0" smtClean="0"/>
              <a:t>6: The filtered TDL is used for link level simulations</a:t>
            </a:r>
          </a:p>
          <a:p>
            <a:pPr lvl="4"/>
            <a:endParaRPr lang="sv-SE" dirty="0" smtClean="0"/>
          </a:p>
          <a:p>
            <a:r>
              <a:rPr lang="sv-SE" dirty="0" smtClean="0"/>
              <a:t>To generate TDL with arbitrary pointing direction                                               , </a:t>
            </a:r>
            <a:br>
              <a:rPr lang="sv-SE" dirty="0" smtClean="0"/>
            </a:br>
            <a:r>
              <a:rPr lang="sv-SE" dirty="0" smtClean="0"/>
              <a:t>filtered TDL power is generated by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/>
          </p:nvPr>
        </p:nvGraphicFramePr>
        <p:xfrm>
          <a:off x="6597225" y="1313765"/>
          <a:ext cx="2282825" cy="392112"/>
        </p:xfrm>
        <a:graphic>
          <a:graphicData uri="http://schemas.openxmlformats.org/presentationml/2006/ole">
            <p:oleObj spid="_x0000_s18456" name="Equation" r:id="rId3" imgW="1396800" imgH="241200" progId="Equation.3">
              <p:embed/>
            </p:oleObj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13061712"/>
              </p:ext>
            </p:extLst>
          </p:nvPr>
        </p:nvGraphicFramePr>
        <p:xfrm>
          <a:off x="971600" y="2033845"/>
          <a:ext cx="746125" cy="371475"/>
        </p:xfrm>
        <a:graphic>
          <a:graphicData uri="http://schemas.openxmlformats.org/presentationml/2006/ole">
            <p:oleObj spid="_x0000_s18457" name="Equation" r:id="rId4" imgW="457200" imgH="228600" progId="Equation.3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83567898"/>
              </p:ext>
            </p:extLst>
          </p:nvPr>
        </p:nvGraphicFramePr>
        <p:xfrm>
          <a:off x="3986935" y="4959170"/>
          <a:ext cx="2532063" cy="392112"/>
        </p:xfrm>
        <a:graphic>
          <a:graphicData uri="http://schemas.openxmlformats.org/presentationml/2006/ole">
            <p:oleObj spid="_x0000_s18458" name="Equation" r:id="rId5" imgW="1549080" imgH="241200" progId="Equation.3">
              <p:embed/>
            </p:oleObj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57850404"/>
              </p:ext>
            </p:extLst>
          </p:nvPr>
        </p:nvGraphicFramePr>
        <p:xfrm>
          <a:off x="5382090" y="5454225"/>
          <a:ext cx="2444750" cy="392112"/>
        </p:xfrm>
        <a:graphic>
          <a:graphicData uri="http://schemas.openxmlformats.org/presentationml/2006/ole">
            <p:oleObj spid="_x0000_s18459" name="수식" r:id="rId6" imgW="1498320" imgH="241200" progId="Equation.3">
              <p:embed/>
            </p:oleObj>
          </a:graphicData>
        </a:graphic>
      </p:graphicFrame>
      <p:graphicFrame>
        <p:nvGraphicFramePr>
          <p:cNvPr id="15" name="개체 1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75095278"/>
              </p:ext>
            </p:extLst>
          </p:nvPr>
        </p:nvGraphicFramePr>
        <p:xfrm>
          <a:off x="2636785" y="6354325"/>
          <a:ext cx="5154613" cy="379412"/>
        </p:xfrm>
        <a:graphic>
          <a:graphicData uri="http://schemas.openxmlformats.org/presentationml/2006/ole">
            <p:oleObj spid="_x0000_s18460" name="수식" r:id="rId7" imgW="4228920" imgH="27936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637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9907</TotalTime>
  <Words>455</Words>
  <Application>Microsoft Office PowerPoint</Application>
  <PresentationFormat>On-screen Show (4:3)</PresentationFormat>
  <Paragraphs>77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標準デザイン</vt:lpstr>
      <vt:lpstr>Equation</vt:lpstr>
      <vt:lpstr>수식</vt:lpstr>
      <vt:lpstr>WF on spatial filtering for TDL channel models</vt:lpstr>
      <vt:lpstr>Background</vt:lpstr>
      <vt:lpstr>Basic idea</vt:lpstr>
      <vt:lpstr>Proposal for Spatial Filtering</vt:lpstr>
      <vt:lpstr>Comparison</vt:lpstr>
      <vt:lpstr>Proposal for Filtering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579</cp:revision>
  <cp:lastPrinted>2016-02-02T02:05:25Z</cp:lastPrinted>
  <dcterms:created xsi:type="dcterms:W3CDTF">2008-05-20T02:15:22Z</dcterms:created>
  <dcterms:modified xsi:type="dcterms:W3CDTF">2016-04-14T02:14:47Z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1460599788</vt:lpwstr>
  </property>
</Properties>
</file>