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9" r:id="rId2"/>
    <p:sldId id="262" r:id="rId3"/>
    <p:sldId id="263" r:id="rId4"/>
  </p:sldIdLst>
  <p:sldSz cx="9144000" cy="6858000" type="screen4x3"/>
  <p:notesSz cx="7010400" cy="9296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pitchFamily="34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CCFF"/>
    <a:srgbClr val="FFFFFF"/>
    <a:srgbClr val="FFFFCC"/>
    <a:srgbClr val="FFFF00"/>
    <a:srgbClr val="FF0000"/>
    <a:srgbClr val="0000CC"/>
    <a:srgbClr val="B2B2B2"/>
    <a:srgbClr val="FFFF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>
      <p:cViewPr varScale="1">
        <p:scale>
          <a:sx n="81" d="100"/>
          <a:sy n="81" d="100"/>
        </p:scale>
        <p:origin x="-1877" y="-82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30F8894-66F7-4D42-A825-070BD336E49F}" type="datetimeFigureOut">
              <a:rPr lang="ja-JP" altLang="en-US"/>
              <a:pPr>
                <a:defRPr/>
              </a:pPr>
              <a:t>2016/4/13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29D7261-0F5F-4E96-94EE-A1F10120B6D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338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675" y="4416425"/>
            <a:ext cx="5607050" cy="418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 smtClean="0"/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338" y="8829675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3DBC0C9-23A4-419F-8BC9-CFF00E3CDF95}" type="slidenum">
              <a:rPr lang="en-GB" altLang="ja-JP"/>
              <a:pPr/>
              <a:t>‹#›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MS PMincho" panose="02020600040205080304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BC0C9-23A4-419F-8BC9-CFF00E3CDF95}" type="slidenum">
              <a:rPr lang="en-GB" altLang="ja-JP" smtClean="0"/>
              <a:pPr/>
              <a:t>2</a:t>
            </a:fld>
            <a:endParaRPr lang="en-GB" altLang="ja-JP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DBC0C9-23A4-419F-8BC9-CFF00E3CDF95}" type="slidenum">
              <a:rPr lang="en-GB" altLang="ja-JP" smtClean="0"/>
              <a:pPr/>
              <a:t>3</a:t>
            </a:fld>
            <a:endParaRPr lang="en-GB" altLang="ja-JP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638" y="98425"/>
            <a:ext cx="884872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39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smtClean="0"/>
              <a:t>マスタ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1028" name="Text Box 12"/>
          <p:cNvSpPr txBox="1">
            <a:spLocks noChangeArrowheads="1"/>
          </p:cNvSpPr>
          <p:nvPr userDrawn="1"/>
        </p:nvSpPr>
        <p:spPr bwMode="auto">
          <a:xfrm>
            <a:off x="8736013" y="6567488"/>
            <a:ext cx="3968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 eaLnBrk="1" hangingPunct="1"/>
            <a:fld id="{42E169D3-697F-4F31-BFCC-0FAF214D6BD1}" type="slidenum">
              <a:rPr lang="en-GB" altLang="ja-JP">
                <a:solidFill>
                  <a:srgbClr val="D9D9D9"/>
                </a:solidFill>
                <a:latin typeface="Calibri" pitchFamily="34" charset="0"/>
              </a:rPr>
              <a:pPr algn="r" eaLnBrk="1" hangingPunct="1"/>
              <a:t>‹#›</a:t>
            </a:fld>
            <a:endParaRPr lang="en-GB" altLang="ja-JP">
              <a:solidFill>
                <a:srgbClr val="D9D9D9"/>
              </a:solidFill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3" r:id="rId2"/>
    <p:sldLayoutId id="2147483704" r:id="rId3"/>
    <p:sldLayoutId id="2147483705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rgbClr val="0000BF"/>
        </a:buClr>
        <a:buFont typeface="Wingdings" pitchFamily="2" charset="2"/>
        <a:buChar char="n"/>
        <a:defRPr kumimoji="1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pitchFamily="34" charset="0"/>
        <a:buChar char="»"/>
        <a:defRPr kumimoji="1" sz="1400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00">
          <a:solidFill>
            <a:schemeClr val="tx1"/>
          </a:solidFill>
          <a:latin typeface="Calibri" panose="020F0502020204030204" pitchFamily="34" charset="0"/>
          <a:ea typeface="Meiryo" panose="020B0604030504040204" pitchFamily="34" charset="-128"/>
          <a:cs typeface="Meiryo" panose="020B0604030504040204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/>
              <a:t>WF on NLOS </a:t>
            </a:r>
            <a:r>
              <a:rPr lang="en-US" altLang="ja-JP" dirty="0" err="1" smtClean="0"/>
              <a:t>pathloss</a:t>
            </a:r>
            <a:r>
              <a:rPr lang="en-US" altLang="ja-JP" dirty="0" smtClean="0"/>
              <a:t> modeling</a:t>
            </a:r>
            <a:endParaRPr lang="ja-JP" altLang="en-US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1384995"/>
          </a:xfrm>
        </p:spPr>
        <p:txBody>
          <a:bodyPr/>
          <a:lstStyle/>
          <a:p>
            <a:r>
              <a:rPr lang="en-US" altLang="ja-JP" dirty="0" smtClean="0"/>
              <a:t>Huawei</a:t>
            </a:r>
            <a:r>
              <a:rPr lang="en-US" altLang="ja-JP" dirty="0"/>
              <a:t>, </a:t>
            </a:r>
            <a:r>
              <a:rPr lang="en-US" altLang="ja-JP" dirty="0" smtClean="0"/>
              <a:t>HiSilicon, Ericsson, </a:t>
            </a:r>
            <a:r>
              <a:rPr lang="en-US" altLang="ja-JP" dirty="0" smtClean="0"/>
              <a:t>ETRI, </a:t>
            </a:r>
            <a:r>
              <a:rPr lang="en-US" altLang="zh-CN" dirty="0" err="1"/>
              <a:t>Fraunhofer</a:t>
            </a:r>
            <a:r>
              <a:rPr lang="en-US" altLang="zh-CN" dirty="0"/>
              <a:t> </a:t>
            </a:r>
            <a:r>
              <a:rPr lang="en-US" altLang="zh-CN" dirty="0" smtClean="0"/>
              <a:t>HHI, </a:t>
            </a:r>
            <a:r>
              <a:rPr lang="en-US" altLang="zh-CN" dirty="0" err="1" smtClean="0"/>
              <a:t>Keysight</a:t>
            </a:r>
            <a:r>
              <a:rPr lang="en-US" altLang="zh-CN" dirty="0" smtClean="0"/>
              <a:t>, </a:t>
            </a:r>
            <a:r>
              <a:rPr lang="en-US" altLang="ja-JP" dirty="0" smtClean="0"/>
              <a:t>LGE, Samsung, </a:t>
            </a:r>
            <a:r>
              <a:rPr lang="en-US" altLang="zh-CN" dirty="0" smtClean="0"/>
              <a:t>Spirent</a:t>
            </a:r>
            <a:endParaRPr lang="ja-JP" alt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7415504" y="323850"/>
            <a:ext cx="1454244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en-US" altLang="zh-CN" sz="1800" dirty="0" smtClean="0"/>
              <a:t>R1-163484  </a:t>
            </a:r>
          </a:p>
        </p:txBody>
      </p:sp>
      <p:sp>
        <p:nvSpPr>
          <p:cNvPr id="5125" name="TextBox 4"/>
          <p:cNvSpPr txBox="1">
            <a:spLocks noChangeArrowheads="1"/>
          </p:cNvSpPr>
          <p:nvPr/>
        </p:nvSpPr>
        <p:spPr bwMode="auto">
          <a:xfrm>
            <a:off x="285750" y="279400"/>
            <a:ext cx="312737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altLang="en-US" sz="1800" dirty="0">
                <a:latin typeface="Calibri" pitchFamily="34" charset="0"/>
              </a:rPr>
              <a:t>3GPP TSG RAN1#84b </a:t>
            </a:r>
          </a:p>
          <a:p>
            <a:pPr eaLnBrk="1" hangingPunct="1"/>
            <a:r>
              <a:rPr lang="en-US" altLang="en-US" sz="1800" dirty="0" err="1">
                <a:latin typeface="Calibri" pitchFamily="34" charset="0"/>
              </a:rPr>
              <a:t>Busan</a:t>
            </a:r>
            <a:r>
              <a:rPr lang="en-US" altLang="en-US" sz="1800" dirty="0">
                <a:latin typeface="Calibri" pitchFamily="34" charset="0"/>
              </a:rPr>
              <a:t>, Korea</a:t>
            </a:r>
            <a:r>
              <a:rPr lang="tr-TR" altLang="en-US" sz="1800" dirty="0">
                <a:latin typeface="Calibri" pitchFamily="34" charset="0"/>
              </a:rPr>
              <a:t>, </a:t>
            </a:r>
            <a:r>
              <a:rPr lang="en-US" altLang="en-US" sz="1800" dirty="0">
                <a:latin typeface="Calibri" pitchFamily="34" charset="0"/>
              </a:rPr>
              <a:t>April 10-15, 2016</a:t>
            </a:r>
            <a:endParaRPr lang="tr-TR" altLang="en-US" sz="1800" dirty="0">
              <a:latin typeface="Calibri" pitchFamily="34" charset="0"/>
            </a:endParaRPr>
          </a:p>
          <a:p>
            <a:pPr eaLnBrk="1" hangingPunct="1"/>
            <a:r>
              <a:rPr lang="tr-TR" altLang="en-US" sz="1800" dirty="0">
                <a:latin typeface="Calibri" pitchFamily="34" charset="0"/>
              </a:rPr>
              <a:t>Agenda Item: </a:t>
            </a:r>
            <a:r>
              <a:rPr lang="en-US" altLang="en-US" sz="1800">
                <a:latin typeface="Calibri" pitchFamily="34" charset="0"/>
              </a:rPr>
              <a:t>8.2.1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3527119"/>
          </a:xfrm>
        </p:spPr>
        <p:txBody>
          <a:bodyPr/>
          <a:lstStyle/>
          <a:p>
            <a:r>
              <a:rPr lang="en-US" sz="3600" dirty="0" smtClean="0"/>
              <a:t>For discussion on choosing ABG or CI/CIF model for </a:t>
            </a:r>
            <a:r>
              <a:rPr lang="en-US" sz="3600" dirty="0" err="1" smtClean="0"/>
              <a:t>pathloss</a:t>
            </a:r>
            <a:r>
              <a:rPr lang="en-US" sz="3600" dirty="0" smtClean="0"/>
              <a:t>, the co-sourcing companies try to clarify the preference to choose ABG model for NLOS of all scenarios. </a:t>
            </a:r>
          </a:p>
          <a:p>
            <a:r>
              <a:rPr lang="en-US" sz="3600" dirty="0" smtClean="0"/>
              <a:t>It will be the best way to promote the modeling work of this SI.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5078313"/>
          </a:xfrm>
        </p:spPr>
        <p:txBody>
          <a:bodyPr/>
          <a:lstStyle/>
          <a:p>
            <a:r>
              <a:rPr lang="en-US" sz="3600" dirty="0" smtClean="0"/>
              <a:t>For NLOS </a:t>
            </a:r>
            <a:r>
              <a:rPr lang="en-US" sz="3600" dirty="0" err="1" smtClean="0"/>
              <a:t>pathloss</a:t>
            </a:r>
            <a:endParaRPr lang="en-US" sz="3600" dirty="0" smtClean="0"/>
          </a:p>
          <a:p>
            <a:pPr lvl="1">
              <a:buFontTx/>
              <a:buChar char="•"/>
            </a:pPr>
            <a:r>
              <a:rPr lang="en-US" sz="3600" dirty="0" smtClean="0"/>
              <a:t>For </a:t>
            </a:r>
            <a:r>
              <a:rPr lang="en-US" sz="3600" dirty="0" err="1" smtClean="0"/>
              <a:t>UMi</a:t>
            </a:r>
            <a:r>
              <a:rPr lang="en-US" sz="3600" dirty="0" smtClean="0"/>
              <a:t>-Street Canyon, adopt ABG model</a:t>
            </a:r>
          </a:p>
          <a:p>
            <a:pPr lvl="1">
              <a:buFontTx/>
              <a:buChar char="•"/>
            </a:pPr>
            <a:r>
              <a:rPr lang="en-US" sz="3600" dirty="0" smtClean="0"/>
              <a:t>For Indoor-office, adopt ABG single slope model</a:t>
            </a:r>
          </a:p>
          <a:p>
            <a:pPr lvl="1">
              <a:buFontTx/>
              <a:buChar char="•"/>
            </a:pPr>
            <a:r>
              <a:rPr lang="en-US" sz="3600" dirty="0" smtClean="0"/>
              <a:t>For </a:t>
            </a:r>
            <a:r>
              <a:rPr lang="en-US" sz="3600" dirty="0" err="1" smtClean="0"/>
              <a:t>UMa</a:t>
            </a:r>
            <a:r>
              <a:rPr lang="en-US" sz="3600" dirty="0" smtClean="0"/>
              <a:t>, adopt ABG model</a:t>
            </a:r>
          </a:p>
          <a:p>
            <a:r>
              <a:rPr lang="en-US" sz="3600" dirty="0" smtClean="0"/>
              <a:t>Note: the detail </a:t>
            </a:r>
            <a:r>
              <a:rPr lang="en-US" sz="3600" dirty="0" err="1" smtClean="0"/>
              <a:t>pathloss</a:t>
            </a:r>
            <a:r>
              <a:rPr lang="en-US" sz="3600" dirty="0" smtClean="0"/>
              <a:t> models are described as in R1-161647</a:t>
            </a:r>
          </a:p>
          <a:p>
            <a:endParaRPr lang="en-US" sz="36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10741</TotalTime>
  <Words>122</Words>
  <Application>Microsoft Office PowerPoint</Application>
  <PresentationFormat>全屏显示(4:3)</PresentationFormat>
  <Paragraphs>17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標準デザイン</vt:lpstr>
      <vt:lpstr>WF on NLOS pathloss modeling</vt:lpstr>
      <vt:lpstr>Background</vt:lpstr>
      <vt:lpstr>Proposal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l00198271</cp:lastModifiedBy>
  <cp:revision>536</cp:revision>
  <cp:lastPrinted>2016-02-02T02:05:25Z</cp:lastPrinted>
  <dcterms:created xsi:type="dcterms:W3CDTF">2008-05-20T02:15:22Z</dcterms:created>
  <dcterms:modified xsi:type="dcterms:W3CDTF">2016-04-12T23:37:45Z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(3)mUSHhJlw6OMcVdy4sKp3mlFaENSh/fMUsw2g/1acvjynI/S+ldUGf8oJJmmng96U7ErKM6qQ
S+rTe6WI9Nx/YMamEDryTfaJGuRzD+wNSb7t0QtElDGGC07CtdgOqFgWY1hv7KTRNPFE8VKM
HBoTQ/LFuXDJ4lrBAAuwvXJ4fRl4z/Tlf6xIt/qLAFghLWtj/T6BVHGhi05sis7oQBurPSmU
bdsHMhptUux6LKNTXf</vt:lpwstr>
  </property>
  <property fmtid="{D5CDD505-2E9C-101B-9397-08002B2CF9AE}" pid="3" name="_2015_ms_pID_7253431">
    <vt:lpwstr>/cgzXh3ge6jGjSAJl6xNzRodBL49yGQFgMWGaNedNUd06ttUDucPS5
ZPuXffJzbPxp7+hXV6HjuYs4c5VlEWohKtkromWutzFa9XUVbAPvldYbvwAi+6Sx9Xf6XTC0
YKecqScB7GKaNr2XWStnVRFhHtMZrmEU8TUTmErzZExJtYIuLYNQdNMKxwtLmUniokXq15Lw
T+1eJGmA9CrLEVwLE7oA07ZIYQH/AXIhXRxF</vt:lpwstr>
  </property>
  <property fmtid="{D5CDD505-2E9C-101B-9397-08002B2CF9AE}" pid="4" name="_2015_ms_pID_7253432">
    <vt:lpwstr>zBuhNe3qL0VJ4JbMfNXZTNI=</vt:lpwstr>
  </property>
</Properties>
</file>