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7" r:id="rId6"/>
    <p:sldId id="288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02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AC22D-3132-406A-AB57-7AB89D496838}" type="datetimeFigureOut">
              <a:rPr lang="en-US" altLang="ko-KR"/>
              <a:pPr>
                <a:defRPr/>
              </a:pPr>
              <a:t>4/13/2016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BE44E-90E5-4DEC-8F67-678C41652F5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1DFDF-1FD4-4CC1-ACA8-EF968BF8CF08}" type="datetimeFigureOut">
              <a:rPr lang="en-US" altLang="ko-KR"/>
              <a:pPr>
                <a:defRPr/>
              </a:pPr>
              <a:t>4/13/2016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112B4-F74C-4E4D-9B36-2B749118FB0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10E9E-5650-47D3-86E0-6AA4D245B7BC}" type="datetimeFigureOut">
              <a:rPr lang="en-US" altLang="ko-KR"/>
              <a:pPr>
                <a:defRPr/>
              </a:pPr>
              <a:t>4/13/2016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D1EFD-8864-4EB6-9F0D-F9788AEEF60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E28C2-1CB9-4CCE-AA73-12346F88F168}" type="datetimeFigureOut">
              <a:rPr lang="en-US" altLang="ko-KR"/>
              <a:pPr>
                <a:defRPr/>
              </a:pPr>
              <a:t>4/13/2016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49419-0509-4444-88AB-2CE378999C0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806E3-1E90-4E1A-93F5-55EEE6228410}" type="datetimeFigureOut">
              <a:rPr lang="en-US" altLang="ko-KR"/>
              <a:pPr>
                <a:defRPr/>
              </a:pPr>
              <a:t>4/13/2016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AA972-87D1-44F4-91FF-AE1D63F05B1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9D045-8081-48F4-B1A4-AC1CC635708D}" type="datetimeFigureOut">
              <a:rPr lang="en-US" altLang="ko-KR"/>
              <a:pPr>
                <a:defRPr/>
              </a:pPr>
              <a:t>4/13/2016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C8B8F-481E-4E28-BEDF-E3B99513099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EEE65-1226-4221-ABAA-1494180C206E}" type="datetimeFigureOut">
              <a:rPr lang="en-US" altLang="ko-KR"/>
              <a:pPr>
                <a:defRPr/>
              </a:pPr>
              <a:t>4/13/2016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907FC-3F59-431E-9DF7-BB406CE896E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EE4FA-8CAC-4629-A494-2DE89B797476}" type="datetimeFigureOut">
              <a:rPr lang="en-US" altLang="ko-KR"/>
              <a:pPr>
                <a:defRPr/>
              </a:pPr>
              <a:t>4/13/2016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81E50-3848-4D6D-9ECA-518ECDA35CC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39FBD-032E-4ECC-A739-82338900AD03}" type="datetimeFigureOut">
              <a:rPr lang="en-US" altLang="ko-KR"/>
              <a:pPr>
                <a:defRPr/>
              </a:pPr>
              <a:t>4/13/2016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9BF42-7CC8-472F-9595-83D8149719A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87409-0947-4B75-A2C9-56E8FDCFD215}" type="datetimeFigureOut">
              <a:rPr lang="en-US" altLang="ko-KR"/>
              <a:pPr>
                <a:defRPr/>
              </a:pPr>
              <a:t>4/13/2016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87F22-068C-4206-8825-DF104F2DCA4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4E007-3D37-4DA0-B09D-3B2FDC66454F}" type="datetimeFigureOut">
              <a:rPr lang="en-US" altLang="ko-KR"/>
              <a:pPr>
                <a:defRPr/>
              </a:pPr>
              <a:t>4/13/2016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136A4-57CD-449D-8C80-1F22B975BC6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Gulim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16585412-09D7-4699-9D98-FAC95A04687D}" type="datetimeFigureOut">
              <a:rPr lang="en-US" altLang="ko-KR"/>
              <a:pPr>
                <a:defRPr/>
              </a:pPr>
              <a:t>4/13/2016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Gulim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3A4605F0-931C-4827-BF67-BFC3EA5E5D8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5114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sz="3600" dirty="0" smtClean="0"/>
              <a:t>WF on generating spatial consistent random variables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90600" y="48768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Lenovo, Motorola Mobility, </a:t>
            </a:r>
            <a:r>
              <a:rPr lang="en-US" altLang="ko-KR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ko-KR" sz="2800" dirty="0" smtClean="0">
                <a:solidFill>
                  <a:schemeClr val="tx1"/>
                </a:solidFill>
              </a:rPr>
              <a:t>, </a:t>
            </a:r>
          </a:p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Ericsson, </a:t>
            </a:r>
            <a:r>
              <a:rPr lang="en-US" altLang="ko-KR" sz="2800" dirty="0" smtClean="0">
                <a:solidFill>
                  <a:schemeClr val="tx1"/>
                </a:solidFill>
              </a:rPr>
              <a:t>CATT</a:t>
            </a:r>
            <a:r>
              <a:rPr lang="en-US" altLang="ko-KR" sz="2800" smtClean="0">
                <a:solidFill>
                  <a:schemeClr val="tx1"/>
                </a:solidFill>
              </a:rPr>
              <a:t>, Fujitsu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#84bis				        R1-1</a:t>
            </a:r>
            <a:r>
              <a:rPr lang="en-US" altLang="ko-KR" sz="2000" b="1" smtClean="0">
                <a:latin typeface="Times New Roman" pitchFamily="18" charset="0"/>
                <a:cs typeface="Times New Roman" pitchFamily="18" charset="0"/>
              </a:rPr>
              <a:t>63481</a:t>
            </a:r>
            <a:endParaRPr lang="en-US" altLang="zh-CN" sz="2000" b="1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GB" altLang="zh-CN" sz="2000" b="1" dirty="0" err="1">
                <a:latin typeface="Times New Roman" pitchFamily="18" charset="0"/>
                <a:cs typeface="Times New Roman" pitchFamily="18" charset="0"/>
              </a:rPr>
              <a:t>Busan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, Korea</a:t>
            </a:r>
          </a:p>
          <a:p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GB" altLang="zh-CN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- 15</a:t>
            </a:r>
            <a:r>
              <a:rPr lang="en-GB" altLang="zh-CN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 April, 2016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ko-KR"/>
              <a:t>Agenda item: 8.2.3.2</a:t>
            </a:r>
            <a:endParaRPr lang="en-US" altLang="ko-KR">
              <a:solidFill>
                <a:srgbClr val="FF0000"/>
              </a:solidFill>
            </a:endParaRPr>
          </a:p>
          <a:p>
            <a:pPr eaLnBrk="1" hangingPunct="1"/>
            <a:r>
              <a:rPr lang="en-US" altLang="ko-KR"/>
              <a:t>Document for decision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ko-KR" smtClean="0"/>
              <a:t>Background</a:t>
            </a:r>
            <a:endParaRPr lang="ko-KR" altLang="en-US" smtClean="0"/>
          </a:p>
        </p:txBody>
      </p:sp>
      <p:sp>
        <p:nvSpPr>
          <p:cNvPr id="1028" name="내용 개체 틀 2"/>
          <p:cNvSpPr>
            <a:spLocks noGrp="1"/>
          </p:cNvSpPr>
          <p:nvPr>
            <p:ph idx="1"/>
          </p:nvPr>
        </p:nvSpPr>
        <p:spPr>
          <a:xfrm>
            <a:off x="533400" y="1143000"/>
            <a:ext cx="8229600" cy="5105400"/>
          </a:xfrm>
        </p:spPr>
        <p:txBody>
          <a:bodyPr/>
          <a:lstStyle/>
          <a:p>
            <a:r>
              <a:rPr lang="en-US" altLang="zh-CN" sz="2400" dirty="0" smtClean="0"/>
              <a:t>In </a:t>
            </a:r>
            <a:r>
              <a:rPr lang="en-US" altLang="zh-CN" sz="2400" dirty="0" err="1" smtClean="0"/>
              <a:t>Ljubjana</a:t>
            </a:r>
            <a:r>
              <a:rPr lang="en-US" altLang="zh-CN" sz="2400" dirty="0" smtClean="0"/>
              <a:t> meeting, </a:t>
            </a:r>
            <a:r>
              <a:rPr lang="en-US" altLang="zh-CN" sz="2400" i="1" dirty="0" smtClean="0"/>
              <a:t>Alternative 1 (spatial consistent random variable based approach) in R1-161622 is set as working assumption for this SI.</a:t>
            </a:r>
          </a:p>
          <a:p>
            <a:pPr lvl="1"/>
            <a:r>
              <a:rPr lang="en-US" altLang="zh-CN" sz="2000" dirty="0" smtClean="0"/>
              <a:t>The key is to generate random variables with spatial correlation 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000" i="1" baseline="30000" dirty="0" smtClean="0">
                <a:latin typeface="Times New Roman" pitchFamily="18" charset="0"/>
                <a:cs typeface="Times New Roman" pitchFamily="18" charset="0"/>
              </a:rPr>
              <a:t>-r/</a:t>
            </a:r>
            <a:r>
              <a:rPr lang="en-US" altLang="zh-CN" sz="2000" i="1" baseline="30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1800" i="1" baseline="30000" dirty="0" err="1" smtClean="0">
                <a:latin typeface="Times New Roman" pitchFamily="18" charset="0"/>
                <a:cs typeface="Times New Roman" pitchFamily="18" charset="0"/>
              </a:rPr>
              <a:t>corr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Proposed methods include interpolation and 2D filtering. </a:t>
            </a:r>
          </a:p>
          <a:p>
            <a:r>
              <a:rPr lang="en-US" altLang="zh-CN" sz="2400" dirty="0" smtClean="0"/>
              <a:t>Interpolation methods do not always generate the desired spatial correlation between any two points in a plane separated by distance </a:t>
            </a:r>
            <a:r>
              <a:rPr lang="en-US" altLang="zh-CN" sz="2400" i="1" dirty="0" smtClean="0">
                <a:latin typeface="Times New Roman" pitchFamily="18" charset="0"/>
              </a:rPr>
              <a:t>r</a:t>
            </a:r>
            <a:r>
              <a:rPr lang="en-US" altLang="zh-CN" sz="2400" dirty="0" smtClean="0"/>
              <a:t>. </a:t>
            </a:r>
          </a:p>
          <a:p>
            <a:r>
              <a:rPr lang="en-US" altLang="zh-CN" sz="2400" dirty="0" smtClean="0"/>
              <a:t>2D filtering method generates the desired spatial correlation by applying a 2D filter </a:t>
            </a:r>
            <a:r>
              <a:rPr lang="en-US" altLang="zh-CN" sz="2400" i="1" dirty="0" smtClean="0">
                <a:latin typeface="Times New Roman" pitchFamily="18" charset="0"/>
              </a:rPr>
              <a:t>H</a:t>
            </a:r>
            <a:r>
              <a:rPr lang="en-US" altLang="zh-CN" sz="2400" dirty="0" smtClean="0"/>
              <a:t> to a field of </a:t>
            </a:r>
            <a:r>
              <a:rPr lang="en-US" altLang="zh-CN" sz="2400" dirty="0" err="1" smtClean="0"/>
              <a:t>iid</a:t>
            </a:r>
            <a:r>
              <a:rPr lang="en-US" altLang="zh-CN" sz="2400" dirty="0" smtClean="0"/>
              <a:t> Gaussian random variables. R1-162743 provides an example of generating the 2D filter</a:t>
            </a:r>
            <a:endParaRPr lang="zh-CN" altLang="zh-CN" sz="2400" dirty="0" smtClean="0"/>
          </a:p>
          <a:p>
            <a:endParaRPr lang="en-US" altLang="en-US" sz="2400" dirty="0" smtClean="0"/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3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7"/>
          <p:cNvGraphicFramePr>
            <a:graphicFrameLocks noChangeAspect="1"/>
          </p:cNvGraphicFramePr>
          <p:nvPr/>
        </p:nvGraphicFramePr>
        <p:xfrm>
          <a:off x="2895600" y="5715000"/>
          <a:ext cx="3276600" cy="511175"/>
        </p:xfrm>
        <a:graphic>
          <a:graphicData uri="http://schemas.openxmlformats.org/presentationml/2006/ole">
            <p:oleObj spid="_x0000_s1026" name="Equation" r:id="rId3" imgW="165096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ko-KR" smtClean="0"/>
              <a:t>Proposal </a:t>
            </a:r>
            <a:endParaRPr lang="ko-KR" altLang="en-US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533400" y="1143000"/>
            <a:ext cx="8229600" cy="5105400"/>
          </a:xfrm>
        </p:spPr>
        <p:txBody>
          <a:bodyPr/>
          <a:lstStyle/>
          <a:p>
            <a:r>
              <a:rPr lang="en-US" altLang="en-US" dirty="0" smtClean="0"/>
              <a:t>Adopt the 2D filtering method to generate spatial consistent random variables.</a:t>
            </a:r>
          </a:p>
          <a:p>
            <a:r>
              <a:rPr lang="en-US" altLang="en-US" dirty="0" smtClean="0"/>
              <a:t>To obtain random variables within a grid area, FFS between interpolating using the generated random variables at the corners of the square grid or approximating with the random variable at the closest grid point. </a:t>
            </a:r>
          </a:p>
          <a:p>
            <a:endParaRPr lang="en-US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8BECE7B3-45E5-4BAB-B912-7AAC89E319B1}">
  <ds:schemaRefs>
    <ds:schemaRef ds:uri="http://schemas.microsoft.com/office/2006/metadata/properties"/>
    <ds:schemaRef ds:uri="66EEDB98-F073-460B-B9B0-9643F9FE785E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8148</TotalTime>
  <Words>180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Equation</vt:lpstr>
      <vt:lpstr>WF on generating spatial consistent random variables</vt:lpstr>
      <vt:lpstr>Background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Chenxi CX1 Zhu</cp:lastModifiedBy>
  <cp:revision>413</cp:revision>
  <dcterms:created xsi:type="dcterms:W3CDTF">2006-08-16T00:00:00Z</dcterms:created>
  <dcterms:modified xsi:type="dcterms:W3CDTF">2016-04-12T23:39:04Z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_new_ms_pID_72543">
    <vt:lpwstr>(3)YtKBNUtUAfY2hswHr4H0U+daBQnmvFrZcOtdKNlyGdExFZG4TFQgJby1SV2fk23qRf/qNTp/_x000d_
TwmFdNo/w8NxE8n7HmuYuJyjalc6nc6bzCti1+4VRoQ02vIm/zoNkHIhFwrlHX3J8RITdvGh_x000d_
pX9nHJEwFtPAioHUqBbo6PxSfZMzx6oLb78eIlj67zmsIJOmRcJn27p+xwf68WouuGCKZeJ4_x000d_
0bUrhUl80elg158Fit</vt:lpwstr>
  </property>
  <property fmtid="{D5CDD505-2E9C-101B-9397-08002B2CF9AE}" pid="6" name="_new_ms_pID_72543_00">
    <vt:lpwstr>_new_ms_pID_72543</vt:lpwstr>
  </property>
  <property fmtid="{D5CDD505-2E9C-101B-9397-08002B2CF9AE}" pid="7" name="_new_ms_pID_725431">
    <vt:lpwstr>s9YBd4RXaDqJnoRVZOXy3V94Nktnp5eEO19x/qvJkcEVS1Tkv1dNH3_x000d_
bywNx5mUkHqKwEzFkItBj6CiV1xbEOVOL6v3aqBy2J0eu2oL4uaOF4udNkdukcsyROJZZwWr_x000d_
Ixaf50qMmOUef+PSX9pIA41GPyrL01qEfR8gaoQ0QgSS1r44pOO7FaF6VtYwz6xzhejEdlBQ_x000d_
JoVs0rJ+0sumeUYhrvKDNYDCRFMuzLqe5Rd9</vt:lpwstr>
  </property>
  <property fmtid="{D5CDD505-2E9C-101B-9397-08002B2CF9AE}" pid="8" name="_new_ms_pID_725431_00">
    <vt:lpwstr>_new_ms_pID_725431</vt:lpwstr>
  </property>
  <property fmtid="{D5CDD505-2E9C-101B-9397-08002B2CF9AE}" pid="9" name="_new_ms_pID_725432">
    <vt:lpwstr>664hUm3w5hXpnUd/sAjfYVUEyjiz3gV/HIG0_x000d_
hyLdqWW3tKxoZ8tBP2234TX6yePWKBj7LDucVWjf5uZgOgavRUA=</vt:lpwstr>
  </property>
  <property fmtid="{D5CDD505-2E9C-101B-9397-08002B2CF9AE}" pid="10" name="_new_ms_pID_725432_00">
    <vt:lpwstr>_new_ms_pID_725432</vt:lpwstr>
  </property>
  <property fmtid="{D5CDD505-2E9C-101B-9397-08002B2CF9AE}" pid="11" name="_2015_ms_pID_725343">
    <vt:lpwstr>(3)3WiGiHLb9Kv+wODWyzAQPpFyaqKKt4lGaGbYs+4VDyiuCSL11eRoye1083ZHXaNTZdiBi01p_x000d_
loe/+7OcwZStefnCyA6BwAxEEOonoHawj+dcZA1GYsLqZDWjuqJNQ0awUSIj9arrh7+P+Ghv_x000d_
vDXxInZ63bDE6O1txj7hAZjnXz8g0VMSj3C4TJTDUXhNlik0Jrih5i4nI3xNzbTQijDHlkyp_x000d_
cd6RNTxt9creh6Ec8m</vt:lpwstr>
  </property>
  <property fmtid="{D5CDD505-2E9C-101B-9397-08002B2CF9AE}" pid="12" name="_2015_ms_pID_725343_00">
    <vt:lpwstr>_2015_ms_pID_725343</vt:lpwstr>
  </property>
  <property fmtid="{D5CDD505-2E9C-101B-9397-08002B2CF9AE}" pid="13" name="_2015_ms_pID_7253431">
    <vt:lpwstr>oRP2BOL5anqjbACBID+23C7QROUGFk/tQEAYee+aI+5/s+VkRpimFX_x000d_
7MzJo36hj1oKMumIvNErhIHXChZIvEedC73I0oMJYGpvvg7UZXTZTuixnNtRgweD+BvBMGku_x000d_
cU3+sMkGgd57J5Lrp0WQcHa1VJwcRHeO/k/ZSd97Mmm7TnoD9Ojczvn1xrybfL/CQfSCNkAn_x000d_
vURFWo23yekmTSpYNSKfWfxZjIxjYXPnzKZW</vt:lpwstr>
  </property>
  <property fmtid="{D5CDD505-2E9C-101B-9397-08002B2CF9AE}" pid="14" name="_2015_ms_pID_7253431_00">
    <vt:lpwstr>_2015_ms_pID_7253431</vt:lpwstr>
  </property>
  <property fmtid="{D5CDD505-2E9C-101B-9397-08002B2CF9AE}" pid="15" name="_2015_ms_pID_7253432">
    <vt:lpwstr>i4fBxLibX70vO+yNds+IjpSW5zykY+2NUcuG_x000d_
pnwsBlVHihA+FDNTDM0feie5FPQkcq1tgZIvtBxaO3J+4deskT/MZx/PtzE10m1FzrKozOT9_x000d_
pWsPlEyIADiHRvQaLcD2Cg==</vt:lpwstr>
  </property>
  <property fmtid="{D5CDD505-2E9C-101B-9397-08002B2CF9AE}" pid="16" name="_2015_ms_pID_7253432_00">
    <vt:lpwstr>_2015_ms_pID_7253432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1459913315</vt:lpwstr>
  </property>
</Properties>
</file>