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71" r:id="rId4"/>
    <p:sldId id="274" r:id="rId5"/>
    <p:sldId id="272" r:id="rId6"/>
    <p:sldId id="273" r:id="rId7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6" d="100"/>
          <a:sy n="86" d="100"/>
        </p:scale>
        <p:origin x="1920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6432516"/>
            <a:ext cx="2133600" cy="365125"/>
          </a:xfrm>
          <a:prstGeom prst="rect">
            <a:avLst/>
          </a:prstGeo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1477328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smtClean="0"/>
              <a:t>14pt Intel Clear fourth level</a:t>
            </a:r>
          </a:p>
          <a:p>
            <a:pPr lvl="4"/>
            <a:r>
              <a:rPr lang="en-US" dirty="0" smtClean="0"/>
              <a:t>12pt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75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  <p:sldLayoutId id="2147483687" r:id="rId5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channel temporal evolution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Qualcomm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3480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3280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84b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Busan</a:t>
            </a:r>
            <a:r>
              <a:rPr lang="en-GB" altLang="zh-CN" sz="1800" dirty="0" smtClean="0">
                <a:latin typeface="+mj-lt"/>
              </a:rPr>
              <a:t>, Korea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April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>
                <a:latin typeface="+mj-lt"/>
              </a:rPr>
              <a:t>1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8.2.3.2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923330"/>
          </a:xfrm>
        </p:spPr>
        <p:txBody>
          <a:bodyPr/>
          <a:lstStyle/>
          <a:p>
            <a:r>
              <a:rPr lang="en-US" altLang="zh-CN" dirty="0" smtClean="0"/>
              <a:t>It has been </a:t>
            </a:r>
            <a:r>
              <a:rPr lang="en-US" altLang="zh-CN" dirty="0"/>
              <a:t>observed by R1-162244, R1-162389 that </a:t>
            </a:r>
            <a:r>
              <a:rPr lang="en-US" altLang="zh-CN" dirty="0" smtClean="0"/>
              <a:t>spatially consistent random number based approach (R1-161726) </a:t>
            </a:r>
            <a:r>
              <a:rPr lang="en-US" altLang="zh-CN" dirty="0"/>
              <a:t>may cause the delay/angle of </a:t>
            </a:r>
            <a:r>
              <a:rPr lang="en-US" altLang="zh-CN" dirty="0" smtClean="0"/>
              <a:t>the weak clusters varying faster than physically allowed along a UE trajectory</a:t>
            </a:r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7050200"/>
              </a:xfrm>
            </p:spPr>
            <p:txBody>
              <a:bodyPr/>
              <a:lstStyle/>
              <a:p>
                <a:r>
                  <a:rPr lang="en-US" altLang="zh-CN" sz="2000" dirty="0" smtClean="0"/>
                  <a:t>When UE position is changed in simulation, the temporal channel evolution can be </a:t>
                </a:r>
                <a:r>
                  <a:rPr lang="en-US" altLang="zh-CN" sz="2000" dirty="0" smtClean="0"/>
                  <a:t>modelled as:</a:t>
                </a:r>
                <a:endParaRPr lang="en-US" altLang="zh-CN" sz="2000" dirty="0" smtClean="0"/>
              </a:p>
              <a:p>
                <a:pPr lvl="1"/>
                <a:r>
                  <a:rPr lang="en-US" altLang="zh-CN" sz="2000" dirty="0"/>
                  <a:t>For </a:t>
                </a:r>
                <a:r>
                  <a:rPr lang="en-US" altLang="zh-CN" sz="2000" dirty="0" smtClean="0"/>
                  <a:t>t</a:t>
                </a:r>
                <a:r>
                  <a:rPr lang="en-US" altLang="zh-CN" sz="2000" baseline="-25000" dirty="0" smtClean="0"/>
                  <a:t>0</a:t>
                </a:r>
                <a:r>
                  <a:rPr lang="en-US" altLang="zh-CN" sz="2000" dirty="0" smtClean="0"/>
                  <a:t>=0 when UE </a:t>
                </a:r>
                <a:r>
                  <a:rPr lang="en-US" altLang="zh-CN" sz="2000" dirty="0" smtClean="0"/>
                  <a:t>is dropped </a:t>
                </a:r>
                <a:r>
                  <a:rPr lang="en-US" altLang="zh-CN" sz="2000" dirty="0"/>
                  <a:t>into the </a:t>
                </a:r>
                <a:r>
                  <a:rPr lang="en-US" altLang="zh-CN" sz="2000" dirty="0" smtClean="0"/>
                  <a:t>network, </a:t>
                </a:r>
                <a:r>
                  <a:rPr lang="en-US" altLang="zh-CN" sz="2000" dirty="0"/>
                  <a:t>use R1-161726 to generate channel cluster power/delay/angles</a:t>
                </a:r>
              </a:p>
              <a:p>
                <a:pPr lvl="1"/>
                <a:r>
                  <a:rPr lang="en-US" altLang="zh-CN" sz="2000" dirty="0" smtClean="0"/>
                  <a:t>Update </a:t>
                </a:r>
                <a:r>
                  <a:rPr lang="en-US" altLang="zh-CN" sz="2000" dirty="0"/>
                  <a:t>channel cluster power/delay/angles </a:t>
                </a:r>
                <a:r>
                  <a:rPr lang="en-US" altLang="zh-CN" sz="2000" dirty="0" smtClean="0"/>
                  <a:t>at t</a:t>
                </a:r>
                <a:r>
                  <a:rPr lang="en-US" altLang="zh-CN" sz="2000" baseline="-25000" dirty="0" smtClean="0"/>
                  <a:t>0</a:t>
                </a:r>
                <a:r>
                  <a:rPr lang="en-US" altLang="zh-CN" sz="2000" dirty="0" smtClean="0"/>
                  <a:t>+t based </a:t>
                </a:r>
                <a:r>
                  <a:rPr lang="en-US" altLang="zh-CN" sz="2000" dirty="0"/>
                  <a:t>on UE channel cluster power/delay/angles, moving speed and direction </a:t>
                </a:r>
                <a:r>
                  <a:rPr lang="en-US" altLang="zh-CN" sz="2000" dirty="0" smtClean="0"/>
                  <a:t>at t</a:t>
                </a:r>
                <a:r>
                  <a:rPr lang="en-US" altLang="zh-CN" sz="2000" baseline="-25000" dirty="0" smtClean="0"/>
                  <a:t>0</a:t>
                </a:r>
              </a:p>
              <a:p>
                <a:pPr lvl="2"/>
                <a:r>
                  <a:rPr lang="en-US" altLang="zh-CN" sz="1800" dirty="0" smtClean="0"/>
                  <a:t>Cluster delay: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8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1800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d>
                              <m:dPr>
                                <m:begChr m:val=""/>
                                <m:ctrlPr>
                                  <a:rPr lang="zh-CN" altLang="zh-CN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zh-CN" altLang="zh-CN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altLang="zh-CN" sz="180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zh-CN" altLang="zh-CN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zh-CN" sz="180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</m:acc>
                      </m:e>
                      <m:sup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acc>
                      <m:accPr>
                        <m:chr m:val="⃗"/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d>
                          <m:dPr>
                            <m:begChr m:val="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US" altLang="zh-CN" sz="1800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80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acc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altLang="zh-CN" sz="1800" dirty="0"/>
                  <a:t> </a:t>
                </a:r>
              </a:p>
              <a:p>
                <a:pPr lvl="2"/>
                <a:r>
                  <a:rPr lang="en-US" altLang="zh-CN" sz="1800" dirty="0" smtClean="0">
                    <a:solidFill>
                      <a:schemeClr val="tx1"/>
                    </a:solidFill>
                  </a:rPr>
                  <a:t>Cluster </a:t>
                </a:r>
                <a:r>
                  <a:rPr lang="en-US" altLang="zh-CN" sz="1800" dirty="0" smtClean="0">
                    <a:solidFill>
                      <a:schemeClr val="tx1"/>
                    </a:solidFill>
                  </a:rPr>
                  <a:t>power: using </a:t>
                </a:r>
                <a:r>
                  <a:rPr lang="en-US" altLang="zh-CN" sz="1800" dirty="0">
                    <a:solidFill>
                      <a:schemeClr val="tx1"/>
                    </a:solidFill>
                  </a:rPr>
                  <a:t>step 6 with cluster delay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zh-CN" sz="1800" dirty="0" smtClean="0">
                  <a:solidFill>
                    <a:schemeClr val="tx1"/>
                  </a:solidFill>
                </a:endParaRPr>
              </a:p>
              <a:p>
                <a:pPr lvl="2"/>
                <a:r>
                  <a:rPr lang="en-US" altLang="zh-CN" sz="1800" dirty="0" smtClean="0">
                    <a:solidFill>
                      <a:schemeClr val="tx1"/>
                    </a:solidFill>
                  </a:rPr>
                  <a:t>Cluster departure angle:</a:t>
                </a: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𝐷𝑒𝑝𝑎𝑟𝑡𝑢𝑟𝑒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𝐷𝑒𝑝𝑎𝑟𝑡𝑢𝑟𝑒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𝐷𝑒𝑝𝑎𝑟𝑡𝑢𝑟𝑒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𝐴𝑜𝐷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𝑣𝑡𝑠𝑖𝑛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𝐴𝑜𝐷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𝐴𝑜𝐷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𝑍𝑜𝐷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𝑣𝑡𝑐𝑜𝑠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𝐴𝑜𝐷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𝑍𝑜𝐷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sz="1600" dirty="0" smtClean="0">
                  <a:solidFill>
                    <a:schemeClr val="tx1"/>
                  </a:solidFill>
                </a:endParaRPr>
              </a:p>
              <a:p>
                <a:pPr lvl="2"/>
                <a:r>
                  <a:rPr lang="en-GB" altLang="zh-CN" sz="1800" dirty="0" smtClean="0">
                    <a:solidFill>
                      <a:schemeClr val="tx1"/>
                    </a:solidFill>
                  </a:rPr>
                  <a:t>Cluster arrival </a:t>
                </a:r>
                <a:r>
                  <a:rPr lang="en-US" altLang="zh-CN" sz="1800" dirty="0" smtClean="0">
                    <a:solidFill>
                      <a:schemeClr val="tx1"/>
                    </a:solidFill>
                  </a:rPr>
                  <a:t>angle:</a:t>
                </a:r>
                <a:endParaRPr lang="en-US" altLang="zh-CN" sz="18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𝐴𝑟𝑟𝑖𝑣𝑎𝑙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𝐴𝑟𝑟𝑖𝑣𝑎𝑙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𝐴𝑟𝑟𝑖𝑣𝑎𝑙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𝐴𝑜𝐴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𝑣𝑡𝑠𝑖𝑛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𝑍𝑜𝐴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𝑣𝑡𝑐𝑜𝑠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sz="1600" dirty="0"/>
              </a:p>
              <a:p>
                <a:pPr lvl="2"/>
                <a:endParaRPr lang="zh-CN" altLang="zh-CN" sz="1800" dirty="0"/>
              </a:p>
              <a:p>
                <a:pPr lvl="2"/>
                <a:endParaRPr lang="en-US" altLang="zh-CN" dirty="0"/>
              </a:p>
              <a:p>
                <a:pPr lvl="1"/>
                <a:endParaRPr lang="zh-CN" altLang="en-US" baseline="-25000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7050200"/>
              </a:xfrm>
              <a:blipFill rotWithShape="0">
                <a:blip r:embed="rId2"/>
                <a:stretch>
                  <a:fillRect l="-622" t="-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5731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3281539"/>
              </a:xfrm>
            </p:spPr>
            <p:txBody>
              <a:bodyPr/>
              <a:lstStyle/>
              <a:p>
                <a:pPr lvl="2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acc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func>
                          <m:func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𝑍𝑜𝐴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))</m:t>
                            </m:r>
                          </m:fName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cos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∅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𝐴𝑜𝐴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))</m:t>
                            </m:r>
                          </m:e>
                        </m:func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,  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))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,   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cos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))</m:t>
                        </m:r>
                      </m:e>
                    </m:d>
                  </m:oMath>
                </a14:m>
                <a:endParaRPr lang="en-US" altLang="zh-CN" dirty="0"/>
              </a:p>
              <a:p>
                <a:pPr lvl="2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d>
                          <m:dPr>
                            <m:begChr m:val="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acc>
                  </m:oMath>
                </a14:m>
                <a:r>
                  <a:rPr lang="en-US" altLang="zh-CN" dirty="0"/>
                  <a:t>=v(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cos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-US" altLang="zh-CN" dirty="0"/>
                  <a:t>,0)</a:t>
                </a:r>
              </a:p>
              <a:p>
                <a:pPr lvl="2"/>
                <a:r>
                  <a:rPr lang="en-US" altLang="zh-CN" dirty="0"/>
                  <a:t>v is UE moving speed in the horizontal plane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altLang="zh-CN" dirty="0"/>
                  <a:t> is UE moving direction in the horizontal plane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zh-CN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i="1" baseline="-25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i="1" baseline="-25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 is 2D distance between </a:t>
                </a:r>
                <a:r>
                  <a:rPr lang="en-US" altLang="zh-CN" dirty="0" err="1">
                    <a:solidFill>
                      <a:schemeClr val="tx1"/>
                    </a:solidFill>
                  </a:rPr>
                  <a:t>Tx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/Rx;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i="1" baseline="-25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altLang="zh-CN" i="1" baseline="-25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 is 3D distance between </a:t>
                </a:r>
                <a:r>
                  <a:rPr lang="en-US" altLang="zh-CN" dirty="0" err="1">
                    <a:solidFill>
                      <a:schemeClr val="tx1"/>
                    </a:solidFill>
                  </a:rPr>
                  <a:t>Tx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/Rx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𝐴𝑜𝐴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𝑍𝑜𝐴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tx1"/>
                    </a:solidFill>
                  </a:rPr>
                  <a:t> are 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cluster specific reflection surface angles; for </a:t>
                </a:r>
                <a:r>
                  <a:rPr lang="en-US" altLang="zh-CN" dirty="0" err="1">
                    <a:solidFill>
                      <a:schemeClr val="tx1"/>
                    </a:solidFill>
                  </a:rPr>
                  <a:t>LoS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 path, set to 0; for </a:t>
                </a:r>
                <a:r>
                  <a:rPr lang="en-US" altLang="zh-CN" dirty="0" err="1">
                    <a:solidFill>
                      <a:schemeClr val="tx1"/>
                    </a:solidFill>
                  </a:rPr>
                  <a:t>NLoS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 clusters, generate using spatially consistent random numbers with uniform distribution U(-180, 180) with 50m correlation </a:t>
                </a:r>
                <a:r>
                  <a:rPr lang="en-US" altLang="zh-CN" dirty="0" smtClean="0">
                    <a:solidFill>
                      <a:schemeClr val="tx1"/>
                    </a:solidFill>
                  </a:rPr>
                  <a:t>distance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𝐴𝑜𝐴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𝑍𝑜𝐴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tx1"/>
                    </a:solidFill>
                  </a:rPr>
                  <a:t>, and 100m correlation distance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𝐴𝑜𝐷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𝑍𝑜𝐷</m:t>
                        </m:r>
                      </m:sub>
                    </m:sSub>
                  </m:oMath>
                </a14:m>
                <a:endParaRPr lang="en-US" altLang="zh-CN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3281539"/>
              </a:xfrm>
              <a:blipFill rotWithShape="0">
                <a:blip r:embed="rId2"/>
                <a:stretch>
                  <a:fillRect t="-13544" r="-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3069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3781613"/>
              </a:xfrm>
            </p:spPr>
            <p:txBody>
              <a:bodyPr/>
              <a:lstStyle/>
              <a:p>
                <a:r>
                  <a:rPr lang="en-US" altLang="zh-CN" dirty="0" smtClean="0"/>
                  <a:t>Define soft 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 state to smooth channel if UE moves between different channel states</a:t>
                </a:r>
              </a:p>
              <a:p>
                <a:pPr lvl="1"/>
                <a:r>
                  <a:rPr lang="en-US" altLang="zh-CN" dirty="0" smtClean="0"/>
                  <a:t>Soft 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 state is a float number between 0 (</a:t>
                </a:r>
                <a:r>
                  <a:rPr lang="en-US" altLang="zh-CN" dirty="0" err="1" smtClean="0"/>
                  <a:t>NLoS</a:t>
                </a:r>
                <a:r>
                  <a:rPr lang="en-US" altLang="zh-CN" dirty="0" smtClean="0"/>
                  <a:t>) and 1 (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)</a:t>
                </a:r>
              </a:p>
              <a:p>
                <a:pPr lvl="1"/>
                <a:r>
                  <a:rPr lang="en-US" altLang="zh-CN" dirty="0" smtClean="0"/>
                  <a:t>Soft 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 state generating method is according to the appendix</a:t>
                </a:r>
              </a:p>
              <a:p>
                <a:pPr lvl="2"/>
                <a:r>
                  <a:rPr lang="en-US" altLang="zh-CN" dirty="0" err="1" smtClean="0"/>
                  <a:t>d</a:t>
                </a:r>
                <a:r>
                  <a:rPr lang="en-US" altLang="zh-CN" baseline="-25000" dirty="0" err="1" smtClean="0"/>
                  <a:t>LoS</a:t>
                </a:r>
                <a:r>
                  <a:rPr lang="en-US" altLang="zh-CN" dirty="0" smtClean="0"/>
                  <a:t> is FFS</a:t>
                </a:r>
              </a:p>
              <a:p>
                <a:r>
                  <a:rPr lang="en-US" altLang="zh-CN" dirty="0" smtClean="0"/>
                  <a:t>Define path loss and channel matrix to be a function of soft 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 state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𝑃𝐿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𝑃𝐿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𝑃𝐿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𝑁𝐿𝑂𝑆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zh-CN" altLang="zh-CN" dirty="0"/>
              </a:p>
              <a:p>
                <a:pPr lvl="1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rad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𝑁𝐿𝑂𝑆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rad>
                  </m:oMath>
                </a14:m>
                <a:endParaRPr lang="en-US" altLang="zh-CN" dirty="0" smtClean="0"/>
              </a:p>
              <a:p>
                <a:r>
                  <a:rPr lang="en-US" altLang="zh-CN" dirty="0" smtClean="0"/>
                  <a:t>UE is not allowed to move between indoor/outdoor states</a:t>
                </a:r>
              </a:p>
              <a:p>
                <a:endParaRPr lang="en-US" altLang="zh-CN" dirty="0" smtClean="0"/>
              </a:p>
              <a:p>
                <a:pPr lvl="1"/>
                <a:endParaRPr lang="zh-CN" altLang="zh-CN" dirty="0"/>
              </a:p>
              <a:p>
                <a:pPr lvl="1"/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3781613"/>
              </a:xfrm>
              <a:blipFill rotWithShape="0">
                <a:blip r:embed="rId2"/>
                <a:stretch>
                  <a:fillRect l="-484" t="-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9077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Appendix: </a:t>
            </a:r>
            <a:r>
              <a:rPr lang="en-US" altLang="zh-CN" dirty="0" smtClean="0"/>
              <a:t>generating </a:t>
            </a:r>
            <a:r>
              <a:rPr lang="en-US" altLang="zh-CN" dirty="0"/>
              <a:t>soft </a:t>
            </a:r>
            <a:r>
              <a:rPr lang="en-US" altLang="zh-CN" dirty="0" smtClean="0"/>
              <a:t>LOS/NLOS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5613" y="1604434"/>
                <a:ext cx="4296407" cy="4019947"/>
              </a:xfrm>
            </p:spPr>
            <p:txBody>
              <a:bodyPr/>
              <a:lstStyle/>
              <a:p>
                <a:r>
                  <a:rPr lang="en-GB" altLang="zh-CN" dirty="0" smtClean="0"/>
                  <a:t> </a:t>
                </a:r>
                <a:r>
                  <a:rPr lang="en-GB" altLang="zh-CN" dirty="0">
                    <a:solidFill>
                      <a:schemeClr val="tx2"/>
                    </a:solidFill>
                  </a:rPr>
                  <a:t>A spatially consistent Gaussian number G with autocorrelation distance </a:t>
                </a:r>
                <a:r>
                  <a:rPr lang="en-GB" altLang="zh-CN" dirty="0" err="1" smtClean="0">
                    <a:solidFill>
                      <a:schemeClr val="tx2"/>
                    </a:solidFill>
                  </a:rPr>
                  <a:t>d</a:t>
                </a:r>
                <a:r>
                  <a:rPr lang="en-GB" altLang="zh-CN" baseline="-25000" dirty="0" err="1" smtClean="0">
                    <a:solidFill>
                      <a:schemeClr val="tx2"/>
                    </a:solidFill>
                  </a:rPr>
                  <a:t>LOS</a:t>
                </a:r>
                <a:r>
                  <a:rPr lang="en-GB" altLang="zh-CN" baseline="-25000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altLang="zh-CN" dirty="0" smtClean="0">
                    <a:solidFill>
                      <a:schemeClr val="tx2"/>
                    </a:solidFill>
                  </a:rPr>
                  <a:t>(e.g. 50m) </a:t>
                </a:r>
                <a:r>
                  <a:rPr lang="en-GB" altLang="zh-CN" dirty="0">
                    <a:solidFill>
                      <a:schemeClr val="tx2"/>
                    </a:solidFill>
                  </a:rPr>
                  <a:t>is generated. This is combined with a threshold value F determined via </a:t>
                </a:r>
                <a:endParaRPr lang="zh-CN" altLang="zh-CN" dirty="0">
                  <a:solidFill>
                    <a:schemeClr val="tx2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𝑒𝑟𝑓</m:t>
                        </m:r>
                      </m:e>
                      <m: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GB" altLang="zh-CN" i="1">
                        <a:latin typeface="Cambria Math" panose="02040503050406030204" pitchFamily="18" charset="0"/>
                      </a:rPr>
                      <m:t>(2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)−1)</m:t>
                    </m:r>
                  </m:oMath>
                </a14:m>
                <a:endParaRPr lang="zh-CN" altLang="zh-CN" dirty="0"/>
              </a:p>
              <a:p>
                <a:pPr lvl="1"/>
                <a:r>
                  <a:rPr lang="en-GB" altLang="zh-CN" dirty="0"/>
                  <a:t>Here </a:t>
                </a:r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GB" altLang="zh-CN" dirty="0"/>
                  <a:t> is the distance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dirty="0"/>
                  <a:t> is the LOS probability function. The soft LOS state is determined by a function approximating knife-edge diffraction: </a:t>
                </a:r>
                <a:endParaRPr lang="zh-CN" altLang="zh-CN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altLang="zh-CN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m:rPr>
                        <m:sty m:val="p"/>
                      </m:rPr>
                      <a:rPr lang="en-GB" altLang="zh-CN">
                        <a:latin typeface="Cambria Math" panose="02040503050406030204" pitchFamily="18" charset="0"/>
                      </a:rPr>
                      <m:t>arctan</m:t>
                    </m:r>
                    <m:r>
                      <a:rPr lang="en-GB" altLang="zh-CN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GB" altLang="zh-CN" i="1">
                                    <a:latin typeface="Cambria Math" panose="02040503050406030204" pitchFamily="18" charset="0"/>
                                  </a:rPr>
                                  <m:t>𝐿𝑂𝑆</m:t>
                                </m:r>
                              </m:sub>
                            </m:sSub>
                          </m:num>
                          <m:den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den>
                        </m:f>
                      </m:e>
                    </m:rad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)))</m:t>
                    </m:r>
                  </m:oMath>
                </a14:m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5613" y="1604434"/>
                <a:ext cx="4296407" cy="4019947"/>
              </a:xfrm>
              <a:blipFill rotWithShape="0">
                <a:blip r:embed="rId2"/>
                <a:stretch>
                  <a:fillRect l="-993" t="-758" r="-1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035" y="1898830"/>
            <a:ext cx="3258118" cy="3150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195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9565</TotalTime>
  <Words>225</Words>
  <Application>Microsoft Office PowerPoint</Application>
  <PresentationFormat>On-screen Show (4:3)</PresentationFormat>
  <Paragraphs>46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メイリオ</vt:lpstr>
      <vt:lpstr>ＭＳ Ｐゴシック</vt:lpstr>
      <vt:lpstr>ＭＳ Ｐ明朝</vt:lpstr>
      <vt:lpstr>Arial</vt:lpstr>
      <vt:lpstr>Calibri</vt:lpstr>
      <vt:lpstr>Cambria Math</vt:lpstr>
      <vt:lpstr>Times New Roman</vt:lpstr>
      <vt:lpstr>Wingdings</vt:lpstr>
      <vt:lpstr>標準デザイン</vt:lpstr>
      <vt:lpstr>WF on channel temporal evolution</vt:lpstr>
      <vt:lpstr>Background</vt:lpstr>
      <vt:lpstr>Proposal</vt:lpstr>
      <vt:lpstr>Proposals</vt:lpstr>
      <vt:lpstr>Proposal</vt:lpstr>
      <vt:lpstr>Appendix: generating soft LOS/NLOS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673</cp:revision>
  <cp:lastPrinted>2016-02-02T02:05:25Z</cp:lastPrinted>
  <dcterms:created xsi:type="dcterms:W3CDTF">2008-05-20T02:15:22Z</dcterms:created>
  <dcterms:modified xsi:type="dcterms:W3CDTF">2016-04-12T14:45:17Z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30623e50-1fa7-4325-9084-d3b86b431428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2016-04-12 14:45:15Z</vt:lpwstr>
  </property>
  <property fmtid="{D5CDD505-2E9C-101B-9397-08002B2CF9AE}" pid="5" name="CTPClassification">
    <vt:lpwstr>CTP_IC</vt:lpwstr>
  </property>
</Properties>
</file>