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70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5" autoAdjust="0"/>
    <p:restoredTop sz="93343" autoAdjust="0"/>
  </p:normalViewPr>
  <p:slideViewPr>
    <p:cSldViewPr showGuides="1">
      <p:cViewPr varScale="1">
        <p:scale>
          <a:sx n="83" d="100"/>
          <a:sy n="83" d="100"/>
        </p:scale>
        <p:origin x="1598" y="48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878524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3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UE rotational motion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 err="1" smtClean="0"/>
              <a:t>InterDigital</a:t>
            </a:r>
            <a:r>
              <a:rPr lang="en-US" altLang="ja-JP" dirty="0" smtClean="0"/>
              <a:t>, Qualcomm, Ericsson, </a:t>
            </a:r>
            <a:r>
              <a:rPr lang="en-US" altLang="ja-JP" dirty="0" smtClean="0"/>
              <a:t>Intel, Lenovo, </a:t>
            </a:r>
            <a:r>
              <a:rPr lang="en-US" altLang="ja-JP" dirty="0" smtClean="0"/>
              <a:t>… 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R1-163479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3280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84b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Busan</a:t>
            </a:r>
            <a:r>
              <a:rPr lang="en-GB" altLang="zh-CN" sz="1800" dirty="0" smtClean="0">
                <a:latin typeface="+mj-lt"/>
              </a:rPr>
              <a:t>, Korea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April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>
                <a:latin typeface="+mj-lt"/>
              </a:rPr>
              <a:t>1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8.2.3.4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2511457"/>
          </a:xfrm>
        </p:spPr>
        <p:txBody>
          <a:bodyPr/>
          <a:lstStyle/>
          <a:p>
            <a:r>
              <a:rPr lang="en-US" altLang="zh-CN" dirty="0" smtClean="0"/>
              <a:t>In RAN1 ad hoc on channel modeling, UE rotational motion support for above 6 GHz channel modeling (R1-161652) is agreed</a:t>
            </a:r>
          </a:p>
          <a:p>
            <a:pPr lvl="1"/>
            <a:r>
              <a:rPr lang="en-US" altLang="zh-CN" dirty="0" smtClean="0"/>
              <a:t>Highly directional links are more sensitive to dynamic environment</a:t>
            </a:r>
          </a:p>
          <a:p>
            <a:pPr lvl="2"/>
            <a:r>
              <a:rPr lang="en-US" altLang="zh-CN" dirty="0" smtClean="0"/>
              <a:t>One dynamic environment is UE rotational motion</a:t>
            </a:r>
          </a:p>
          <a:p>
            <a:pPr lvl="2"/>
            <a:r>
              <a:rPr lang="en-US" altLang="zh-CN" dirty="0" smtClean="0"/>
              <a:t>UE rotational motion has more impact on link performance than UE translational motion</a:t>
            </a:r>
          </a:p>
          <a:p>
            <a:r>
              <a:rPr lang="en-US" altLang="zh-CN" dirty="0"/>
              <a:t>In the current channel model, UE bearing angle, </a:t>
            </a:r>
            <a:r>
              <a:rPr lang="en-US" altLang="zh-CN" dirty="0" err="1"/>
              <a:t>downtilt</a:t>
            </a:r>
            <a:r>
              <a:rPr lang="en-US" altLang="zh-CN" dirty="0"/>
              <a:t> </a:t>
            </a:r>
            <a:r>
              <a:rPr lang="en-US" altLang="zh-CN" dirty="0" smtClean="0"/>
              <a:t>angle and slant angle (Step 1.e) is initiated and fixed</a:t>
            </a:r>
          </a:p>
          <a:p>
            <a:pPr lvl="1"/>
            <a:r>
              <a:rPr lang="en-US" altLang="zh-CN" dirty="0" smtClean="0"/>
              <a:t>The corresponding receive antenna element field patterns are fixed over drops.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6367" y="586415"/>
                <a:ext cx="8820150" cy="6491649"/>
              </a:xfrm>
            </p:spPr>
            <p:txBody>
              <a:bodyPr/>
              <a:lstStyle/>
              <a:p>
                <a:endParaRPr lang="en-US" altLang="zh-CN" dirty="0" smtClean="0"/>
              </a:p>
              <a:p>
                <a:r>
                  <a:rPr lang="en-US" altLang="zh-CN" dirty="0" smtClean="0"/>
                  <a:t>UE antenna element field patterns and antenna element location vector will change with UE rotations</a:t>
                </a:r>
              </a:p>
              <a:p>
                <a:pPr lvl="1"/>
                <a:r>
                  <a:rPr lang="en-US" altLang="zh-CN" dirty="0" smtClean="0"/>
                  <a:t>Add Step 1.h: </a:t>
                </a:r>
                <a:r>
                  <a:rPr lang="en-GB" dirty="0"/>
                  <a:t>Give UT rotational angles: α(t), β(t), γ(t</a:t>
                </a:r>
                <a:r>
                  <a:rPr lang="en-GB" dirty="0" smtClean="0"/>
                  <a:t>).</a:t>
                </a:r>
              </a:p>
              <a:p>
                <a:pPr lvl="2"/>
                <a:r>
                  <a:rPr lang="en-US" b="0" dirty="0" smtClean="0"/>
                  <a:t>In Section 5.1.3 of TR36.873,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GB" dirty="0" smtClean="0"/>
                  <a:t> becomes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),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′(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),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′(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dirty="0" smtClean="0"/>
              </a:p>
              <a:p>
                <a:pPr lvl="2"/>
                <a:r>
                  <a:rPr lang="en-GB" dirty="0" smtClean="0"/>
                  <a:t>Functions of </a:t>
                </a:r>
                <a:r>
                  <a:rPr lang="en-GB" dirty="0"/>
                  <a:t>α(t), β(t), γ(t</a:t>
                </a:r>
                <a:r>
                  <a:rPr lang="en-GB" dirty="0" smtClean="0"/>
                  <a:t>) are FFS</a:t>
                </a:r>
              </a:p>
              <a:p>
                <a:pPr lvl="2"/>
                <a:r>
                  <a:rPr lang="en-GB" dirty="0" smtClean="0"/>
                  <a:t>Example:                                                    ,  </a:t>
                </a:r>
                <a:r>
                  <a:rPr lang="en-GB" i="1" dirty="0" smtClean="0"/>
                  <a:t>X,Y,Z</a:t>
                </a:r>
                <a:r>
                  <a:rPr lang="en-GB" dirty="0" smtClean="0"/>
                  <a:t> are (correlated) rotation speed in degrees/second. </a:t>
                </a:r>
              </a:p>
              <a:p>
                <a:pPr lvl="1"/>
                <a:r>
                  <a:rPr lang="en-GB" altLang="zh-CN" dirty="0" smtClean="0"/>
                  <a:t>In Step 11: Replace antenna element field components</a:t>
                </a:r>
                <a:endParaRPr lang="en-GB" altLang="zh-CN" dirty="0"/>
              </a:p>
              <a:p>
                <a:pPr lvl="1"/>
                <a:endParaRPr lang="en-GB" altLang="zh-CN" dirty="0" smtClean="0"/>
              </a:p>
              <a:p>
                <a:pPr lvl="1"/>
                <a:endParaRPr lang="en-GB" altLang="zh-CN" dirty="0" smtClean="0"/>
              </a:p>
              <a:p>
                <a:pPr marL="265112" lvl="1" indent="0">
                  <a:buNone/>
                </a:pPr>
                <a:r>
                  <a:rPr lang="en-GB" altLang="zh-CN" dirty="0"/>
                  <a:t> </a:t>
                </a:r>
                <a:r>
                  <a:rPr lang="en-GB" altLang="zh-CN" dirty="0" smtClean="0"/>
                  <a:t>   by</a:t>
                </a:r>
              </a:p>
              <a:p>
                <a:pPr marL="265112" lvl="1" indent="0">
                  <a:buNone/>
                </a:pPr>
                <a:endParaRPr lang="en-GB" altLang="zh-CN" dirty="0"/>
              </a:p>
              <a:p>
                <a:pPr marL="265112" lvl="1" indent="0">
                  <a:buNone/>
                </a:pPr>
                <a:endParaRPr lang="en-GB" altLang="zh-CN" dirty="0"/>
              </a:p>
              <a:p>
                <a:pPr marL="265112" lvl="1" indent="0">
                  <a:buNone/>
                </a:pPr>
                <a:r>
                  <a:rPr lang="en-GB" altLang="zh-CN" dirty="0" smtClean="0"/>
                  <a:t>   Replace the location vector of receive antenna element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GB" altLang="zh-CN" dirty="0" smtClean="0"/>
                  <a:t>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dirty="0" smtClean="0"/>
              </a:p>
              <a:p>
                <a:pPr lvl="1"/>
                <a:r>
                  <a:rPr lang="en-US" altLang="zh-CN" dirty="0" smtClean="0"/>
                  <a:t>Antenna element field components are given by </a:t>
                </a:r>
              </a:p>
              <a:p>
                <a:pPr lvl="1"/>
                <a:endParaRPr lang="en-US" altLang="zh-CN" dirty="0"/>
              </a:p>
              <a:p>
                <a:pPr lvl="1"/>
                <a:endParaRPr lang="en-US" altLang="zh-CN" dirty="0" smtClean="0"/>
              </a:p>
              <a:p>
                <a:pPr lvl="1"/>
                <a:r>
                  <a:rPr lang="en-US" altLang="zh-CN" dirty="0" smtClean="0"/>
                  <a:t>Location vector of receiver antenna element is </a:t>
                </a:r>
                <a:endParaRPr lang="en-US" altLang="zh-CN" dirty="0"/>
              </a:p>
              <a:p>
                <a:pPr marL="265112" lvl="1" indent="0">
                  <a:buNone/>
                </a:pPr>
                <a:r>
                  <a:rPr lang="en-US" altLang="zh-CN" dirty="0" smtClean="0"/>
                  <a:t>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)∙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acc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endParaRPr lang="en-US" altLang="zh-CN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6367" y="586415"/>
                <a:ext cx="8820150" cy="6491649"/>
              </a:xfrm>
              <a:blipFill rotWithShape="0">
                <a:blip r:embed="rId4"/>
                <a:stretch>
                  <a:fillRect l="-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06815" y="241171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795268"/>
              </p:ext>
            </p:extLst>
          </p:nvPr>
        </p:nvGraphicFramePr>
        <p:xfrm>
          <a:off x="1443880" y="3228693"/>
          <a:ext cx="178117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6" name="Equation" r:id="rId5" imgW="1511280" imgH="482400" progId="Equation.3">
                  <p:embed/>
                </p:oleObj>
              </mc:Choice>
              <mc:Fallback>
                <p:oleObj name="Equation" r:id="rId5" imgW="1511280" imgH="482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3880" y="3228693"/>
                        <a:ext cx="1781175" cy="563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596895"/>
              </p:ext>
            </p:extLst>
          </p:nvPr>
        </p:nvGraphicFramePr>
        <p:xfrm>
          <a:off x="1443880" y="4107513"/>
          <a:ext cx="1994029" cy="583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" name="Equation" r:id="rId7" imgW="1637589" imgH="482391" progId="Equation.3">
                  <p:embed/>
                </p:oleObj>
              </mc:Choice>
              <mc:Fallback>
                <p:oleObj name="Equation" r:id="rId7" imgW="1637589" imgH="482391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3880" y="4107513"/>
                        <a:ext cx="1994029" cy="5835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1106615" y="46910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067174"/>
              </p:ext>
            </p:extLst>
          </p:nvPr>
        </p:nvGraphicFramePr>
        <p:xfrm>
          <a:off x="701570" y="5367557"/>
          <a:ext cx="8163481" cy="648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Equation" r:id="rId9" imgW="6438900" imgH="508000" progId="Equation.3">
                  <p:embed/>
                </p:oleObj>
              </mc:Choice>
              <mc:Fallback>
                <p:oleObj name="Equation" r:id="rId9" imgW="6438900" imgH="508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570" y="5367557"/>
                        <a:ext cx="8163481" cy="648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844105"/>
              </p:ext>
            </p:extLst>
          </p:nvPr>
        </p:nvGraphicFramePr>
        <p:xfrm>
          <a:off x="1736685" y="2534533"/>
          <a:ext cx="70802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" name="Equation" r:id="rId11" imgW="710891" imgH="203112" progId="Equation.3">
                  <p:embed/>
                </p:oleObj>
              </mc:Choice>
              <mc:Fallback>
                <p:oleObj name="Equation" r:id="rId11" imgW="710891" imgH="203112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685" y="2534533"/>
                        <a:ext cx="708025" cy="206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474724"/>
              </p:ext>
            </p:extLst>
          </p:nvPr>
        </p:nvGraphicFramePr>
        <p:xfrm>
          <a:off x="2563915" y="2534533"/>
          <a:ext cx="685800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" name="Equation" r:id="rId13" imgW="685800" imgH="203200" progId="Equation.3">
                  <p:embed/>
                </p:oleObj>
              </mc:Choice>
              <mc:Fallback>
                <p:oleObj name="Equation" r:id="rId13" imgW="685800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3915" y="2534533"/>
                        <a:ext cx="685800" cy="206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505864"/>
              </p:ext>
            </p:extLst>
          </p:nvPr>
        </p:nvGraphicFramePr>
        <p:xfrm>
          <a:off x="3331483" y="2508091"/>
          <a:ext cx="66992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" name="Equation" r:id="rId15" imgW="672808" imgH="203112" progId="Equation.3">
                  <p:embed/>
                </p:oleObj>
              </mc:Choice>
              <mc:Fallback>
                <p:oleObj name="Equation" r:id="rId15" imgW="672808" imgH="203112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1483" y="2508091"/>
                        <a:ext cx="669925" cy="206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643598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10845</TotalTime>
  <Words>226</Words>
  <Application>Microsoft Office PowerPoint</Application>
  <PresentationFormat>On-screen Show (4:3)</PresentationFormat>
  <Paragraphs>33</Paragraphs>
  <Slides>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Meiryo</vt:lpstr>
      <vt:lpstr>ＭＳ Ｐゴシック</vt:lpstr>
      <vt:lpstr>MS PMincho</vt:lpstr>
      <vt:lpstr>Arial</vt:lpstr>
      <vt:lpstr>Calibri</vt:lpstr>
      <vt:lpstr>Cambria Math</vt:lpstr>
      <vt:lpstr>Times New Roman</vt:lpstr>
      <vt:lpstr>Wingdings</vt:lpstr>
      <vt:lpstr>標準デザイン</vt:lpstr>
      <vt:lpstr>Equation</vt:lpstr>
      <vt:lpstr>WF on UE rotational motion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IDCC</cp:lastModifiedBy>
  <cp:revision>613</cp:revision>
  <cp:lastPrinted>2016-02-02T02:05:25Z</cp:lastPrinted>
  <dcterms:created xsi:type="dcterms:W3CDTF">2008-05-20T02:15:22Z</dcterms:created>
  <dcterms:modified xsi:type="dcterms:W3CDTF">2016-04-12T22:28:10Z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2016-04-11 05:09:05Z</vt:lpwstr>
  </property>
  <property fmtid="{D5CDD505-2E9C-101B-9397-08002B2CF9AE}" pid="5" name="CTPClassification">
    <vt:lpwstr>CTP_IC</vt:lpwstr>
  </property>
</Properties>
</file>