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9" r:id="rId2"/>
    <p:sldId id="263" r:id="rId3"/>
    <p:sldId id="272" r:id="rId4"/>
    <p:sldId id="271" r:id="rId5"/>
    <p:sldId id="273" r:id="rId6"/>
    <p:sldId id="274" r:id="rId7"/>
    <p:sldId id="275" r:id="rId8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03" autoAdjust="0"/>
    <p:restoredTop sz="93343" autoAdjust="0"/>
  </p:normalViewPr>
  <p:slideViewPr>
    <p:cSldViewPr showGuides="1">
      <p:cViewPr varScale="1">
        <p:scale>
          <a:sx n="87" d="100"/>
          <a:sy n="87" d="100"/>
        </p:scale>
        <p:origin x="1890" y="72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  <p:guide orient="horz" pos="2928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2016/4/13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Dynamic Blockage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954107"/>
          </a:xfrm>
        </p:spPr>
        <p:txBody>
          <a:bodyPr/>
          <a:lstStyle/>
          <a:p>
            <a:r>
              <a:rPr lang="en-US" altLang="ja-JP" dirty="0" smtClean="0"/>
              <a:t>Qualcomm, </a:t>
            </a:r>
            <a:r>
              <a:rPr lang="en-US" altLang="ja-JP" dirty="0" smtClean="0"/>
              <a:t>Intel, [Interdigital</a:t>
            </a:r>
            <a:r>
              <a:rPr lang="en-US" altLang="ja-JP" dirty="0" smtClean="0"/>
              <a:t>]</a:t>
            </a:r>
            <a:r>
              <a:rPr lang="en-US" altLang="ja-JP" dirty="0" smtClean="0"/>
              <a:t>, </a:t>
            </a:r>
            <a:r>
              <a:rPr lang="en-US" altLang="ja-JP" dirty="0" smtClean="0"/>
              <a:t>Samsung, Nokia, Shanghai Bell, E</a:t>
            </a:r>
            <a:r>
              <a:rPr lang="en-US" altLang="ja-JP" dirty="0" smtClean="0"/>
              <a:t>/// </a:t>
            </a:r>
            <a:r>
              <a:rPr lang="en-US" altLang="ja-JP" dirty="0" smtClean="0"/>
              <a:t>…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R1-163473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07411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#84B</a:t>
            </a:r>
          </a:p>
          <a:p>
            <a:pPr>
              <a:defRPr/>
            </a:pPr>
            <a:r>
              <a:rPr lang="en-GB" altLang="zh-CN" sz="1800" dirty="0" smtClean="0">
                <a:latin typeface="+mj-lt"/>
              </a:rPr>
              <a:t>Busan, Korea,</a:t>
            </a:r>
            <a:r>
              <a:rPr lang="tr-TR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Apr11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tr-TR" sz="1800" dirty="0" smtClean="0">
                <a:latin typeface="+mj-lt"/>
              </a:rPr>
              <a:t>1</a:t>
            </a:r>
            <a:r>
              <a:rPr lang="en-US" sz="1800" dirty="0" smtClean="0">
                <a:latin typeface="+mj-lt"/>
              </a:rPr>
              <a:t>5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8.2.3.1</a:t>
            </a:r>
            <a:r>
              <a:rPr lang="tr-TR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85100"/>
            <a:ext cx="9144000" cy="2554545"/>
          </a:xfrm>
        </p:spPr>
        <p:txBody>
          <a:bodyPr/>
          <a:lstStyle/>
          <a:p>
            <a:r>
              <a:rPr lang="en-US" altLang="zh-CN" sz="1600" dirty="0" smtClean="0"/>
              <a:t>In R1-161150, below working assumption is agreed:</a:t>
            </a:r>
          </a:p>
          <a:p>
            <a:pPr lvl="1"/>
            <a:r>
              <a:rPr lang="en-US" sz="1600" u="sng" dirty="0">
                <a:solidFill>
                  <a:srgbClr val="FF0000"/>
                </a:solidFill>
              </a:rPr>
              <a:t>The blockage caused by the static objects and moving objects such as human body and vehicle: The blockage attenuation generally increases with </a:t>
            </a:r>
            <a:r>
              <a:rPr lang="en-US" sz="1600" u="sng" dirty="0" smtClean="0">
                <a:solidFill>
                  <a:srgbClr val="FF0000"/>
                </a:solidFill>
              </a:rPr>
              <a:t>frequency</a:t>
            </a:r>
          </a:p>
          <a:p>
            <a:r>
              <a:rPr lang="en-US" sz="1600" dirty="0" smtClean="0"/>
              <a:t>Further, in R1-161142 the following underlined agreements are also relevant towards the blockage modeling</a:t>
            </a:r>
          </a:p>
          <a:p>
            <a:pPr lvl="1"/>
            <a:r>
              <a:rPr lang="en-US" sz="1600" u="sng" dirty="0" smtClean="0">
                <a:solidFill>
                  <a:srgbClr val="FF0000"/>
                </a:solidFill>
              </a:rPr>
              <a:t>Complexity </a:t>
            </a:r>
            <a:r>
              <a:rPr lang="en-US" sz="1600" u="sng" dirty="0">
                <a:solidFill>
                  <a:srgbClr val="FF0000"/>
                </a:solidFill>
              </a:rPr>
              <a:t>in terms of Description, Generating channel coefficients, development complexity and Simulation time should be considered. </a:t>
            </a:r>
          </a:p>
          <a:p>
            <a:pPr lvl="1"/>
            <a:r>
              <a:rPr lang="en-US" sz="1600" u="sng" dirty="0" smtClean="0">
                <a:solidFill>
                  <a:srgbClr val="FF0000"/>
                </a:solidFill>
              </a:rPr>
              <a:t>The </a:t>
            </a:r>
            <a:r>
              <a:rPr lang="en-US" sz="1600" u="sng" dirty="0">
                <a:solidFill>
                  <a:srgbClr val="FF0000"/>
                </a:solidFill>
              </a:rPr>
              <a:t>model should be consistent in space, time and </a:t>
            </a:r>
            <a:r>
              <a:rPr lang="en-US" sz="1600" u="sng" dirty="0" smtClean="0">
                <a:solidFill>
                  <a:srgbClr val="FF0000"/>
                </a:solidFill>
              </a:rPr>
              <a:t>frequency</a:t>
            </a:r>
          </a:p>
          <a:p>
            <a:r>
              <a:rPr lang="en-US" sz="1600" dirty="0" smtClean="0"/>
              <a:t>Further, based on the agreed WF proposal R1-161739, we have the following additional details.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1505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644" y="58469"/>
            <a:ext cx="8848107" cy="692150"/>
          </a:xfrm>
        </p:spPr>
        <p:txBody>
          <a:bodyPr/>
          <a:lstStyle/>
          <a:p>
            <a:pPr algn="ctr"/>
            <a:r>
              <a:rPr lang="en-US" dirty="0" smtClean="0"/>
              <a:t>WF 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62" y="559394"/>
            <a:ext cx="9122437" cy="5995487"/>
          </a:xfrm>
        </p:spPr>
        <p:txBody>
          <a:bodyPr/>
          <a:lstStyle/>
          <a:p>
            <a:r>
              <a:rPr lang="en-US" sz="2000" b="1" u="sng" dirty="0" smtClean="0"/>
              <a:t>Propose a stochastic model for human and vehicle blocking:</a:t>
            </a:r>
          </a:p>
          <a:p>
            <a:endParaRPr lang="en-US" dirty="0" smtClean="0"/>
          </a:p>
          <a:p>
            <a:r>
              <a:rPr lang="en-US" dirty="0" smtClean="0"/>
              <a:t>Proposal 1: The blockers are modeled as (multiple) an angular blocking region as applied to the </a:t>
            </a:r>
            <a:r>
              <a:rPr lang="en-US" dirty="0" err="1" smtClean="0"/>
              <a:t>AoA</a:t>
            </a:r>
            <a:r>
              <a:rPr lang="en-US" dirty="0" smtClean="0"/>
              <a:t>/</a:t>
            </a:r>
            <a:r>
              <a:rPr lang="en-US" dirty="0" err="1" smtClean="0"/>
              <a:t>ZoA</a:t>
            </a:r>
            <a:r>
              <a:rPr lang="en-US" dirty="0" smtClean="0"/>
              <a:t> around the UE.</a:t>
            </a:r>
          </a:p>
          <a:p>
            <a:pPr lvl="1"/>
            <a:r>
              <a:rPr lang="en-US" dirty="0" smtClean="0"/>
              <a:t>Blockage modeling is an optional feature – it can be turned on in </a:t>
            </a:r>
            <a:r>
              <a:rPr lang="en-US" dirty="0" err="1" smtClean="0"/>
              <a:t>InH</a:t>
            </a:r>
            <a:r>
              <a:rPr lang="en-US" dirty="0" smtClean="0"/>
              <a:t>, </a:t>
            </a:r>
            <a:r>
              <a:rPr lang="en-US" dirty="0" err="1" smtClean="0"/>
              <a:t>UMi</a:t>
            </a:r>
            <a:r>
              <a:rPr lang="en-US" dirty="0" smtClean="0"/>
              <a:t> or </a:t>
            </a:r>
            <a:r>
              <a:rPr lang="en-US" dirty="0" err="1" smtClean="0"/>
              <a:t>UMa</a:t>
            </a:r>
            <a:r>
              <a:rPr lang="en-US" dirty="0" smtClean="0"/>
              <a:t> scenario to consider the effect of human or vehicular blockage</a:t>
            </a:r>
          </a:p>
          <a:p>
            <a:endParaRPr lang="en-US" dirty="0" smtClean="0"/>
          </a:p>
          <a:p>
            <a:r>
              <a:rPr lang="en-US" dirty="0" smtClean="0"/>
              <a:t>Proposal 2</a:t>
            </a:r>
            <a:r>
              <a:rPr lang="en-US" dirty="0"/>
              <a:t>: One of the angular blocking regions represents self-blocking (i.e. human/hand holding the UE); this blocking region is not spatially consistent and UE specifically generated</a:t>
            </a:r>
            <a:r>
              <a:rPr lang="en-US" dirty="0" smtClean="0"/>
              <a:t>. </a:t>
            </a:r>
          </a:p>
          <a:p>
            <a:pPr lvl="1"/>
            <a:r>
              <a:rPr lang="en-US" u="sng" dirty="0" smtClean="0">
                <a:solidFill>
                  <a:srgbClr val="FF0000"/>
                </a:solidFill>
              </a:rPr>
              <a:t>This is an optional step</a:t>
            </a:r>
          </a:p>
          <a:p>
            <a:endParaRPr lang="en-US" dirty="0" smtClean="0"/>
          </a:p>
          <a:p>
            <a:r>
              <a:rPr lang="en-US" dirty="0" smtClean="0"/>
              <a:t>Proposal 3</a:t>
            </a:r>
            <a:r>
              <a:rPr lang="en-US" dirty="0"/>
              <a:t>: The angles and sizes of the angular blocking </a:t>
            </a:r>
            <a:r>
              <a:rPr lang="en-US" dirty="0" smtClean="0"/>
              <a:t>region (non self blocking) </a:t>
            </a:r>
            <a:r>
              <a:rPr lang="en-US" dirty="0"/>
              <a:t>are generated </a:t>
            </a:r>
            <a:r>
              <a:rPr lang="en-US" u="sng" dirty="0" smtClean="0">
                <a:solidFill>
                  <a:srgbClr val="FF0000"/>
                </a:solidFill>
              </a:rPr>
              <a:t>on a per UE basis</a:t>
            </a:r>
            <a:r>
              <a:rPr lang="en-US" dirty="0" smtClean="0"/>
              <a:t> according </a:t>
            </a:r>
            <a:r>
              <a:rPr lang="en-US" dirty="0"/>
              <a:t>to a statistical process</a:t>
            </a:r>
          </a:p>
          <a:p>
            <a:pPr lvl="1"/>
            <a:r>
              <a:rPr lang="en-US" dirty="0"/>
              <a:t>The center of the blocking region is uniformly chosen in the azimuth angle. </a:t>
            </a:r>
            <a:r>
              <a:rPr lang="en-US" dirty="0" smtClean="0"/>
              <a:t>Fixed in elevation, </a:t>
            </a:r>
            <a:r>
              <a:rPr lang="en-US" u="sng" dirty="0" smtClean="0">
                <a:solidFill>
                  <a:srgbClr val="FF0000"/>
                </a:solidFill>
              </a:rPr>
              <a:t>elevation = 90*;</a:t>
            </a:r>
            <a:endParaRPr lang="en-US" u="sng" dirty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A3: Size </a:t>
            </a:r>
            <a:r>
              <a:rPr lang="en-US" dirty="0"/>
              <a:t>of the blocking region is x </a:t>
            </a:r>
            <a:r>
              <a:rPr lang="en-US" dirty="0" err="1"/>
              <a:t>deg</a:t>
            </a:r>
            <a:r>
              <a:rPr lang="en-US" dirty="0"/>
              <a:t> in azimuth and y </a:t>
            </a:r>
            <a:r>
              <a:rPr lang="en-US" dirty="0" err="1"/>
              <a:t>deg</a:t>
            </a:r>
            <a:r>
              <a:rPr lang="en-US" dirty="0"/>
              <a:t> in elevation, </a:t>
            </a:r>
            <a:r>
              <a:rPr lang="en-US" dirty="0">
                <a:solidFill>
                  <a:srgbClr val="FF0000"/>
                </a:solidFill>
              </a:rPr>
              <a:t>where x and y are </a:t>
            </a:r>
            <a:r>
              <a:rPr lang="en-US" dirty="0" smtClean="0">
                <a:solidFill>
                  <a:srgbClr val="FF0000"/>
                </a:solidFill>
              </a:rPr>
              <a:t>constants, provided in following table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B3: Size of blocking region is generated by simulating an imaginary screen placed at a random distance from UE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71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WF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946" y="940077"/>
            <a:ext cx="8820150" cy="3754874"/>
          </a:xfrm>
        </p:spPr>
        <p:txBody>
          <a:bodyPr/>
          <a:lstStyle/>
          <a:p>
            <a:r>
              <a:rPr lang="en-US" dirty="0" smtClean="0"/>
              <a:t>Proposal 4: On number of angularly blocked regions (excluding self-blocking) </a:t>
            </a:r>
          </a:p>
          <a:p>
            <a:pPr lvl="1"/>
            <a:r>
              <a:rPr lang="en-US" dirty="0" smtClean="0"/>
              <a:t>The total number of angularly blocked regions K = 5. (1 self blocking and K -1 other blocking)</a:t>
            </a:r>
          </a:p>
          <a:p>
            <a:pPr lvl="1"/>
            <a:r>
              <a:rPr lang="en-US" dirty="0" smtClean="0"/>
              <a:t>FFS: The dependence on the number of angular blocked regions as a function of user density</a:t>
            </a:r>
            <a:endParaRPr lang="en-US" dirty="0"/>
          </a:p>
          <a:p>
            <a:r>
              <a:rPr lang="en-US" dirty="0" smtClean="0"/>
              <a:t>Proposal </a:t>
            </a:r>
          </a:p>
          <a:p>
            <a:pPr lvl="1"/>
            <a:r>
              <a:rPr lang="en-US" dirty="0" smtClean="0"/>
              <a:t>A5: </a:t>
            </a:r>
          </a:p>
          <a:p>
            <a:pPr lvl="2"/>
            <a:r>
              <a:rPr lang="en-US" dirty="0" smtClean="0"/>
              <a:t>The clusters within the angular blocking regions are attenuated assuming a statistical model; Shadowing is chosen from a statistical distribution F(.) - lognormal shadowing</a:t>
            </a:r>
          </a:p>
          <a:p>
            <a:pPr lvl="1"/>
            <a:r>
              <a:rPr lang="en-US" u="sng" dirty="0" smtClean="0">
                <a:solidFill>
                  <a:srgbClr val="FF0000"/>
                </a:solidFill>
              </a:rPr>
              <a:t>B5:</a:t>
            </a:r>
          </a:p>
          <a:p>
            <a:pPr lvl="2"/>
            <a:r>
              <a:rPr lang="en-US" u="sng" dirty="0" smtClean="0">
                <a:solidFill>
                  <a:srgbClr val="FF0000"/>
                </a:solidFill>
              </a:rPr>
              <a:t>Attenuation is based on knife edge model</a:t>
            </a:r>
          </a:p>
          <a:p>
            <a:r>
              <a:rPr lang="en-US" u="sng" dirty="0" smtClean="0">
                <a:solidFill>
                  <a:srgbClr val="FF0000"/>
                </a:solidFill>
              </a:rPr>
              <a:t>Table for above proposals – Values in square brackets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72327"/>
              </p:ext>
            </p:extLst>
          </p:nvPr>
        </p:nvGraphicFramePr>
        <p:xfrm>
          <a:off x="590590" y="4713173"/>
          <a:ext cx="7934861" cy="17560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4103"/>
                <a:gridCol w="562357"/>
                <a:gridCol w="843536"/>
                <a:gridCol w="506121"/>
                <a:gridCol w="562357"/>
                <a:gridCol w="1462129"/>
                <a:gridCol w="1462129"/>
                <a:gridCol w="1462129"/>
              </a:tblGrid>
              <a:tr h="34830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+mn-lt"/>
                        </a:rPr>
                        <a:t>x</a:t>
                      </a:r>
                      <a:r>
                        <a:rPr lang="en-US" sz="1400" baseline="-25000" dirty="0" err="1">
                          <a:effectLst/>
                          <a:latin typeface="+mn-lt"/>
                        </a:rPr>
                        <a:t>k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+mn-lt"/>
                        </a:rPr>
                        <a:t>φ</a:t>
                      </a:r>
                      <a:r>
                        <a:rPr lang="en-US" sz="1400" baseline="-25000" dirty="0" err="1">
                          <a:effectLst/>
                          <a:latin typeface="+mn-lt"/>
                        </a:rPr>
                        <a:t>k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y</a:t>
                      </a:r>
                      <a:r>
                        <a:rPr lang="en-US" sz="1400" baseline="-25000">
                          <a:effectLst/>
                          <a:latin typeface="+mn-lt"/>
                        </a:rPr>
                        <a:t>k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+mn-lt"/>
                        </a:rPr>
                        <a:t>θ</a:t>
                      </a:r>
                      <a:r>
                        <a:rPr lang="en-US" sz="1400" baseline="-25000" dirty="0" err="1">
                          <a:effectLst/>
                          <a:latin typeface="+mn-lt"/>
                        </a:rPr>
                        <a:t>k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Loss (in dB</a:t>
                      </a:r>
                      <a:r>
                        <a:rPr lang="en-US" sz="1400" dirty="0" smtClean="0">
                          <a:effectLst/>
                          <a:latin typeface="+mn-lt"/>
                        </a:rPr>
                        <a:t>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InH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Loss in dB  UMI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Loss in dB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UMa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830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k = 1 (Portrait)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120</a:t>
                      </a:r>
                      <a:r>
                        <a:rPr lang="en-US" sz="1400" baseline="30000">
                          <a:effectLst/>
                          <a:latin typeface="+mn-lt"/>
                        </a:rPr>
                        <a:t>o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260</a:t>
                      </a:r>
                      <a:r>
                        <a:rPr lang="en-US" sz="1400" baseline="30000" dirty="0">
                          <a:effectLst/>
                          <a:latin typeface="+mn-lt"/>
                        </a:rPr>
                        <a:t>o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80</a:t>
                      </a:r>
                      <a:r>
                        <a:rPr lang="en-US" sz="1400" baseline="30000" dirty="0">
                          <a:effectLst/>
                          <a:latin typeface="+mn-lt"/>
                        </a:rPr>
                        <a:t>o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100</a:t>
                      </a:r>
                      <a:r>
                        <a:rPr lang="en-US" sz="1400" baseline="30000" dirty="0">
                          <a:effectLst/>
                          <a:latin typeface="+mn-lt"/>
                        </a:rPr>
                        <a:t>o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30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5132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k = 1 (Landscape)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160</a:t>
                      </a:r>
                      <a:r>
                        <a:rPr lang="en-US" sz="1400" baseline="30000">
                          <a:effectLst/>
                          <a:latin typeface="+mn-lt"/>
                        </a:rPr>
                        <a:t>o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40</a:t>
                      </a:r>
                      <a:r>
                        <a:rPr lang="en-US" sz="1400" baseline="30000">
                          <a:effectLst/>
                          <a:latin typeface="+mn-lt"/>
                        </a:rPr>
                        <a:t>o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75</a:t>
                      </a:r>
                      <a:r>
                        <a:rPr lang="en-US" sz="1400" baseline="30000">
                          <a:effectLst/>
                          <a:latin typeface="+mn-lt"/>
                        </a:rPr>
                        <a:t>o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110</a:t>
                      </a:r>
                      <a:r>
                        <a:rPr lang="en-US" sz="1400" baseline="30000" dirty="0">
                          <a:effectLst/>
                          <a:latin typeface="+mn-lt"/>
                        </a:rPr>
                        <a:t>o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+mn-ea"/>
                        </a:rPr>
                        <a:t>30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+mn-ea"/>
                        </a:rPr>
                        <a:t>30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+mn-ea"/>
                        </a:rPr>
                        <a:t>30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5132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k = 2, …, 5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2.5</a:t>
                      </a:r>
                      <a:r>
                        <a:rPr lang="en-US" sz="1400" baseline="30000">
                          <a:effectLst/>
                          <a:latin typeface="+mn-lt"/>
                        </a:rPr>
                        <a:t>o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Unif([0, 2</a:t>
                      </a:r>
                      <a:r>
                        <a:rPr lang="el-GR" sz="1400">
                          <a:effectLst/>
                          <a:latin typeface="+mn-lt"/>
                        </a:rPr>
                        <a:t>π</a:t>
                      </a:r>
                      <a:r>
                        <a:rPr lang="en-US" sz="1400">
                          <a:effectLst/>
                          <a:latin typeface="+mn-lt"/>
                        </a:rPr>
                        <a:t>])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15</a:t>
                      </a:r>
                      <a:r>
                        <a:rPr lang="en-US" sz="1400" baseline="30000">
                          <a:effectLst/>
                          <a:latin typeface="+mn-lt"/>
                        </a:rPr>
                        <a:t>o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π/2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 smtClean="0">
                          <a:effectLst/>
                          <a:latin typeface="+mn-lt"/>
                        </a:rPr>
                        <a:t>LnN</a:t>
                      </a:r>
                      <a:r>
                        <a:rPr lang="en-US" sz="1400" dirty="0" smtClean="0">
                          <a:effectLst/>
                          <a:latin typeface="+mn-lt"/>
                        </a:rPr>
                        <a:t>(15 dB,</a:t>
                      </a:r>
                      <a:r>
                        <a:rPr lang="el-GR" sz="1400" dirty="0" smtClean="0">
                          <a:effectLst/>
                          <a:latin typeface="+mn-lt"/>
                        </a:rPr>
                        <a:t>σ</a:t>
                      </a:r>
                      <a:r>
                        <a:rPr lang="en-US" sz="1400" baseline="30000" dirty="0" smtClean="0">
                          <a:effectLst/>
                          <a:latin typeface="+mn-lt"/>
                        </a:rPr>
                        <a:t>2</a:t>
                      </a:r>
                      <a:r>
                        <a:rPr lang="en-US" sz="1400" dirty="0" smtClean="0">
                          <a:effectLst/>
                          <a:latin typeface="+mn-lt"/>
                        </a:rPr>
                        <a:t> = 3)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smtClean="0">
                          <a:effectLst/>
                          <a:latin typeface="+mn-lt"/>
                        </a:rPr>
                        <a:t>Ln N(8 dB,</a:t>
                      </a:r>
                      <a:r>
                        <a:rPr lang="el-GR" sz="1400" dirty="0" smtClean="0">
                          <a:effectLst/>
                          <a:latin typeface="+mn-lt"/>
                        </a:rPr>
                        <a:t>σ</a:t>
                      </a:r>
                      <a:r>
                        <a:rPr lang="en-US" sz="1400" baseline="30000" dirty="0" smtClean="0">
                          <a:effectLst/>
                          <a:latin typeface="+mn-lt"/>
                        </a:rPr>
                        <a:t>2</a:t>
                      </a:r>
                      <a:r>
                        <a:rPr lang="en-US" sz="1400" dirty="0" smtClean="0">
                          <a:effectLst/>
                          <a:latin typeface="+mn-lt"/>
                        </a:rPr>
                        <a:t> = 3)</a:t>
                      </a:r>
                      <a:endParaRPr lang="en-US" sz="1400" dirty="0" smtClean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smtClean="0">
                          <a:effectLst/>
                          <a:latin typeface="+mn-lt"/>
                        </a:rPr>
                        <a:t>Ln N(4dB,</a:t>
                      </a:r>
                      <a:r>
                        <a:rPr lang="el-GR" sz="1400" dirty="0" smtClean="0">
                          <a:effectLst/>
                          <a:latin typeface="+mn-lt"/>
                        </a:rPr>
                        <a:t>σ</a:t>
                      </a:r>
                      <a:r>
                        <a:rPr lang="en-US" sz="1400" baseline="30000" dirty="0" smtClean="0">
                          <a:effectLst/>
                          <a:latin typeface="+mn-lt"/>
                        </a:rPr>
                        <a:t>2</a:t>
                      </a:r>
                      <a:r>
                        <a:rPr lang="en-US" sz="1400" dirty="0" smtClean="0">
                          <a:effectLst/>
                          <a:latin typeface="+mn-lt"/>
                        </a:rPr>
                        <a:t> = 3)</a:t>
                      </a:r>
                      <a:endParaRPr lang="en-US" sz="1400" dirty="0" smtClean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9494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638690"/>
            <a:ext cx="8820150" cy="6001643"/>
          </a:xfrm>
        </p:spPr>
        <p:txBody>
          <a:bodyPr/>
          <a:lstStyle/>
          <a:p>
            <a:r>
              <a:rPr lang="en-US" dirty="0"/>
              <a:t>Proposal </a:t>
            </a:r>
            <a:r>
              <a:rPr lang="en-US" dirty="0" smtClean="0"/>
              <a:t>6: The </a:t>
            </a:r>
            <a:r>
              <a:rPr lang="en-US" dirty="0"/>
              <a:t>blocking model is made spatially </a:t>
            </a:r>
            <a:r>
              <a:rPr lang="en-US" dirty="0" smtClean="0"/>
              <a:t>consistent.</a:t>
            </a:r>
          </a:p>
          <a:p>
            <a:pPr lvl="1"/>
            <a:r>
              <a:rPr lang="en-US" dirty="0" smtClean="0"/>
              <a:t>A6: The </a:t>
            </a:r>
            <a:r>
              <a:rPr lang="en-US" dirty="0"/>
              <a:t>blocking parameters are </a:t>
            </a:r>
            <a:r>
              <a:rPr lang="en-US" dirty="0" smtClean="0"/>
              <a:t>generated using the same methods utilized for spatial consistency in the TR</a:t>
            </a:r>
          </a:p>
          <a:p>
            <a:pPr lvl="1"/>
            <a:r>
              <a:rPr lang="en-US" u="sng" dirty="0" smtClean="0">
                <a:solidFill>
                  <a:srgbClr val="FF0000"/>
                </a:solidFill>
              </a:rPr>
              <a:t>B6: The blockage screens are physically placed on the map (map based) to generate spatially consistent blocking</a:t>
            </a:r>
          </a:p>
          <a:p>
            <a:pPr lvl="3"/>
            <a:endParaRPr lang="en-US" dirty="0"/>
          </a:p>
          <a:p>
            <a:r>
              <a:rPr lang="en-US" dirty="0" smtClean="0"/>
              <a:t>Proposal 7: The </a:t>
            </a:r>
            <a:r>
              <a:rPr lang="en-US" dirty="0"/>
              <a:t>blocking model is made </a:t>
            </a:r>
            <a:r>
              <a:rPr lang="en-US" dirty="0" smtClean="0"/>
              <a:t>temporally consistent</a:t>
            </a:r>
          </a:p>
          <a:p>
            <a:pPr lvl="1"/>
            <a:r>
              <a:rPr lang="en-US" dirty="0" smtClean="0"/>
              <a:t>A7: To model the mobility of the blockage, one can consider the following approach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2"/>
            <a:endParaRPr lang="en-US" dirty="0"/>
          </a:p>
          <a:p>
            <a:pPr lvl="2"/>
            <a:endParaRPr lang="en-US" dirty="0" smtClean="0"/>
          </a:p>
          <a:p>
            <a:pPr lvl="2"/>
            <a:endParaRPr lang="en-US" dirty="0"/>
          </a:p>
          <a:p>
            <a:pPr lvl="1"/>
            <a:r>
              <a:rPr lang="en-US" u="sng" dirty="0" smtClean="0">
                <a:solidFill>
                  <a:srgbClr val="FF0000"/>
                </a:solidFill>
              </a:rPr>
              <a:t>B7: To model the mobility, the blockers are moved in the coordinate system (map based)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66555" y="3183898"/>
            <a:ext cx="4425507" cy="2027632"/>
            <a:chOff x="566555" y="4309023"/>
            <a:chExt cx="4425507" cy="2027632"/>
          </a:xfrm>
        </p:grpSpPr>
        <p:grpSp>
          <p:nvGrpSpPr>
            <p:cNvPr id="7" name="Group 6"/>
            <p:cNvGrpSpPr/>
            <p:nvPr/>
          </p:nvGrpSpPr>
          <p:grpSpPr>
            <a:xfrm>
              <a:off x="971600" y="4959170"/>
              <a:ext cx="810090" cy="810090"/>
              <a:chOff x="1376645" y="4953280"/>
              <a:chExt cx="810090" cy="810090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1376645" y="4953280"/>
                <a:ext cx="810090" cy="81009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Oval 4"/>
              <p:cNvSpPr/>
              <p:nvPr/>
            </p:nvSpPr>
            <p:spPr>
              <a:xfrm>
                <a:off x="1736685" y="5319210"/>
                <a:ext cx="90010" cy="90010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" name="Rectangle 5"/>
            <p:cNvSpPr/>
            <p:nvPr/>
          </p:nvSpPr>
          <p:spPr>
            <a:xfrm>
              <a:off x="1961710" y="4644135"/>
              <a:ext cx="1575175" cy="1440160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FF0000"/>
                  </a:solidFill>
                </a:rPr>
                <a:t>Angular Blockage 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9" name="Straight Arrow Connector 8"/>
            <p:cNvCxnSpPr/>
            <p:nvPr/>
          </p:nvCxnSpPr>
          <p:spPr>
            <a:xfrm>
              <a:off x="948165" y="5904275"/>
              <a:ext cx="833525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791580" y="6028878"/>
              <a:ext cx="150804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+mn-lt"/>
                  <a:ea typeface="+mn-ea"/>
                </a:rPr>
                <a:t>2D = cluster width</a:t>
              </a: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1376645" y="5184195"/>
              <a:ext cx="57108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1553330" y="4746609"/>
              <a:ext cx="27924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+mn-lt"/>
                  <a:ea typeface="+mn-ea"/>
                </a:rPr>
                <a:t>d</a:t>
              </a:r>
              <a:endParaRPr lang="en-US" dirty="0" smtClean="0">
                <a:latin typeface="+mn-lt"/>
                <a:ea typeface="+mn-ea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66555" y="4309023"/>
              <a:ext cx="442550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+mn-lt"/>
                  <a:ea typeface="+mn-ea"/>
                </a:rPr>
                <a:t>d=angular distance from cluster center to edge of blockage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113233" y="3600639"/>
            <a:ext cx="4624062" cy="2380662"/>
            <a:chOff x="4043393" y="4411933"/>
            <a:chExt cx="4624062" cy="2380662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5022050" y="4419110"/>
              <a:ext cx="0" cy="191754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>
              <a:off x="4932040" y="6283839"/>
              <a:ext cx="2487230" cy="408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4043393" y="5076116"/>
              <a:ext cx="105721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+mn-lt"/>
                  <a:ea typeface="+mn-ea"/>
                </a:rPr>
                <a:t>Attenuatio</a:t>
              </a:r>
              <a:r>
                <a:rPr lang="en-US" dirty="0">
                  <a:latin typeface="+mn-lt"/>
                  <a:ea typeface="+mn-ea"/>
                </a:rPr>
                <a:t>n</a:t>
              </a:r>
              <a:endParaRPr lang="en-US" dirty="0" smtClean="0">
                <a:latin typeface="+mn-lt"/>
                <a:ea typeface="+mn-ea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036033" y="6484818"/>
              <a:ext cx="16568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+mn-lt"/>
                  <a:ea typeface="+mn-ea"/>
                </a:rPr>
                <a:t>d = angular distance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960983" y="6219310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+mn-lt"/>
                  <a:ea typeface="+mn-ea"/>
                </a:rPr>
                <a:t>0</a:t>
              </a:r>
              <a:endParaRPr lang="en-US" dirty="0" smtClean="0">
                <a:latin typeface="+mn-lt"/>
                <a:ea typeface="+mn-ea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759995" y="6219310"/>
              <a:ext cx="29527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+mn-lt"/>
                  <a:ea typeface="+mn-ea"/>
                </a:rPr>
                <a:t>D</a:t>
              </a:r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23692" y="4944001"/>
              <a:ext cx="870332" cy="1324597"/>
            </a:xfrm>
            <a:custGeom>
              <a:avLst/>
              <a:gdLst>
                <a:gd name="connsiteX0" fmla="*/ 0 w 870332"/>
                <a:gd name="connsiteY0" fmla="*/ 24606 h 1324597"/>
                <a:gd name="connsiteX1" fmla="*/ 187286 w 870332"/>
                <a:gd name="connsiteY1" fmla="*/ 35623 h 1324597"/>
                <a:gd name="connsiteX2" fmla="*/ 418641 w 870332"/>
                <a:gd name="connsiteY2" fmla="*/ 366129 h 1324597"/>
                <a:gd name="connsiteX3" fmla="*/ 870332 w 870332"/>
                <a:gd name="connsiteY3" fmla="*/ 1324597 h 1324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0332" h="1324597">
                  <a:moveTo>
                    <a:pt x="0" y="24606"/>
                  </a:moveTo>
                  <a:cubicBezTo>
                    <a:pt x="58756" y="1654"/>
                    <a:pt x="117513" y="-21297"/>
                    <a:pt x="187286" y="35623"/>
                  </a:cubicBezTo>
                  <a:cubicBezTo>
                    <a:pt x="257059" y="92543"/>
                    <a:pt x="304800" y="151300"/>
                    <a:pt x="418641" y="366129"/>
                  </a:cubicBezTo>
                  <a:cubicBezTo>
                    <a:pt x="532482" y="580958"/>
                    <a:pt x="701407" y="952777"/>
                    <a:pt x="870332" y="1324597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8" name="Straight Connector 27"/>
            <p:cNvCxnSpPr>
              <a:stCxn id="26" idx="0"/>
            </p:cNvCxnSpPr>
            <p:nvPr/>
          </p:nvCxnSpPr>
          <p:spPr>
            <a:xfrm flipV="1">
              <a:off x="5023692" y="4959170"/>
              <a:ext cx="1843563" cy="943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6822250" y="5230004"/>
              <a:ext cx="18452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+mn-lt"/>
                  <a:ea typeface="+mn-ea"/>
                </a:rPr>
                <a:t>Attenuation chosen in proposal A5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344000" y="4411933"/>
              <a:ext cx="1525097" cy="307777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B050"/>
                  </a:solidFill>
                  <a:latin typeface="+mn-lt"/>
                  <a:ea typeface="+mn-ea"/>
                </a:rPr>
                <a:t>Example equation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089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638690"/>
            <a:ext cx="8820150" cy="5687711"/>
          </a:xfrm>
        </p:spPr>
        <p:txBody>
          <a:bodyPr/>
          <a:lstStyle/>
          <a:p>
            <a:r>
              <a:rPr lang="en-US" dirty="0" smtClean="0"/>
              <a:t>Proposal A8: Use the following flow for channel generation</a:t>
            </a:r>
          </a:p>
          <a:p>
            <a:pPr lvl="1"/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Note: </a:t>
            </a:r>
          </a:p>
          <a:p>
            <a:pPr lvl="1"/>
            <a:r>
              <a:rPr lang="en-US" dirty="0" smtClean="0"/>
              <a:t>The blockage does not change LOS/NLOS state of a link.</a:t>
            </a:r>
          </a:p>
          <a:p>
            <a:pPr lvl="1"/>
            <a:r>
              <a:rPr lang="en-US" dirty="0" smtClean="0"/>
              <a:t>Note: Temporal variability is on-demand, Blockage modeling is add-on feature.</a:t>
            </a:r>
            <a:endParaRPr lang="en-US" dirty="0"/>
          </a:p>
        </p:txBody>
      </p:sp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595" y="1019858"/>
            <a:ext cx="7042512" cy="4309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125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45" y="1313765"/>
            <a:ext cx="7722350" cy="1471172"/>
          </a:xfrm>
        </p:spPr>
        <p:txBody>
          <a:bodyPr/>
          <a:lstStyle/>
          <a:p>
            <a:r>
              <a:rPr lang="en-US" sz="2800" dirty="0" smtClean="0"/>
              <a:t>Down-select between </a:t>
            </a:r>
            <a:r>
              <a:rPr lang="en-US" sz="2800" dirty="0" smtClean="0"/>
              <a:t>either A or B </a:t>
            </a:r>
            <a:r>
              <a:rPr lang="en-US" sz="2800" dirty="0" smtClean="0"/>
              <a:t>options for proposal 3,5,6 and 7.</a:t>
            </a:r>
          </a:p>
          <a:p>
            <a:pPr lv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5977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12664</TotalTime>
  <Words>700</Words>
  <Application>Microsoft Office PowerPoint</Application>
  <PresentationFormat>On-screen Show (4:3)</PresentationFormat>
  <Paragraphs>116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Meiryo</vt:lpstr>
      <vt:lpstr>MS PGothic</vt:lpstr>
      <vt:lpstr>MS PMincho</vt:lpstr>
      <vt:lpstr>Arial</vt:lpstr>
      <vt:lpstr>Calibri</vt:lpstr>
      <vt:lpstr>Times New Roman</vt:lpstr>
      <vt:lpstr>Wingdings</vt:lpstr>
      <vt:lpstr>標準デザイン</vt:lpstr>
      <vt:lpstr>WF on Dynamic Blockage</vt:lpstr>
      <vt:lpstr>Background</vt:lpstr>
      <vt:lpstr>WF Proposal </vt:lpstr>
      <vt:lpstr>WF Proposal</vt:lpstr>
      <vt:lpstr>WF Proposal </vt:lpstr>
      <vt:lpstr>WF Proposal </vt:lpstr>
      <vt:lpstr>WF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Subramanian, Sundar</cp:lastModifiedBy>
  <cp:revision>584</cp:revision>
  <cp:lastPrinted>2016-02-02T02:05:25Z</cp:lastPrinted>
  <dcterms:created xsi:type="dcterms:W3CDTF">2008-05-20T02:15:22Z</dcterms:created>
  <dcterms:modified xsi:type="dcterms:W3CDTF">2016-04-12T23:36:39Z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a3e68544-2813-4d9d-961b-344143efa7f7</vt:lpwstr>
  </property>
  <property fmtid="{D5CDD505-2E9C-101B-9397-08002B2CF9AE}" pid="3" name="CTP_BU">
    <vt:lpwstr>COMMUNICATION &amp;DEVICES GROUP</vt:lpwstr>
  </property>
  <property fmtid="{D5CDD505-2E9C-101B-9397-08002B2CF9AE}" pid="4" name="CTP_TimeStamp">
    <vt:lpwstr>2016-03-15 09:02:04Z</vt:lpwstr>
  </property>
  <property fmtid="{D5CDD505-2E9C-101B-9397-08002B2CF9AE}" pid="5" name="_NewReviewCycle">
    <vt:lpwstr/>
  </property>
  <property fmtid="{D5CDD505-2E9C-101B-9397-08002B2CF9AE}" pid="6" name="CTPClassification">
    <vt:lpwstr>CTP_IC</vt:lpwstr>
  </property>
</Properties>
</file>