
<file path=[Content_Types].xml><?xml version="1.0" encoding="utf-8"?>
<Types xmlns="http://schemas.openxmlformats.org/package/2006/content-types"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9" r:id="rId2"/>
    <p:sldId id="263" r:id="rId3"/>
    <p:sldId id="270" r:id="rId4"/>
    <p:sldId id="271" r:id="rId5"/>
    <p:sldId id="272" r:id="rId6"/>
    <p:sldId id="273" r:id="rId7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403" autoAdjust="0"/>
    <p:restoredTop sz="93343" autoAdjust="0"/>
  </p:normalViewPr>
  <p:slideViewPr>
    <p:cSldViewPr showGuides="1">
      <p:cViewPr varScale="1">
        <p:scale>
          <a:sx n="86" d="100"/>
          <a:sy n="86" d="100"/>
        </p:scale>
        <p:origin x="1920" y="6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2016/4/12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Bullet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872352" y="6432516"/>
            <a:ext cx="2133600" cy="365125"/>
          </a:xfrm>
          <a:prstGeom prst="rect">
            <a:avLst/>
          </a:prstGeom>
        </p:spPr>
        <p:txBody>
          <a:bodyPr/>
          <a:lstStyle/>
          <a:p>
            <a:fld id="{EE2556C5-CE8C-6547-B838-EA80C61A4AF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 hasCustomPrompt="1"/>
          </p:nvPr>
        </p:nvSpPr>
        <p:spPr>
          <a:xfrm>
            <a:off x="455613" y="411797"/>
            <a:ext cx="8229600" cy="1158240"/>
          </a:xfrm>
        </p:spPr>
        <p:txBody>
          <a:bodyPr/>
          <a:lstStyle>
            <a:lvl1pPr>
              <a:defRPr b="0" i="0" baseline="0">
                <a:solidFill>
                  <a:schemeClr val="tx2"/>
                </a:solidFill>
                <a:latin typeface="+mj-lt"/>
                <a:cs typeface="Arial" panose="020B0604020202020204" pitchFamily="34" charset="0"/>
              </a:defRPr>
            </a:lvl1pPr>
          </a:lstStyle>
          <a:p>
            <a:r>
              <a:rPr lang="en-US" dirty="0" smtClean="0"/>
              <a:t>28pt Intel Clear Headline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 hasCustomPrompt="1"/>
          </p:nvPr>
        </p:nvSpPr>
        <p:spPr>
          <a:xfrm>
            <a:off x="455613" y="1604434"/>
            <a:ext cx="8228012" cy="1477328"/>
          </a:xfrm>
        </p:spPr>
        <p:txBody>
          <a:bodyPr/>
          <a:lstStyle>
            <a:lvl1pPr>
              <a:defRPr>
                <a:solidFill>
                  <a:srgbClr val="0071C5"/>
                </a:solidFill>
              </a:defRPr>
            </a:lvl1pPr>
            <a:lvl2pPr>
              <a:defRPr sz="1800">
                <a:solidFill>
                  <a:schemeClr val="tx2"/>
                </a:solidFill>
              </a:defRPr>
            </a:lvl2pPr>
            <a:lvl3pPr>
              <a:defRPr sz="1600">
                <a:solidFill>
                  <a:schemeClr val="tx2"/>
                </a:solidFill>
              </a:defRPr>
            </a:lvl3pPr>
            <a:lvl4pPr>
              <a:defRPr sz="1400">
                <a:solidFill>
                  <a:schemeClr val="tx2"/>
                </a:solidFill>
              </a:defRPr>
            </a:lvl4pPr>
            <a:lvl5pPr>
              <a:defRPr sz="12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 dirty="0" smtClean="0"/>
              <a:t>18pt Intel Clear body text</a:t>
            </a:r>
          </a:p>
          <a:p>
            <a:pPr lvl="1"/>
            <a:r>
              <a:rPr lang="en-US" dirty="0" smtClean="0"/>
              <a:t>18pt Intel Clear bullet one</a:t>
            </a:r>
          </a:p>
          <a:p>
            <a:pPr lvl="2"/>
            <a:r>
              <a:rPr lang="en-US" dirty="0" smtClean="0"/>
              <a:t>16pt Intel Clear sub-bullet</a:t>
            </a:r>
          </a:p>
          <a:p>
            <a:pPr lvl="3"/>
            <a:r>
              <a:rPr lang="en-US" dirty="0" smtClean="0"/>
              <a:t>14pt Intel Clear fourth level</a:t>
            </a:r>
          </a:p>
          <a:p>
            <a:pPr lvl="4"/>
            <a:r>
              <a:rPr lang="en-US" dirty="0" smtClean="0"/>
              <a:t>12pt Intel Clear 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3757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  <p:sldLayoutId id="2147483687" r:id="rId5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emf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spatial consistency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Intel, </a:t>
            </a:r>
            <a:r>
              <a:rPr lang="en-US" altLang="ja-JP" dirty="0" err="1" smtClean="0"/>
              <a:t>InterDigital</a:t>
            </a:r>
            <a:r>
              <a:rPr lang="en-US" altLang="ja-JP" dirty="0" smtClean="0"/>
              <a:t>, Huawei, </a:t>
            </a:r>
            <a:r>
              <a:rPr lang="en-US" altLang="ja-JP" dirty="0" err="1" smtClean="0"/>
              <a:t>HiSilicon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smtClean="0">
                <a:solidFill>
                  <a:srgbClr val="000000"/>
                </a:solidFill>
                <a:latin typeface="+mn-lt"/>
                <a:ea typeface="+mn-ea"/>
              </a:rPr>
              <a:t>R1-16</a:t>
            </a:r>
            <a:r>
              <a:rPr lang="en-US" altLang="zh-CN" sz="2000" smtClean="0">
                <a:solidFill>
                  <a:srgbClr val="000000"/>
                </a:solidFill>
                <a:latin typeface="+mn-lt"/>
                <a:ea typeface="+mn-ea"/>
              </a:rPr>
              <a:t>3467</a:t>
            </a:r>
            <a:endParaRPr lang="en-US" altLang="zh-CN" sz="2000" dirty="0" smtClean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3232808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84b</a:t>
            </a:r>
            <a:r>
              <a:rPr lang="en-US" sz="1800" dirty="0" smtClean="0">
                <a:latin typeface="+mj-lt"/>
              </a:rPr>
              <a:t> 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 smtClean="0">
                <a:latin typeface="+mj-lt"/>
              </a:rPr>
              <a:t>Busan</a:t>
            </a:r>
            <a:r>
              <a:rPr lang="en-GB" altLang="zh-CN" sz="1800" dirty="0" smtClean="0">
                <a:latin typeface="+mj-lt"/>
              </a:rPr>
              <a:t>, Korea</a:t>
            </a:r>
            <a:r>
              <a:rPr lang="tr-TR" sz="1800" dirty="0" smtClean="0">
                <a:latin typeface="+mj-lt"/>
              </a:rPr>
              <a:t>, </a:t>
            </a:r>
            <a:r>
              <a:rPr lang="en-US" sz="1800" dirty="0" smtClean="0">
                <a:latin typeface="+mj-lt"/>
              </a:rPr>
              <a:t>April</a:t>
            </a:r>
            <a:r>
              <a:rPr lang="tr-TR" sz="1800" dirty="0" smtClean="0">
                <a:latin typeface="+mj-lt"/>
              </a:rPr>
              <a:t> 1</a:t>
            </a:r>
            <a:r>
              <a:rPr lang="en-US" sz="1800" dirty="0">
                <a:latin typeface="+mj-lt"/>
              </a:rPr>
              <a:t>1</a:t>
            </a:r>
            <a:r>
              <a:rPr lang="tr-TR" sz="1800" dirty="0" smtClean="0">
                <a:latin typeface="+mj-lt"/>
              </a:rPr>
              <a:t> </a:t>
            </a:r>
            <a:r>
              <a:rPr lang="tr-TR" sz="1800" dirty="0">
                <a:latin typeface="+mj-lt"/>
              </a:rPr>
              <a:t>- </a:t>
            </a:r>
            <a:r>
              <a:rPr lang="tr-TR" sz="1800" dirty="0" smtClean="0">
                <a:latin typeface="+mj-lt"/>
              </a:rPr>
              <a:t>1</a:t>
            </a:r>
            <a:r>
              <a:rPr lang="en-US" sz="1800" dirty="0">
                <a:latin typeface="+mj-lt"/>
              </a:rPr>
              <a:t>5</a:t>
            </a:r>
            <a:r>
              <a:rPr lang="tr-TR" sz="1800" dirty="0" smtClean="0">
                <a:latin typeface="+mj-lt"/>
              </a:rPr>
              <a:t>, 2016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8.2.3.2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865126"/>
          </a:xfrm>
        </p:spPr>
        <p:txBody>
          <a:bodyPr/>
          <a:lstStyle/>
          <a:p>
            <a:r>
              <a:rPr lang="en-US" altLang="zh-CN" dirty="0" smtClean="0"/>
              <a:t>In RAN1 ad hoc on Channel modeling, spatially consistent random number based approach (R1-161726) is agreed as working assumption for spatial consistency modeling</a:t>
            </a:r>
          </a:p>
          <a:p>
            <a:pPr lvl="1"/>
            <a:r>
              <a:rPr lang="en-US" altLang="zh-CN" dirty="0" smtClean="0"/>
              <a:t>The working assumption is sufficient for drop based MU-MIMO simulation</a:t>
            </a:r>
          </a:p>
          <a:p>
            <a:pPr lvl="1"/>
            <a:r>
              <a:rPr lang="en-US" altLang="zh-CN" dirty="0" smtClean="0"/>
              <a:t>However, it was observed by R1-162244, R1-162389 that the delay/angle may vary faster than physically allowed along a UE trajectory and this could impact the beam mobility simulation</a:t>
            </a:r>
          </a:p>
        </p:txBody>
      </p:sp>
    </p:spTree>
    <p:extLst>
      <p:ext uri="{BB962C8B-B14F-4D97-AF65-F5344CB8AC3E}">
        <p14:creationId xmlns:p14="http://schemas.microsoft.com/office/powerpoint/2010/main" val="1315059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920526"/>
          </a:xfrm>
        </p:spPr>
        <p:txBody>
          <a:bodyPr/>
          <a:lstStyle/>
          <a:p>
            <a:r>
              <a:rPr lang="en-US" altLang="zh-CN" dirty="0" smtClean="0"/>
              <a:t>Confirm the working assumption of R1-161726 as agreement for drop based MU-MIMO simulations</a:t>
            </a:r>
          </a:p>
          <a:p>
            <a:pPr lvl="1"/>
            <a:r>
              <a:rPr lang="en-US" altLang="zh-CN" dirty="0" smtClean="0"/>
              <a:t>The correlation distance for cluster-specific random variables is </a:t>
            </a:r>
            <a:r>
              <a:rPr lang="en-US" altLang="zh-CN" dirty="0"/>
              <a:t>50m for </a:t>
            </a:r>
            <a:r>
              <a:rPr lang="en-US" altLang="zh-CN" dirty="0" err="1"/>
              <a:t>UMa</a:t>
            </a:r>
            <a:r>
              <a:rPr lang="en-US" altLang="zh-CN" dirty="0"/>
              <a:t>, </a:t>
            </a:r>
            <a:r>
              <a:rPr lang="en-US" altLang="zh-CN" dirty="0">
                <a:solidFill>
                  <a:srgbClr val="FF0000"/>
                </a:solidFill>
              </a:rPr>
              <a:t>15m for </a:t>
            </a:r>
            <a:r>
              <a:rPr lang="en-US" altLang="zh-CN" dirty="0" err="1">
                <a:solidFill>
                  <a:srgbClr val="FF0000"/>
                </a:solidFill>
              </a:rPr>
              <a:t>UMi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dirty="0"/>
              <a:t>and 10m for indoor</a:t>
            </a:r>
          </a:p>
          <a:p>
            <a:pPr lvl="1"/>
            <a:r>
              <a:rPr lang="en-US" altLang="zh-CN" dirty="0" smtClean="0"/>
              <a:t>The correlation distance for </a:t>
            </a:r>
            <a:r>
              <a:rPr lang="en-US" altLang="zh-CN" dirty="0" err="1" smtClean="0"/>
              <a:t>LoS</a:t>
            </a:r>
            <a:r>
              <a:rPr lang="en-US" altLang="zh-CN" dirty="0" smtClean="0"/>
              <a:t> state is 50m for </a:t>
            </a:r>
            <a:r>
              <a:rPr lang="en-US" altLang="zh-CN" dirty="0" err="1" smtClean="0"/>
              <a:t>UMa</a:t>
            </a:r>
            <a:r>
              <a:rPr lang="en-US" altLang="zh-CN" dirty="0" smtClean="0"/>
              <a:t> and </a:t>
            </a:r>
            <a:r>
              <a:rPr lang="en-US" altLang="zh-CN" dirty="0" smtClean="0">
                <a:solidFill>
                  <a:srgbClr val="FF0000"/>
                </a:solidFill>
              </a:rPr>
              <a:t>15m for </a:t>
            </a:r>
            <a:r>
              <a:rPr lang="en-US" altLang="zh-CN" dirty="0" err="1" smtClean="0">
                <a:solidFill>
                  <a:srgbClr val="FF0000"/>
                </a:solidFill>
              </a:rPr>
              <a:t>UMi</a:t>
            </a:r>
            <a:endParaRPr lang="en-US" altLang="zh-CN" dirty="0" smtClean="0">
              <a:solidFill>
                <a:srgbClr val="FF0000"/>
              </a:solidFill>
            </a:endParaRPr>
          </a:p>
          <a:p>
            <a:pPr lvl="1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40964359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7289688"/>
              </a:xfrm>
            </p:spPr>
            <p:txBody>
              <a:bodyPr/>
              <a:lstStyle/>
              <a:p>
                <a:r>
                  <a:rPr lang="en-US" altLang="zh-CN" dirty="0" smtClean="0"/>
                  <a:t>For beam mobility simulations when UE position needs to be updated:</a:t>
                </a:r>
              </a:p>
              <a:p>
                <a:pPr lvl="1"/>
                <a:r>
                  <a:rPr lang="en-US" altLang="zh-CN" dirty="0" smtClean="0"/>
                  <a:t>When UE is dropped </a:t>
                </a:r>
                <a:r>
                  <a:rPr lang="en-US" altLang="zh-CN" dirty="0"/>
                  <a:t>into the network, e.g. </a:t>
                </a:r>
                <a:r>
                  <a:rPr lang="en-US" altLang="zh-CN" dirty="0" smtClean="0"/>
                  <a:t>at </a:t>
                </a:r>
                <a:r>
                  <a:rPr lang="en-US" altLang="zh-CN" dirty="0"/>
                  <a:t>t</a:t>
                </a:r>
                <a:r>
                  <a:rPr lang="en-US" altLang="zh-CN" baseline="-25000" dirty="0"/>
                  <a:t>0</a:t>
                </a:r>
                <a:r>
                  <a:rPr lang="en-US" altLang="zh-CN" dirty="0" smtClean="0"/>
                  <a:t>=0</a:t>
                </a:r>
                <a:r>
                  <a:rPr lang="en-US" altLang="zh-CN" dirty="0"/>
                  <a:t>, use R1-161726 to generate channel cluster power/delay/angles</a:t>
                </a:r>
              </a:p>
              <a:p>
                <a:pPr lvl="1"/>
                <a:r>
                  <a:rPr lang="en-US" altLang="zh-CN" dirty="0" smtClean="0"/>
                  <a:t>Update </a:t>
                </a:r>
                <a:r>
                  <a:rPr lang="en-US" altLang="zh-CN" dirty="0"/>
                  <a:t>channel cluster power/delay/angles </a:t>
                </a:r>
                <a:r>
                  <a:rPr lang="en-US" altLang="zh-CN" dirty="0" smtClean="0"/>
                  <a:t>at t</a:t>
                </a:r>
                <a:r>
                  <a:rPr lang="en-US" altLang="zh-CN" baseline="-25000" dirty="0" smtClean="0"/>
                  <a:t>0</a:t>
                </a:r>
                <a:r>
                  <a:rPr lang="en-US" altLang="zh-CN" dirty="0" smtClean="0"/>
                  <a:t>+t based </a:t>
                </a:r>
                <a:r>
                  <a:rPr lang="en-US" altLang="zh-CN" dirty="0"/>
                  <a:t>on UE channel cluster power/delay/angles, moving speed and direction </a:t>
                </a:r>
                <a:r>
                  <a:rPr lang="en-US" altLang="zh-CN" dirty="0" smtClean="0"/>
                  <a:t>at </a:t>
                </a:r>
                <a:r>
                  <a:rPr lang="en-US" altLang="zh-CN" dirty="0"/>
                  <a:t>t</a:t>
                </a:r>
                <a:r>
                  <a:rPr lang="en-US" altLang="zh-CN" baseline="-25000" dirty="0"/>
                  <a:t>0</a:t>
                </a:r>
                <a:endParaRPr lang="en-US" altLang="zh-CN" dirty="0" smtClean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−</m:t>
                    </m:r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acc>
                          <m:accPr>
                            <m:chr m:val="⃗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d>
                              <m:dPr>
                                <m:begChr m:val=""/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dPr>
                              <m:e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𝑝</m:t>
                                    </m:r>
                                  </m:e>
                                  <m:sub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𝑛</m:t>
                                    </m:r>
                                  </m:sub>
                                </m:s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(</m:t>
                                </m:r>
                                <m:sSub>
                                  <m:sSubPr>
                                    <m:ctrlPr>
                                      <a:rPr lang="zh-CN" altLang="zh-CN" i="1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altLang="zh-CN" i="1">
                                        <a:latin typeface="Cambria Math" panose="02040503050406030204" pitchFamily="18" charset="0"/>
                                      </a:rPr>
                                      <m:t>𝑡</m:t>
                                    </m:r>
                                  </m:e>
                                  <m:sub>
                                    <m:r>
                                      <a:rPr lang="en-US" altLang="zh-CN">
                                        <a:latin typeface="Cambria Math" panose="02040503050406030204" pitchFamily="18" charset="0"/>
                                      </a:rPr>
                                      <m:t>0</m:t>
                                    </m:r>
                                  </m:sub>
                                </m:sSub>
                              </m:e>
                            </m:d>
                          </m:e>
                        </m:acc>
                      </m:e>
                      <m:sup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  <m:acc>
                      <m:accPr>
                        <m:chr m:val="⃗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𝑡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/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𝐶</m:t>
                    </m:r>
                  </m:oMath>
                </a14:m>
                <a:r>
                  <a:rPr lang="en-US" altLang="zh-CN" dirty="0"/>
                  <a:t> </a:t>
                </a:r>
              </a:p>
              <a:p>
                <a:pPr lvl="2"/>
                <a:r>
                  <a:rPr lang="en-US" altLang="zh-CN" dirty="0"/>
                  <a:t>Cluster power </a:t>
                </a:r>
                <a:r>
                  <a:rPr lang="en-US" altLang="zh-CN" dirty="0" smtClean="0"/>
                  <a:t>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altLang="zh-CN" i="1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r>
                  <a:rPr lang="en-US" altLang="zh-CN" dirty="0" smtClean="0"/>
                  <a:t> is </a:t>
                </a:r>
                <a:r>
                  <a:rPr lang="en-US" altLang="zh-CN" dirty="0"/>
                  <a:t>generated using step 6 with cluster delay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𝜏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𝐴𝑛𝑔𝑙𝑒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zh-CN" altLang="en-US" i="1">
                            <a:latin typeface="Cambria Math" panose="02040503050406030204" pitchFamily="18" charset="0"/>
                          </a:rPr>
                          <m:t>𝜃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𝐴𝑛𝑔𝑙𝑒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𝐴𝑛𝑔𝑙𝑒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𝐴𝑜𝐷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=−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𝑣𝑡𝑠𝑖𝑛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𝐴𝑜𝐷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𝑍𝑜𝐷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𝑣𝑡𝑐𝑜𝑠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𝑍𝑜𝐷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|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𝑑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altLang="zh-CN" i="1" baseline="-25000">
                            <a:latin typeface="Cambria Math" panose="02040503050406030204" pitchFamily="18" charset="0"/>
                          </a:rPr>
                          <m:t>𝐷</m:t>
                        </m:r>
                      </m:den>
                    </m:f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𝑝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</m:e>
                    </m:acc>
                    <m:r>
                      <a:rPr lang="en-US" altLang="zh-CN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func>
                          <m:func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uncPr>
                          <m:fNam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𝜃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𝑍𝑜𝐴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fName>
                          <m:e>
                            <m:r>
                              <m:rPr>
                                <m:sty m:val="p"/>
                              </m:rPr>
                              <a:rPr lang="en-US" altLang="zh-CN">
                                <a:latin typeface="Cambria Math" panose="02040503050406030204" pitchFamily="18" charset="0"/>
                              </a:rPr>
                              <m:t>cos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∅</m:t>
                                </m:r>
                              </m:e>
                              <m:sub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𝑛</m:t>
                                </m:r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,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 </m:t>
                                </m:r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𝐴𝑜𝐴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))</m:t>
                            </m:r>
                          </m:e>
                        </m:func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)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sin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𝐴𝑜𝐴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,    </m:t>
                        </m:r>
                        <m:r>
                          <m:rPr>
                            <m:sty m:val="p"/>
                          </m:rPr>
                          <a:rPr lang="en-US" altLang="zh-CN">
                            <a:latin typeface="Cambria Math" panose="02040503050406030204" pitchFamily="18" charset="0"/>
                          </a:rPr>
                          <m:t>cos</m:t>
                        </m:r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𝜃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𝑛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 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𝑍𝑜𝐴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  <m:sub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))</m:t>
                        </m:r>
                      </m:e>
                    </m:d>
                  </m:oMath>
                </a14:m>
                <a:endParaRPr lang="en-US" altLang="zh-CN" dirty="0"/>
              </a:p>
              <a:p>
                <a:pPr lvl="2"/>
                <a14:m>
                  <m:oMath xmlns:m="http://schemas.openxmlformats.org/officeDocument/2006/math">
                    <m:acc>
                      <m:accPr>
                        <m:chr m:val="⃗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d>
                          <m:dPr>
                            <m:begChr m:val=""/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(</m:t>
                            </m:r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acc>
                  </m:oMath>
                </a14:m>
                <a:r>
                  <a:rPr lang="en-US" altLang="zh-CN" dirty="0"/>
                  <a:t>=v(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cos</m:t>
                    </m:r>
                    <m:d>
                      <m:dPr>
                        <m:ctrlPr>
                          <a:rPr lang="en-US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>
                                <a:latin typeface="Cambria Math" panose="02040503050406030204" pitchFamily="18" charset="0"/>
                              </a:rPr>
                              <m:t>∅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𝑣</m:t>
                            </m:r>
                          </m:sub>
                        </m:sSub>
                        <m:d>
                          <m:dPr>
                            <m:ctrlPr>
                              <a:rPr lang="en-US" altLang="zh-CN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altLang="zh-CN" i="1">
                                    <a:latin typeface="Cambria Math" panose="02040503050406030204" pitchFamily="18" charset="0"/>
                                  </a:rPr>
                                  <m:t>𝑡</m:t>
                                </m:r>
                              </m:e>
                              <m:sub>
                                <m:r>
                                  <a:rPr lang="en-US" altLang="zh-CN">
                                    <a:latin typeface="Cambria Math" panose="02040503050406030204" pitchFamily="18" charset="0"/>
                                  </a:rPr>
                                  <m:t>0</m:t>
                                </m:r>
                              </m:sub>
                            </m:sSub>
                          </m:e>
                        </m:d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,</m:t>
                    </m:r>
                    <m:r>
                      <m:rPr>
                        <m:sty m:val="p"/>
                      </m:rPr>
                      <a:rPr lang="en-US" altLang="zh-CN">
                        <a:latin typeface="Cambria Math" panose="02040503050406030204" pitchFamily="18" charset="0"/>
                      </a:rPr>
                      <m:t>sin</m:t>
                    </m:r>
                    <m:r>
                      <a:rPr lang="en-US" altLang="zh-CN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𝑡</m:t>
                        </m:r>
                      </m:e>
                      <m:sub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))</m:t>
                    </m:r>
                  </m:oMath>
                </a14:m>
                <a:r>
                  <a:rPr lang="en-US" altLang="zh-CN" dirty="0"/>
                  <a:t>,0)</a:t>
                </a:r>
              </a:p>
              <a:p>
                <a:pPr lvl="2"/>
                <a:r>
                  <a:rPr lang="en-US" altLang="zh-CN" dirty="0"/>
                  <a:t>v is UE moving speed in the horizontal plane</a:t>
                </a: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𝑣</m:t>
                        </m:r>
                      </m:sub>
                    </m:sSub>
                  </m:oMath>
                </a14:m>
                <a:r>
                  <a:rPr lang="en-US" altLang="zh-CN" dirty="0"/>
                  <a:t> is UE moving direction in the horizontal </a:t>
                </a:r>
                <a:r>
                  <a:rPr lang="en-US" altLang="zh-CN" dirty="0" smtClean="0"/>
                  <a:t>plane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altLang="zh-CN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2</m:t>
                    </m:r>
                    <m:r>
                      <a:rPr lang="en-US" altLang="zh-CN" i="1" baseline="-250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 smtClean="0">
                    <a:solidFill>
                      <a:srgbClr val="FF0000"/>
                    </a:solidFill>
                  </a:rPr>
                  <a:t> is 2D distance between </a:t>
                </a:r>
                <a:r>
                  <a:rPr lang="en-US" altLang="zh-CN" dirty="0" err="1" smtClean="0">
                    <a:solidFill>
                      <a:srgbClr val="FF0000"/>
                    </a:solidFill>
                  </a:rPr>
                  <a:t>Tx</a:t>
                </a:r>
                <a:r>
                  <a:rPr lang="en-US" altLang="zh-CN" dirty="0" smtClean="0">
                    <a:solidFill>
                      <a:srgbClr val="FF0000"/>
                    </a:solidFill>
                  </a:rPr>
                  <a:t>/Rx; </a:t>
                </a:r>
                <a14:m>
                  <m:oMath xmlns:m="http://schemas.openxmlformats.org/officeDocument/2006/math">
                    <m:r>
                      <a:rPr lang="en-US" altLang="zh-CN" i="1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i="1" baseline="-250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US" altLang="zh-CN" i="1" baseline="-2500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𝐷</m:t>
                    </m:r>
                  </m:oMath>
                </a14:m>
                <a:r>
                  <a:rPr lang="en-US" altLang="zh-CN" dirty="0" smtClean="0">
                    <a:solidFill>
                      <a:srgbClr val="FF0000"/>
                    </a:solidFill>
                  </a:rPr>
                  <a:t> is 3D distance between </a:t>
                </a:r>
                <a:r>
                  <a:rPr lang="en-US" altLang="zh-CN" dirty="0" err="1" smtClean="0">
                    <a:solidFill>
                      <a:srgbClr val="FF0000"/>
                    </a:solidFill>
                  </a:rPr>
                  <a:t>Tx</a:t>
                </a:r>
                <a:r>
                  <a:rPr lang="en-US" altLang="zh-CN" dirty="0" smtClean="0">
                    <a:solidFill>
                      <a:srgbClr val="FF0000"/>
                    </a:solidFill>
                  </a:rPr>
                  <a:t>/Rx</a:t>
                </a:r>
                <a:endParaRPr lang="en-US" altLang="zh-CN" dirty="0">
                  <a:solidFill>
                    <a:srgbClr val="FF0000"/>
                  </a:solidFill>
                </a:endParaRPr>
              </a:p>
              <a:p>
                <a:pPr lvl="2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𝐴𝑜𝐷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𝐴𝑜𝐴</m:t>
                        </m:r>
                      </m:sub>
                    </m:sSub>
                  </m:oMath>
                </a14:m>
                <a:r>
                  <a:rPr lang="en-US" altLang="zh-CN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>
                            <a:latin typeface="Cambria Math" panose="02040503050406030204" pitchFamily="18" charset="0"/>
                          </a:rPr>
                          <m:t>∅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𝑛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𝑍𝑜𝐷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|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𝑍𝑜𝐴</m:t>
                        </m:r>
                      </m:sub>
                    </m:sSub>
                  </m:oMath>
                </a14:m>
                <a:r>
                  <a:rPr lang="en-US" altLang="zh-CN" dirty="0"/>
                  <a:t> are cluster specific reflection surface angles; for </a:t>
                </a:r>
                <a:r>
                  <a:rPr lang="en-US" altLang="zh-CN" dirty="0" err="1"/>
                  <a:t>LoS</a:t>
                </a:r>
                <a:r>
                  <a:rPr lang="en-US" altLang="zh-CN" dirty="0"/>
                  <a:t> path, set to 0; for </a:t>
                </a:r>
                <a:r>
                  <a:rPr lang="en-US" altLang="zh-CN" dirty="0" err="1"/>
                  <a:t>NLoS</a:t>
                </a:r>
                <a:r>
                  <a:rPr lang="en-US" altLang="zh-CN" dirty="0"/>
                  <a:t> clusters, generate using spatially consistent random numbers </a:t>
                </a:r>
                <a:r>
                  <a:rPr lang="en-US" altLang="zh-CN" dirty="0" smtClean="0"/>
                  <a:t>with uniform distribution U(-180, 180) with </a:t>
                </a:r>
                <a:r>
                  <a:rPr lang="en-US" altLang="zh-CN" dirty="0"/>
                  <a:t>50m correlation distance</a:t>
                </a:r>
              </a:p>
              <a:p>
                <a:pPr lvl="2"/>
                <a:endParaRPr lang="zh-CN" altLang="zh-CN" dirty="0"/>
              </a:p>
              <a:p>
                <a:pPr lvl="2"/>
                <a:endParaRPr lang="en-US" altLang="zh-CN" dirty="0"/>
              </a:p>
              <a:p>
                <a:pPr lvl="1"/>
                <a:endParaRPr lang="zh-CN" altLang="en-US" baseline="-25000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7289688"/>
              </a:xfrm>
              <a:blipFill rotWithShape="0">
                <a:blip r:embed="rId2"/>
                <a:stretch>
                  <a:fillRect l="-484" t="-418" r="-5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09573127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161925" y="952500"/>
                <a:ext cx="8820150" cy="3781613"/>
              </a:xfrm>
            </p:spPr>
            <p:txBody>
              <a:bodyPr/>
              <a:lstStyle/>
              <a:p>
                <a:r>
                  <a:rPr lang="en-US" altLang="zh-CN" dirty="0" smtClean="0"/>
                  <a:t>Define 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to smooth channel if UE moves between different channel states</a:t>
                </a:r>
              </a:p>
              <a:p>
                <a:pPr lvl="1"/>
                <a:r>
                  <a:rPr lang="en-US" altLang="zh-CN" dirty="0" smtClean="0"/>
                  <a:t>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is a float number between 0 (</a:t>
                </a:r>
                <a:r>
                  <a:rPr lang="en-US" altLang="zh-CN" dirty="0" err="1" smtClean="0"/>
                  <a:t>NLoS</a:t>
                </a:r>
                <a:r>
                  <a:rPr lang="en-US" altLang="zh-CN" dirty="0" smtClean="0"/>
                  <a:t>) and 1 (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)</a:t>
                </a:r>
              </a:p>
              <a:p>
                <a:pPr lvl="1"/>
                <a:r>
                  <a:rPr lang="en-US" altLang="zh-CN" dirty="0" smtClean="0"/>
                  <a:t>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 generating method is according to the appendix</a:t>
                </a:r>
              </a:p>
              <a:p>
                <a:pPr lvl="2"/>
                <a:r>
                  <a:rPr lang="en-US" altLang="zh-CN" dirty="0" err="1" smtClean="0"/>
                  <a:t>d</a:t>
                </a:r>
                <a:r>
                  <a:rPr lang="en-US" altLang="zh-CN" baseline="-25000" dirty="0" err="1" smtClean="0"/>
                  <a:t>LoS</a:t>
                </a:r>
                <a:r>
                  <a:rPr lang="en-US" altLang="zh-CN" dirty="0" smtClean="0"/>
                  <a:t> is FFS</a:t>
                </a:r>
              </a:p>
              <a:p>
                <a:r>
                  <a:rPr lang="en-US" altLang="zh-CN" dirty="0" smtClean="0"/>
                  <a:t>Define path loss and channel matrix to be a function of soft </a:t>
                </a:r>
                <a:r>
                  <a:rPr lang="en-US" altLang="zh-CN" dirty="0" err="1" smtClean="0"/>
                  <a:t>LoS</a:t>
                </a:r>
                <a:r>
                  <a:rPr lang="en-US" altLang="zh-CN" dirty="0" smtClean="0"/>
                  <a:t> state</a:t>
                </a:r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𝑃𝐿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𝑃𝐿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𝑃𝐿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⋅(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1−</m:t>
                        </m:r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endParaRPr lang="zh-CN" altLang="zh-CN" dirty="0"/>
              </a:p>
              <a:p>
                <a:pPr lvl="1"/>
                <a14:m>
                  <m:oMath xmlns:m="http://schemas.openxmlformats.org/officeDocument/2006/math">
                    <m:r>
                      <a:rPr lang="en-US" altLang="zh-CN" i="1">
                        <a:latin typeface="Cambria Math" panose="02040503050406030204" pitchFamily="18" charset="0"/>
                      </a:rPr>
                      <m:t>𝐻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d>
                    <m:r>
                      <a:rPr lang="en-US" altLang="zh-CN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  <m:r>
                      <a:rPr lang="en-US" altLang="zh-CN" i="1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𝐻</m:t>
                        </m:r>
                      </m:e>
                      <m:sub>
                        <m:r>
                          <a:rPr lang="en-US" altLang="zh-CN" i="1">
                            <a:latin typeface="Cambria Math" panose="02040503050406030204" pitchFamily="18" charset="0"/>
                          </a:rPr>
                          <m:t>𝑁𝐿𝑂𝑆</m:t>
                        </m:r>
                      </m:sub>
                    </m:sSub>
                    <m:r>
                      <a:rPr lang="en-US" altLang="zh-CN" i="1">
                        <a:latin typeface="Cambria Math" panose="02040503050406030204" pitchFamily="18" charset="0"/>
                      </a:rPr>
                      <m:t>⋅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sSub>
                          <m:sSub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1−</m:t>
                            </m:r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𝐿𝑂𝑆</m:t>
                            </m:r>
                          </m:e>
                          <m:sub>
                            <m:r>
                              <a:rPr lang="en-US" altLang="zh-CN" i="1">
                                <a:latin typeface="Cambria Math" panose="02040503050406030204" pitchFamily="18" charset="0"/>
                              </a:rPr>
                              <m:t>𝑠𝑜𝑓𝑡</m:t>
                            </m:r>
                          </m:sub>
                        </m:sSub>
                      </m:e>
                    </m:rad>
                  </m:oMath>
                </a14:m>
                <a:endParaRPr lang="en-US" altLang="zh-CN" dirty="0" smtClean="0"/>
              </a:p>
              <a:p>
                <a:r>
                  <a:rPr lang="en-US" altLang="zh-CN" dirty="0" smtClean="0"/>
                  <a:t>UE is not allowed to move between indoor/outdoor states</a:t>
                </a:r>
              </a:p>
              <a:p>
                <a:endParaRPr lang="en-US" altLang="zh-CN" dirty="0" smtClean="0"/>
              </a:p>
              <a:p>
                <a:pPr lvl="1"/>
                <a:endParaRPr lang="zh-CN" altLang="zh-CN" dirty="0"/>
              </a:p>
              <a:p>
                <a:pPr lvl="1"/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61925" y="952500"/>
                <a:ext cx="8820150" cy="3781613"/>
              </a:xfrm>
              <a:blipFill rotWithShape="0">
                <a:blip r:embed="rId2"/>
                <a:stretch>
                  <a:fillRect l="-484" t="-80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4907789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Appendix: </a:t>
            </a:r>
            <a:r>
              <a:rPr lang="en-US" altLang="zh-CN" dirty="0" smtClean="0"/>
              <a:t>generating </a:t>
            </a:r>
            <a:r>
              <a:rPr lang="en-US" altLang="zh-CN" dirty="0"/>
              <a:t>soft </a:t>
            </a:r>
            <a:r>
              <a:rPr lang="en-US" altLang="zh-CN" dirty="0" smtClean="0"/>
              <a:t>LOS/NLOS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</p:spPr>
            <p:txBody>
              <a:bodyPr/>
              <a:lstStyle/>
              <a:p>
                <a:r>
                  <a:rPr lang="en-GB" altLang="zh-CN" dirty="0" smtClean="0"/>
                  <a:t> 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A spatially consistent Gaussian number G with autocorrelation distance </a:t>
                </a:r>
                <a:r>
                  <a:rPr lang="en-GB" altLang="zh-CN" dirty="0" err="1" smtClean="0">
                    <a:solidFill>
                      <a:schemeClr val="tx2"/>
                    </a:solidFill>
                  </a:rPr>
                  <a:t>d</a:t>
                </a:r>
                <a:r>
                  <a:rPr lang="en-GB" altLang="zh-CN" baseline="-25000" dirty="0" err="1" smtClean="0">
                    <a:solidFill>
                      <a:schemeClr val="tx2"/>
                    </a:solidFill>
                  </a:rPr>
                  <a:t>LOS</a:t>
                </a:r>
                <a:r>
                  <a:rPr lang="en-GB" altLang="zh-CN" baseline="-25000" dirty="0" smtClean="0">
                    <a:solidFill>
                      <a:schemeClr val="tx2"/>
                    </a:solidFill>
                  </a:rPr>
                  <a:t> </a:t>
                </a:r>
                <a:r>
                  <a:rPr lang="en-GB" altLang="zh-CN" dirty="0" smtClean="0">
                    <a:solidFill>
                      <a:schemeClr val="tx2"/>
                    </a:solidFill>
                  </a:rPr>
                  <a:t>(e.g. 50m) </a:t>
                </a:r>
                <a:r>
                  <a:rPr lang="en-GB" altLang="zh-CN" dirty="0">
                    <a:solidFill>
                      <a:schemeClr val="tx2"/>
                    </a:solidFill>
                  </a:rPr>
                  <a:t>is generated. This is combined with a threshold value F determined via </a:t>
                </a:r>
                <a:endParaRPr lang="zh-CN" altLang="zh-CN" dirty="0">
                  <a:solidFill>
                    <a:schemeClr val="tx2"/>
                  </a:solidFill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d>
                      <m:d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e>
                    </m:rad>
                    <m:sSup>
                      <m:sSup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𝑒𝑟𝑓</m:t>
                        </m:r>
                      </m:e>
                      <m:sup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−1</m:t>
                        </m:r>
                      </m:sup>
                    </m:sSup>
                    <m:r>
                      <a:rPr lang="en-GB" altLang="zh-CN" i="1">
                        <a:latin typeface="Cambria Math" panose="02040503050406030204" pitchFamily="18" charset="0"/>
                      </a:rPr>
                      <m:t>(2</m:t>
                    </m:r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)−1)</m:t>
                    </m:r>
                  </m:oMath>
                </a14:m>
                <a:endParaRPr lang="zh-CN" altLang="zh-CN" dirty="0"/>
              </a:p>
              <a:p>
                <a:pPr lvl="1"/>
                <a:r>
                  <a:rPr lang="en-GB" altLang="zh-CN" dirty="0"/>
                  <a:t>Here </a:t>
                </a:r>
                <a14:m>
                  <m:oMath xmlns:m="http://schemas.openxmlformats.org/officeDocument/2006/math"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GB" altLang="zh-CN" dirty="0"/>
                  <a:t> is the distance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𝑃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)</m:t>
                    </m:r>
                  </m:oMath>
                </a14:m>
                <a:r>
                  <a:rPr lang="en-GB" altLang="zh-CN" dirty="0"/>
                  <a:t> is the LOS probability function. The soft LOS state is determined by a function approximating knife-edge diffraction: </a:t>
                </a:r>
                <a:endParaRPr lang="zh-CN" altLang="zh-CN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𝐿𝑂𝑆</m:t>
                        </m:r>
                      </m:e>
                      <m:sub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𝑠𝑜𝑓𝑡</m:t>
                        </m:r>
                      </m:sub>
                    </m:sSub>
                    <m:r>
                      <a:rPr lang="en-GB" altLang="zh-CN" i="1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f>
                      <m:fPr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GB" altLang="zh-CN" i="1">
                            <a:latin typeface="Cambria Math" panose="02040503050406030204" pitchFamily="18" charset="0"/>
                          </a:rPr>
                          <m:t>𝜋</m:t>
                        </m:r>
                      </m:den>
                    </m:f>
                    <m:r>
                      <m:rPr>
                        <m:sty m:val="p"/>
                      </m:rPr>
                      <a:rPr lang="en-GB" altLang="zh-CN">
                        <a:latin typeface="Cambria Math" panose="02040503050406030204" pitchFamily="18" charset="0"/>
                      </a:rPr>
                      <m:t>arctan</m:t>
                    </m:r>
                    <m:r>
                      <a:rPr lang="en-GB" altLang="zh-CN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ad>
                      <m:radPr>
                        <m:degHide m:val="on"/>
                        <m:ctrlPr>
                          <a:rPr lang="zh-CN" altLang="zh-CN" i="1">
                            <a:latin typeface="Cambria Math" panose="020405030504060302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i="1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zh-CN" altLang="zh-CN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𝑑</m:t>
                                </m:r>
                              </m:e>
                              <m:sub>
                                <m:r>
                                  <a:rPr lang="en-GB" altLang="zh-CN" i="1">
                                    <a:latin typeface="Cambria Math" panose="02040503050406030204" pitchFamily="18" charset="0"/>
                                  </a:rPr>
                                  <m:t>𝐿𝑂𝑆</m:t>
                                </m:r>
                              </m:sub>
                            </m:sSub>
                          </m:num>
                          <m:den>
                            <m:r>
                              <a:rPr lang="en-GB" altLang="zh-CN" i="1">
                                <a:latin typeface="Cambria Math" panose="02040503050406030204" pitchFamily="18" charset="0"/>
                              </a:rPr>
                              <m:t>𝜆</m:t>
                            </m:r>
                          </m:den>
                        </m:f>
                      </m:e>
                    </m:rad>
                    <m:r>
                      <a:rPr lang="en-GB" altLang="zh-CN" i="1">
                        <a:latin typeface="Cambria Math" panose="02040503050406030204" pitchFamily="18" charset="0"/>
                      </a:rPr>
                      <m:t>(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𝐺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GB" altLang="zh-CN" i="1">
                        <a:latin typeface="Cambria Math" panose="02040503050406030204" pitchFamily="18" charset="0"/>
                      </a:rPr>
                      <m:t>𝐹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altLang="zh-CN" b="0" i="1" smtClean="0">
                        <a:latin typeface="Cambria Math" panose="02040503050406030204" pitchFamily="18" charset="0"/>
                      </a:rPr>
                      <m:t>)))</m:t>
                    </m:r>
                  </m:oMath>
                </a14:m>
                <a:endParaRPr lang="zh-CN" altLang="zh-CN" dirty="0"/>
              </a:p>
              <a:p>
                <a:endParaRPr lang="zh-CN" altLang="en-US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3"/>
              </p:nvPr>
            </p:nvSpPr>
            <p:spPr>
              <a:xfrm>
                <a:off x="455613" y="1604434"/>
                <a:ext cx="4296407" cy="4019947"/>
              </a:xfrm>
              <a:blipFill rotWithShape="0">
                <a:blip r:embed="rId2"/>
                <a:stretch>
                  <a:fillRect l="-993" t="-758" r="-156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7035" y="1898830"/>
            <a:ext cx="3258118" cy="31503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219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9499</TotalTime>
  <Words>294</Words>
  <Application>Microsoft Office PowerPoint</Application>
  <PresentationFormat>On-screen Show (4:3)</PresentationFormat>
  <Paragraphs>46</Paragraphs>
  <Slides>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5" baseType="lpstr">
      <vt:lpstr>メイリオ</vt:lpstr>
      <vt:lpstr>ＭＳ Ｐゴシック</vt:lpstr>
      <vt:lpstr>ＭＳ Ｐ明朝</vt:lpstr>
      <vt:lpstr>Arial</vt:lpstr>
      <vt:lpstr>Calibri</vt:lpstr>
      <vt:lpstr>Cambria Math</vt:lpstr>
      <vt:lpstr>Times New Roman</vt:lpstr>
      <vt:lpstr>Wingdings</vt:lpstr>
      <vt:lpstr>標準デザイン</vt:lpstr>
      <vt:lpstr>WF on spatial consistency</vt:lpstr>
      <vt:lpstr>Background</vt:lpstr>
      <vt:lpstr>Proposal</vt:lpstr>
      <vt:lpstr>Proposal</vt:lpstr>
      <vt:lpstr>Proposal</vt:lpstr>
      <vt:lpstr>Appendix: generating soft LOS/NLOS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636</cp:revision>
  <cp:lastPrinted>2016-02-02T02:05:25Z</cp:lastPrinted>
  <dcterms:created xsi:type="dcterms:W3CDTF">2008-05-20T02:15:22Z</dcterms:created>
  <dcterms:modified xsi:type="dcterms:W3CDTF">2016-04-11T23:26:15Z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a3e68544-2813-4d9d-961b-344143efa7f7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2016-04-11 23:26:14Z</vt:lpwstr>
  </property>
  <property fmtid="{D5CDD505-2E9C-101B-9397-08002B2CF9AE}" pid="5" name="CTPClassification">
    <vt:lpwstr>CTP_IC</vt:lpwstr>
  </property>
</Properties>
</file>