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6" r:id="rId3"/>
    <p:sldId id="261" r:id="rId4"/>
    <p:sldId id="26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663" autoAdjust="0"/>
    <p:restoredTop sz="94660" autoAdjust="0"/>
  </p:normalViewPr>
  <p:slideViewPr>
    <p:cSldViewPr>
      <p:cViewPr varScale="1">
        <p:scale>
          <a:sx n="75" d="100"/>
          <a:sy n="75" d="100"/>
        </p:scale>
        <p:origin x="-12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81F56DE-FD16-4B1A-AF4C-E3055DFCDB48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3F3CD0E-1D42-4E79-9769-EA2854B730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D9788C5-DA7D-43F2-A3DF-4B46C16DEEFA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96158-E56E-4AA8-9F6F-13A89F6C8F49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12969-4F37-4780-A508-9E1E53317E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51201-FEC7-4024-A686-479EFA8EAC74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D33DE-D019-4F64-AF11-6891794BE86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5A5E9-56B3-4222-8A26-09C168F2F233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80D83-31B9-404D-B04B-69E3E56784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791200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B6310-2BFA-4A39-9270-6C5B484017BD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EC6E9-41E9-4611-824D-3A6E65DB69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534DB-C4BA-4C7A-9931-A061E93169BC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EB565-D0BE-439A-82FB-A55A4808F1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894B9-025E-494C-8B57-6EED7638D638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1F2E3-7F5A-4002-8A9D-245D849FB0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ED340-6AE4-4C88-9BDB-0B0BCD2D9B2C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7C68F-BFA4-40FF-98F0-26AF310D1D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450D2-5058-4B48-BBA9-7A77B09332DC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BAE42-CD80-4FFA-B0B5-6C8D9CF608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919AF-AE2F-4572-8189-E2E4693E9185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C9C72-07C8-4E1B-B252-CFACCE83D6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E4CF0-93A2-4A6F-A181-4A1A83D99A29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6A93E-7BC0-4B92-91B8-C65E3A5C8E5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2314289-BDC9-4E76-A1AD-81FA567CAB2D}" type="datetimeFigureOut">
              <a:rPr lang="zh-CN" altLang="en-US"/>
              <a:pPr>
                <a:defRPr/>
              </a:pPr>
              <a:t>2016/4/13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95A455C-6279-40DB-9A11-8BCF7392EBD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50" charset="-127"/>
              </a:rPr>
              <a:t>WF on DMRS-based Open-Loop and </a:t>
            </a:r>
            <a:br>
              <a:rPr lang="en-US" altLang="ko-KR" sz="3600" dirty="0" smtClean="0">
                <a:ea typeface="굴림" pitchFamily="50" charset="-127"/>
              </a:rPr>
            </a:br>
            <a:r>
              <a:rPr lang="en-US" altLang="ko-KR" sz="3600" dirty="0" smtClean="0">
                <a:ea typeface="굴림" pitchFamily="50" charset="-127"/>
              </a:rPr>
              <a:t>Semi-Open-Loop MIMO 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04800" y="4267200"/>
            <a:ext cx="86868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CATT, Alcatel-Lucent Shanghai Bell, CATR,</a:t>
            </a:r>
          </a:p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Intel, Huawei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HiSilicon, Nokia, Samsung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GB" altLang="ko-KR" b="1" dirty="0">
                <a:latin typeface="Calibri" pitchFamily="34" charset="0"/>
              </a:rPr>
              <a:t>3GPP TSG RAN WG1 Meeting #</a:t>
            </a:r>
            <a:r>
              <a:rPr lang="en-GB" altLang="ko-KR" b="1" dirty="0" smtClean="0">
                <a:latin typeface="Calibri" pitchFamily="34" charset="0"/>
              </a:rPr>
              <a:t>84bis</a:t>
            </a:r>
            <a:r>
              <a:rPr lang="en-GB" altLang="ko-KR" b="1" dirty="0">
                <a:latin typeface="Calibri" pitchFamily="34" charset="0"/>
              </a:rPr>
              <a:t>				                       </a:t>
            </a:r>
            <a:r>
              <a:rPr lang="en-GB" altLang="ko-KR" b="1" dirty="0" smtClean="0">
                <a:latin typeface="Calibri" pitchFamily="34" charset="0"/>
              </a:rPr>
              <a:t>R1-163455</a:t>
            </a:r>
            <a:endParaRPr lang="ko-KR" altLang="ko-KR" dirty="0"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GB" altLang="ko-KR" b="1" dirty="0" err="1" smtClean="0">
                <a:latin typeface="Calibri" pitchFamily="34" charset="0"/>
              </a:rPr>
              <a:t>Busan</a:t>
            </a:r>
            <a:r>
              <a:rPr lang="en-GB" altLang="ko-KR" b="1" dirty="0" smtClean="0">
                <a:latin typeface="Calibri" pitchFamily="34" charset="0"/>
              </a:rPr>
              <a:t>, S. Korea, April 11- 15, 2016</a:t>
            </a:r>
            <a:endParaRPr lang="ko-KR" altLang="ko-KR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7.3.3.3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Evaluate open-loop and semi-open-loop MIMO schemes until RAN1#85</a:t>
            </a:r>
          </a:p>
          <a:p>
            <a:pPr lvl="1"/>
            <a:r>
              <a:rPr lang="en-US" sz="2600" dirty="0" smtClean="0"/>
              <a:t>Summary of schemes proposed in RAN1#84b is provided in the following slides</a:t>
            </a:r>
          </a:p>
          <a:p>
            <a:pPr lvl="1"/>
            <a:r>
              <a:rPr lang="en-US" sz="2600" dirty="0" smtClean="0"/>
              <a:t>NOTE: other schemes are not precluded </a:t>
            </a:r>
          </a:p>
          <a:p>
            <a:r>
              <a:rPr lang="en-US" sz="2600" dirty="0" smtClean="0"/>
              <a:t>Performance, CSI feedback and transmission details should be provided</a:t>
            </a:r>
          </a:p>
          <a:p>
            <a:endParaRPr lang="en-U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z="3200" dirty="0" smtClean="0"/>
              <a:t>Example: a CSI-process with K = 1 CSI-RS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172200"/>
          </a:xfrm>
        </p:spPr>
        <p:txBody>
          <a:bodyPr/>
          <a:lstStyle/>
          <a:p>
            <a:r>
              <a:rPr lang="en-US" sz="1800" dirty="0" smtClean="0"/>
              <a:t>Alt-1a:  Transparent DMRS (i.e. DMRS and PDSCH precoded identically)</a:t>
            </a:r>
          </a:p>
          <a:p>
            <a:pPr marL="749300" lvl="1" indent="-349250">
              <a:spcBef>
                <a:spcPts val="300"/>
              </a:spcBef>
            </a:pPr>
            <a:r>
              <a:rPr lang="en-US" sz="1800" dirty="0" smtClean="0"/>
              <a:t>PMI feedback points to one of N precoding hypotheses, where each precoding hypothesis corresponds to a set of M&gt;1 precoding matrices on a subband</a:t>
            </a:r>
          </a:p>
          <a:p>
            <a:pPr marL="1149350" lvl="2" indent="-349250">
              <a:spcBef>
                <a:spcPts val="300"/>
              </a:spcBef>
            </a:pPr>
            <a:r>
              <a:rPr lang="en-US" sz="1800" dirty="0" smtClean="0"/>
              <a:t>PMI overhead log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(N) bits, where N can be 1</a:t>
            </a:r>
          </a:p>
          <a:p>
            <a:pPr marL="749300" lvl="1" indent="-349250">
              <a:spcBef>
                <a:spcPts val="300"/>
              </a:spcBef>
            </a:pPr>
            <a:r>
              <a:rPr lang="en-US" sz="1800" dirty="0" smtClean="0"/>
              <a:t>Example: </a:t>
            </a:r>
          </a:p>
          <a:p>
            <a:pPr marL="1149350" lvl="2" indent="-349250">
              <a:spcBef>
                <a:spcPts val="300"/>
              </a:spcBef>
            </a:pPr>
            <a:r>
              <a:rPr lang="en-US" sz="1800" dirty="0" smtClean="0"/>
              <a:t>PRB-level or subcarrier-level cycling of M precoders</a:t>
            </a:r>
          </a:p>
          <a:p>
            <a:pPr marL="1149350" lvl="2" indent="-349250">
              <a:spcBef>
                <a:spcPts val="300"/>
              </a:spcBef>
            </a:pPr>
            <a:r>
              <a:rPr lang="en-US" altLang="zh-CN" sz="1800" dirty="0" smtClean="0"/>
              <a:t>Cycling for a subset of codebook by Codebook-subset-restriction</a:t>
            </a:r>
          </a:p>
          <a:p>
            <a:pPr marL="1149350" lvl="2" indent="-349250">
              <a:spcBef>
                <a:spcPts val="300"/>
              </a:spcBef>
            </a:pPr>
            <a:r>
              <a:rPr lang="en-US" sz="1800" dirty="0" smtClean="0"/>
              <a:t>Cycling for i2, not for i1 (W1 reporting only for dual-stage codebook, e.g. Rel.10 8Tx, Rel.12 4Tx, Rel.13 Class A and its possible Rel.14 enhancements)</a:t>
            </a:r>
          </a:p>
          <a:p>
            <a:r>
              <a:rPr lang="en-US" sz="1800" dirty="0" smtClean="0"/>
              <a:t>Alt-1b:  Non-transparent DMRS (i.e. DMRS and PDSCH precoded differently)</a:t>
            </a:r>
          </a:p>
          <a:p>
            <a:pPr lvl="1"/>
            <a:r>
              <a:rPr lang="en-US" sz="1800" dirty="0" smtClean="0"/>
              <a:t>Received PDSCH signal as y = HW1W2s + n, where, S is unprecoded PDSCH, W2 refers </a:t>
            </a:r>
            <a:r>
              <a:rPr lang="en-US" sz="1800" dirty="0" smtClean="0"/>
              <a:t>to OL-precoding </a:t>
            </a:r>
            <a:r>
              <a:rPr lang="en-US" sz="1800" dirty="0" smtClean="0"/>
              <a:t>from L layer PDSCH to D DMRS ports, W1 refers to CL-precoding from DMRS/PDSCH to CSI-RS ports</a:t>
            </a:r>
          </a:p>
          <a:p>
            <a:pPr lvl="1"/>
            <a:r>
              <a:rPr lang="en-US" sz="1800" dirty="0" smtClean="0"/>
              <a:t>RI/PMI feedback: 	quantization of W1,  based on H and knowledge of W2</a:t>
            </a:r>
          </a:p>
          <a:p>
            <a:pPr lvl="1"/>
            <a:r>
              <a:rPr lang="en-US" sz="1800" dirty="0" smtClean="0"/>
              <a:t>CQI feedback: 	quantization of HW1W2</a:t>
            </a:r>
          </a:p>
          <a:p>
            <a:pPr lvl="1"/>
            <a:r>
              <a:rPr lang="en-US" sz="1800" dirty="0" smtClean="0"/>
              <a:t>Example of W2 precoding (open-loop)</a:t>
            </a:r>
          </a:p>
          <a:p>
            <a:pPr lvl="2"/>
            <a:r>
              <a:rPr lang="en-US" sz="1800" dirty="0" smtClean="0"/>
              <a:t>Rank-1: SFBC (RE-level)</a:t>
            </a:r>
          </a:p>
          <a:p>
            <a:pPr lvl="2"/>
            <a:r>
              <a:rPr lang="en-US" sz="1800" dirty="0" smtClean="0"/>
              <a:t>Rank-2: LD-CDD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Example: a Class B CSI-process with K&gt;1 CSI-RS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Alt-2a:  </a:t>
            </a:r>
          </a:p>
          <a:p>
            <a:pPr lvl="1"/>
            <a:r>
              <a:rPr lang="en-US" dirty="0" smtClean="0"/>
              <a:t>A single wideband CRI report</a:t>
            </a:r>
          </a:p>
          <a:p>
            <a:pPr lvl="1"/>
            <a:r>
              <a:rPr lang="en-US" dirty="0" smtClean="0"/>
              <a:t>Open-loop/semi-open-loop with K=1 is performed in the CSI-RS resource indicated by CRI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Alt-2b:</a:t>
            </a:r>
          </a:p>
          <a:p>
            <a:pPr lvl="1"/>
            <a:r>
              <a:rPr lang="en-US" dirty="0" smtClean="0"/>
              <a:t>CRI cycling, no CRI report</a:t>
            </a:r>
          </a:p>
          <a:p>
            <a:pPr lvl="1"/>
            <a:r>
              <a:rPr lang="en-US" dirty="0" smtClean="0"/>
              <a:t>open-loop/semi-open-loop with K=1 is performed in the corresponding CSI-RS resource indicated by CRI</a:t>
            </a:r>
          </a:p>
          <a:p>
            <a:pPr lvl="1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38159</TotalTime>
  <Words>283</Words>
  <Application>Microsoft Office PowerPoint</Application>
  <PresentationFormat>On-screen Show (4:3)</PresentationFormat>
  <Paragraphs>35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DMRS-based Open-Loop and  Semi-Open-Loop MIMO </vt:lpstr>
      <vt:lpstr>Proposal</vt:lpstr>
      <vt:lpstr>Example: a CSI-process with K = 1 CSI-RS</vt:lpstr>
      <vt:lpstr>Example: a Class B CSI-process with K&gt;1 CSI-RS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Runhua Chen</cp:lastModifiedBy>
  <cp:revision>1217</cp:revision>
  <dcterms:created xsi:type="dcterms:W3CDTF">2010-05-12T23:28:36Z</dcterms:created>
  <dcterms:modified xsi:type="dcterms:W3CDTF">2016-04-13T08:52:29Z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