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63" r:id="rId4"/>
    <p:sldId id="266" r:id="rId5"/>
    <p:sldId id="265"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546" y="-10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4/12/2016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4/12/2016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4/12/2016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4/12/2016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WF </a:t>
            </a:r>
            <a:r>
              <a:rPr lang="en-US" dirty="0"/>
              <a:t>on </a:t>
            </a:r>
            <a:r>
              <a:rPr lang="en-US" dirty="0" smtClean="0"/>
              <a:t>Application of DL Gap for NB-</a:t>
            </a:r>
            <a:r>
              <a:rPr lang="en-US" dirty="0" err="1" smtClean="0"/>
              <a:t>IoT</a:t>
            </a:r>
            <a:endParaRPr lang="en-US" dirty="0"/>
          </a:p>
        </p:txBody>
      </p:sp>
      <p:sp>
        <p:nvSpPr>
          <p:cNvPr id="3" name="Subtitle 2"/>
          <p:cNvSpPr>
            <a:spLocks noGrp="1"/>
          </p:cNvSpPr>
          <p:nvPr>
            <p:ph type="subTitle" idx="1"/>
          </p:nvPr>
        </p:nvSpPr>
        <p:spPr/>
        <p:txBody>
          <a:bodyPr>
            <a:normAutofit/>
          </a:bodyPr>
          <a:lstStyle/>
          <a:p>
            <a:r>
              <a:rPr lang="en-US" dirty="0">
                <a:solidFill>
                  <a:schemeClr val="tx1"/>
                </a:solidFill>
                <a:latin typeface="+mj-lt"/>
                <a:ea typeface="+mj-ea"/>
                <a:cs typeface="+mj-cs"/>
              </a:rPr>
              <a:t>Ericsson, </a:t>
            </a:r>
            <a:r>
              <a:rPr lang="en-US" dirty="0" smtClean="0">
                <a:solidFill>
                  <a:schemeClr val="tx1"/>
                </a:solidFill>
                <a:latin typeface="+mj-lt"/>
                <a:ea typeface="+mj-ea"/>
                <a:cs typeface="+mj-cs"/>
              </a:rPr>
              <a:t>Intel</a:t>
            </a:r>
            <a:r>
              <a:rPr lang="en-US" dirty="0" smtClean="0">
                <a:solidFill>
                  <a:schemeClr val="tx1"/>
                </a:solidFill>
                <a:latin typeface="+mj-lt"/>
                <a:ea typeface="+mj-ea"/>
                <a:cs typeface="+mj-cs"/>
              </a:rPr>
              <a:t>, ZTE, Nokia, ASB, Sony</a:t>
            </a:r>
            <a:endParaRPr lang="en-US" dirty="0">
              <a:solidFill>
                <a:schemeClr val="tx1"/>
              </a:solidFill>
              <a:latin typeface="+mj-lt"/>
              <a:ea typeface="+mj-ea"/>
              <a:cs typeface="+mj-cs"/>
            </a:endParaRPr>
          </a:p>
        </p:txBody>
      </p:sp>
      <p:sp>
        <p:nvSpPr>
          <p:cNvPr id="4" name="テキスト ボックス 3"/>
          <p:cNvSpPr txBox="1">
            <a:spLocks noChangeArrowheads="1"/>
          </p:cNvSpPr>
          <p:nvPr/>
        </p:nvSpPr>
        <p:spPr bwMode="auto">
          <a:xfrm>
            <a:off x="7543800" y="188913"/>
            <a:ext cx="145424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맑은 고딕" pitchFamily="50" charset="-127"/>
                <a:ea typeface="맑은 고딕" pitchFamily="50" charset="-127"/>
              </a:defRPr>
            </a:lvl1pPr>
            <a:lvl2pPr marL="742950" indent="-285750" eaLnBrk="0" hangingPunct="0">
              <a:spcBef>
                <a:spcPct val="20000"/>
              </a:spcBef>
              <a:buFont typeface="Arial" charset="0"/>
              <a:buChar char="–"/>
              <a:defRPr sz="2800">
                <a:solidFill>
                  <a:schemeClr val="tx1"/>
                </a:solidFill>
                <a:latin typeface="맑은 고딕" pitchFamily="50" charset="-127"/>
                <a:ea typeface="맑은 고딕" pitchFamily="50" charset="-127"/>
              </a:defRPr>
            </a:lvl2pPr>
            <a:lvl3pPr marL="1143000" indent="-228600" eaLnBrk="0" hangingPunct="0">
              <a:spcBef>
                <a:spcPct val="20000"/>
              </a:spcBef>
              <a:buFont typeface="Arial" charset="0"/>
              <a:buChar char="•"/>
              <a:defRPr sz="2400">
                <a:solidFill>
                  <a:schemeClr val="tx1"/>
                </a:solidFill>
                <a:latin typeface="맑은 고딕" pitchFamily="50" charset="-127"/>
                <a:ea typeface="맑은 고딕" pitchFamily="50" charset="-127"/>
              </a:defRPr>
            </a:lvl3pPr>
            <a:lvl4pPr marL="16002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4pPr>
            <a:lvl5pPr marL="20574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5pPr>
            <a:lvl6pPr marL="25146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6pPr>
            <a:lvl7pPr marL="29718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7pPr>
            <a:lvl8pPr marL="34290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8pPr>
            <a:lvl9pPr marL="38862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9pPr>
          </a:lstStyle>
          <a:p>
            <a:pPr eaLnBrk="1" hangingPunct="1">
              <a:spcBef>
                <a:spcPct val="0"/>
              </a:spcBef>
              <a:buFontTx/>
              <a:buNone/>
            </a:pPr>
            <a:r>
              <a:rPr lang="en-US" altLang="ja-JP" sz="2000" dirty="0" smtClean="0">
                <a:latin typeface="Arial Unicode MS" pitchFamily="50" charset="-127"/>
                <a:ea typeface="Arial Unicode MS" pitchFamily="50" charset="-127"/>
                <a:cs typeface="Arial Unicode MS" pitchFamily="50" charset="-127"/>
              </a:rPr>
              <a:t>R1-163447</a:t>
            </a:r>
            <a:endParaRPr kumimoji="0" lang="ja-JP" altLang="en-US" sz="2000" dirty="0">
              <a:latin typeface="Arial Unicode MS" pitchFamily="50" charset="-127"/>
              <a:ea typeface="Arial Unicode MS" pitchFamily="50" charset="-127"/>
              <a:cs typeface="Arial Unicode MS" pitchFamily="50" charset="-127"/>
            </a:endParaRPr>
          </a:p>
        </p:txBody>
      </p:sp>
      <p:sp>
        <p:nvSpPr>
          <p:cNvPr id="5" name="テキスト ボックス 4"/>
          <p:cNvSpPr txBox="1">
            <a:spLocks noChangeArrowheads="1"/>
          </p:cNvSpPr>
          <p:nvPr/>
        </p:nvSpPr>
        <p:spPr bwMode="auto">
          <a:xfrm>
            <a:off x="179388" y="188913"/>
            <a:ext cx="410881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맑은 고딕" pitchFamily="50" charset="-127"/>
                <a:ea typeface="맑은 고딕" pitchFamily="50" charset="-127"/>
              </a:defRPr>
            </a:lvl1pPr>
            <a:lvl2pPr marL="742950" indent="-285750" eaLnBrk="0" hangingPunct="0">
              <a:spcBef>
                <a:spcPct val="20000"/>
              </a:spcBef>
              <a:buFont typeface="Arial" charset="0"/>
              <a:buChar char="–"/>
              <a:defRPr sz="2800">
                <a:solidFill>
                  <a:schemeClr val="tx1"/>
                </a:solidFill>
                <a:latin typeface="맑은 고딕" pitchFamily="50" charset="-127"/>
                <a:ea typeface="맑은 고딕" pitchFamily="50" charset="-127"/>
              </a:defRPr>
            </a:lvl2pPr>
            <a:lvl3pPr marL="1143000" indent="-228600" eaLnBrk="0" hangingPunct="0">
              <a:spcBef>
                <a:spcPct val="20000"/>
              </a:spcBef>
              <a:buFont typeface="Arial" charset="0"/>
              <a:buChar char="•"/>
              <a:defRPr sz="2400">
                <a:solidFill>
                  <a:schemeClr val="tx1"/>
                </a:solidFill>
                <a:latin typeface="맑은 고딕" pitchFamily="50" charset="-127"/>
                <a:ea typeface="맑은 고딕" pitchFamily="50" charset="-127"/>
              </a:defRPr>
            </a:lvl3pPr>
            <a:lvl4pPr marL="16002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4pPr>
            <a:lvl5pPr marL="20574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5pPr>
            <a:lvl6pPr marL="25146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6pPr>
            <a:lvl7pPr marL="29718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7pPr>
            <a:lvl8pPr marL="34290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8pPr>
            <a:lvl9pPr marL="38862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9pPr>
          </a:lstStyle>
          <a:p>
            <a:pPr eaLnBrk="1" hangingPunct="1">
              <a:spcBef>
                <a:spcPct val="0"/>
              </a:spcBef>
              <a:buFontTx/>
              <a:buNone/>
            </a:pPr>
            <a:r>
              <a:rPr lang="en-US" altLang="ja-JP" sz="1800" dirty="0">
                <a:latin typeface="Arial Unicode MS" pitchFamily="50" charset="-127"/>
                <a:ea typeface="Arial Unicode MS" pitchFamily="50" charset="-127"/>
                <a:cs typeface="Arial Unicode MS" pitchFamily="50" charset="-127"/>
              </a:rPr>
              <a:t>3GPP TSG RAN WG1 Meeting #</a:t>
            </a:r>
            <a:r>
              <a:rPr lang="en-US" altLang="ja-JP" sz="1800" dirty="0" smtClean="0">
                <a:latin typeface="Arial Unicode MS" pitchFamily="50" charset="-127"/>
                <a:ea typeface="Arial Unicode MS" pitchFamily="50" charset="-127"/>
                <a:cs typeface="Arial Unicode MS" pitchFamily="50" charset="-127"/>
              </a:rPr>
              <a:t>84bis</a:t>
            </a:r>
          </a:p>
          <a:p>
            <a:pPr eaLnBrk="1" hangingPunct="1">
              <a:spcBef>
                <a:spcPct val="0"/>
              </a:spcBef>
              <a:buFontTx/>
              <a:buNone/>
            </a:pPr>
            <a:r>
              <a:rPr lang="en-US" altLang="ja-JP" sz="1800" dirty="0">
                <a:latin typeface="Arial Unicode MS" pitchFamily="50" charset="-127"/>
                <a:ea typeface="Arial Unicode MS" pitchFamily="50" charset="-127"/>
                <a:cs typeface="Arial Unicode MS" pitchFamily="50" charset="-127"/>
              </a:rPr>
              <a:t>Busan, Korea, 11th -15th April 2016 </a:t>
            </a:r>
            <a:endParaRPr lang="en-US" altLang="ja-JP" sz="1800" dirty="0" smtClean="0">
              <a:latin typeface="Arial Unicode MS" pitchFamily="50" charset="-127"/>
              <a:ea typeface="Arial Unicode MS" pitchFamily="50" charset="-127"/>
              <a:cs typeface="Arial Unicode MS" pitchFamily="50" charset="-127"/>
            </a:endParaRPr>
          </a:p>
          <a:p>
            <a:pPr eaLnBrk="1" hangingPunct="1">
              <a:spcBef>
                <a:spcPct val="0"/>
              </a:spcBef>
              <a:buFontTx/>
              <a:buNone/>
            </a:pPr>
            <a:r>
              <a:rPr kumimoji="0" lang="en-US" altLang="ja-JP" sz="1800" dirty="0" smtClean="0">
                <a:latin typeface="Arial Unicode MS" pitchFamily="50" charset="-127"/>
                <a:ea typeface="Arial Unicode MS" pitchFamily="50" charset="-127"/>
                <a:cs typeface="Arial Unicode MS" pitchFamily="50" charset="-127"/>
              </a:rPr>
              <a:t>Agenda </a:t>
            </a:r>
            <a:r>
              <a:rPr kumimoji="0" lang="en-US" altLang="ja-JP" sz="1800" dirty="0">
                <a:latin typeface="Arial Unicode MS" pitchFamily="50" charset="-127"/>
                <a:ea typeface="Arial Unicode MS" pitchFamily="50" charset="-127"/>
                <a:cs typeface="Arial Unicode MS" pitchFamily="50" charset="-127"/>
              </a:rPr>
              <a:t>item </a:t>
            </a:r>
            <a:r>
              <a:rPr lang="en-US" altLang="ja-JP" sz="1800" dirty="0" smtClean="0">
                <a:latin typeface="Arial Unicode MS" pitchFamily="50" charset="-127"/>
                <a:ea typeface="Arial Unicode MS" pitchFamily="50" charset="-127"/>
                <a:cs typeface="Arial Unicode MS" pitchFamily="50" charset="-127"/>
              </a:rPr>
              <a:t>7.2.1.1.1</a:t>
            </a:r>
            <a:endParaRPr kumimoji="0" lang="ja-JP" altLang="en-US" sz="1800" dirty="0">
              <a:latin typeface="Arial Unicode MS" pitchFamily="50" charset="-127"/>
              <a:ea typeface="Arial Unicode MS" pitchFamily="50" charset="-127"/>
              <a:cs typeface="Arial Unicode MS" pitchFamily="50" charset="-127"/>
            </a:endParaRPr>
          </a:p>
        </p:txBody>
      </p:sp>
    </p:spTree>
    <p:extLst>
      <p:ext uri="{BB962C8B-B14F-4D97-AF65-F5344CB8AC3E}">
        <p14:creationId xmlns:p14="http://schemas.microsoft.com/office/powerpoint/2010/main" val="36988512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14400"/>
          </a:xfrm>
        </p:spPr>
        <p:txBody>
          <a:bodyPr>
            <a:normAutofit/>
          </a:bodyPr>
          <a:lstStyle/>
          <a:p>
            <a:r>
              <a:rPr lang="en-US" dirty="0" smtClean="0"/>
              <a:t>Background (1)</a:t>
            </a:r>
            <a:endParaRPr lang="en-US" dirty="0"/>
          </a:p>
        </p:txBody>
      </p:sp>
      <p:sp>
        <p:nvSpPr>
          <p:cNvPr id="3" name="Content Placeholder 2"/>
          <p:cNvSpPr>
            <a:spLocks noGrp="1"/>
          </p:cNvSpPr>
          <p:nvPr>
            <p:ph idx="1"/>
          </p:nvPr>
        </p:nvSpPr>
        <p:spPr>
          <a:xfrm>
            <a:off x="457200" y="914400"/>
            <a:ext cx="8229600" cy="4525963"/>
          </a:xfrm>
        </p:spPr>
        <p:txBody>
          <a:bodyPr>
            <a:noAutofit/>
          </a:bodyPr>
          <a:lstStyle/>
          <a:p>
            <a:r>
              <a:rPr lang="en-US" sz="1600" b="1" u="sng" dirty="0"/>
              <a:t>Working Assumption: </a:t>
            </a:r>
            <a:endParaRPr lang="en-US" sz="1600" dirty="0"/>
          </a:p>
          <a:p>
            <a:pPr lvl="0"/>
            <a:r>
              <a:rPr lang="en-US" sz="1600" dirty="0"/>
              <a:t>At least for UEs in extreme coverage (FFS how the UE knows its coverage level for the purpose of knowing which gap configuration applies, if any), for transmission in downlink which requires large number of repetitions, DL gaps can be introduced during the repetitions of NPDSCH and NPDCCH</a:t>
            </a:r>
          </a:p>
          <a:p>
            <a:pPr lvl="1"/>
            <a:r>
              <a:rPr lang="en-US" sz="1400" dirty="0"/>
              <a:t>Note: During a DL gap, UEs other than those configured with the particular gap can receive their NPDSCH and/or NPDCCH </a:t>
            </a:r>
          </a:p>
          <a:p>
            <a:pPr lvl="1"/>
            <a:r>
              <a:rPr lang="en-US" sz="1400" dirty="0"/>
              <a:t>Gap configuration is provided by SIB signaling</a:t>
            </a:r>
          </a:p>
          <a:p>
            <a:pPr lvl="2"/>
            <a:r>
              <a:rPr lang="en-US" sz="1200" dirty="0"/>
              <a:t>Configuration information is composed of a subset of the following: </a:t>
            </a:r>
          </a:p>
          <a:p>
            <a:pPr lvl="3"/>
            <a:r>
              <a:rPr lang="en-US" sz="1100" dirty="0"/>
              <a:t>Gap enable/disable, Gap starting point (periodicity, offset), Gap size, number of Gaps for </a:t>
            </a:r>
            <a:r>
              <a:rPr lang="en-US" sz="1100" dirty="0" err="1"/>
              <a:t>Rmax</a:t>
            </a:r>
            <a:r>
              <a:rPr lang="en-US" sz="1100" dirty="0"/>
              <a:t> repetitions</a:t>
            </a:r>
          </a:p>
          <a:p>
            <a:pPr lvl="3"/>
            <a:r>
              <a:rPr lang="en-US" sz="1100" dirty="0"/>
              <a:t>Exact subset is FFS.</a:t>
            </a:r>
          </a:p>
          <a:p>
            <a:pPr lvl="2"/>
            <a:r>
              <a:rPr lang="en-US" sz="1200" dirty="0"/>
              <a:t>FFS how many gap configurations are needed</a:t>
            </a:r>
          </a:p>
          <a:p>
            <a:pPr lvl="0"/>
            <a:r>
              <a:rPr lang="en-US" sz="1600" dirty="0"/>
              <a:t>For a given UE, the </a:t>
            </a:r>
            <a:r>
              <a:rPr lang="en-US" sz="1600" dirty="0" err="1"/>
              <a:t>subframes</a:t>
            </a:r>
            <a:r>
              <a:rPr lang="en-US" sz="1600" dirty="0"/>
              <a:t> designated as DL gap are treated as invalid DL </a:t>
            </a:r>
            <a:r>
              <a:rPr lang="en-US" sz="1600" dirty="0" err="1"/>
              <a:t>subframes</a:t>
            </a:r>
            <a:r>
              <a:rPr lang="en-US" sz="1600" dirty="0"/>
              <a:t> for the given UE</a:t>
            </a:r>
          </a:p>
          <a:p>
            <a:pPr lvl="1"/>
            <a:r>
              <a:rPr lang="en-US" sz="1400" dirty="0">
                <a:solidFill>
                  <a:srgbClr val="FF0000"/>
                </a:solidFill>
              </a:rPr>
              <a:t>Invalid </a:t>
            </a:r>
            <a:r>
              <a:rPr lang="en-US" sz="1400" dirty="0" err="1">
                <a:solidFill>
                  <a:srgbClr val="FF0000"/>
                </a:solidFill>
              </a:rPr>
              <a:t>subframe</a:t>
            </a:r>
            <a:r>
              <a:rPr lang="en-US" sz="1400" dirty="0">
                <a:solidFill>
                  <a:srgbClr val="FF0000"/>
                </a:solidFill>
              </a:rPr>
              <a:t> means: When overlapping with a DL gap, PDCCH and PDSCH repetitions are FFS (until RAN1#84bis)</a:t>
            </a:r>
          </a:p>
          <a:p>
            <a:pPr lvl="2"/>
            <a:r>
              <a:rPr lang="en-US" sz="1200" dirty="0"/>
              <a:t>either postponed to the next valid DL </a:t>
            </a:r>
            <a:r>
              <a:rPr lang="en-US" sz="1200" dirty="0" err="1"/>
              <a:t>subframe</a:t>
            </a:r>
            <a:r>
              <a:rPr lang="en-US" sz="1200" dirty="0"/>
              <a:t> </a:t>
            </a:r>
          </a:p>
          <a:p>
            <a:pPr lvl="2"/>
            <a:r>
              <a:rPr lang="en-US" sz="1200" dirty="0"/>
              <a:t>or skipped</a:t>
            </a:r>
          </a:p>
          <a:p>
            <a:pPr lvl="0"/>
            <a:r>
              <a:rPr lang="en-US" sz="1600" dirty="0"/>
              <a:t>Note that these gaps do not apply in Idle Mode. </a:t>
            </a:r>
          </a:p>
          <a:p>
            <a:pPr lvl="0"/>
            <a:r>
              <a:rPr lang="en-US" sz="1600" dirty="0"/>
              <a:t>Note that this does not impact downlink-uplink timing relationships</a:t>
            </a:r>
          </a:p>
          <a:p>
            <a:r>
              <a:rPr lang="en-US" sz="1600" dirty="0"/>
              <a:t>Email agreement until Thursday 31</a:t>
            </a:r>
            <a:r>
              <a:rPr lang="en-US" sz="1600" baseline="30000" dirty="0"/>
              <a:t>st</a:t>
            </a:r>
            <a:r>
              <a:rPr lang="en-US" sz="1600" dirty="0"/>
              <a:t> March to close FFS points in the first main bullet. When all RRC details are agreed for these gaps, working assumption for the first main bullet will automatically be confirmed.</a:t>
            </a:r>
          </a:p>
        </p:txBody>
      </p:sp>
    </p:spTree>
    <p:extLst>
      <p:ext uri="{BB962C8B-B14F-4D97-AF65-F5344CB8AC3E}">
        <p14:creationId xmlns:p14="http://schemas.microsoft.com/office/powerpoint/2010/main" val="19177382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92162"/>
          </a:xfrm>
        </p:spPr>
        <p:txBody>
          <a:bodyPr/>
          <a:lstStyle/>
          <a:p>
            <a:r>
              <a:rPr lang="en-US" dirty="0"/>
              <a:t>Background </a:t>
            </a:r>
            <a:r>
              <a:rPr lang="en-US" dirty="0" smtClean="0"/>
              <a:t>(2)</a:t>
            </a:r>
            <a:endParaRPr lang="en-US" dirty="0"/>
          </a:p>
        </p:txBody>
      </p:sp>
      <p:sp>
        <p:nvSpPr>
          <p:cNvPr id="3" name="Content Placeholder 2"/>
          <p:cNvSpPr>
            <a:spLocks noGrp="1"/>
          </p:cNvSpPr>
          <p:nvPr>
            <p:ph idx="1"/>
          </p:nvPr>
        </p:nvSpPr>
        <p:spPr>
          <a:xfrm>
            <a:off x="533400" y="990600"/>
            <a:ext cx="8229600" cy="4525963"/>
          </a:xfrm>
        </p:spPr>
        <p:txBody>
          <a:bodyPr>
            <a:noAutofit/>
          </a:bodyPr>
          <a:lstStyle/>
          <a:p>
            <a:r>
              <a:rPr lang="en-US" sz="2000" b="1" dirty="0"/>
              <a:t>RAN1 post NB-</a:t>
            </a:r>
            <a:r>
              <a:rPr lang="en-US" sz="2000" b="1" dirty="0" err="1"/>
              <a:t>IoT</a:t>
            </a:r>
            <a:r>
              <a:rPr lang="en-US" sz="2000" b="1" dirty="0"/>
              <a:t> adhoc#2 email agreements</a:t>
            </a:r>
            <a:r>
              <a:rPr lang="en-US" sz="2000" b="1" dirty="0" smtClean="0"/>
              <a:t>:</a:t>
            </a:r>
          </a:p>
          <a:p>
            <a:r>
              <a:rPr lang="en-US" sz="2000" dirty="0"/>
              <a:t>“FFS how the UE knows its coverage level for the purpose of knowing which gap configuration applies, if any”</a:t>
            </a:r>
          </a:p>
          <a:p>
            <a:pPr lvl="1"/>
            <a:r>
              <a:rPr lang="en-US" sz="1600" dirty="0" smtClean="0"/>
              <a:t>For </a:t>
            </a:r>
            <a:r>
              <a:rPr lang="en-US" sz="1600" dirty="0"/>
              <a:t>RACH Msg2 and Msg4, the UE knows its gap configuration according to </a:t>
            </a:r>
            <a:r>
              <a:rPr lang="en-US" sz="1600" dirty="0" err="1"/>
              <a:t>R_NPDCCH_max</a:t>
            </a:r>
            <a:r>
              <a:rPr lang="en-US" sz="1600" dirty="0"/>
              <a:t> configuration of the CSS for Msg2 (i.e., RAR) transmission. This is also the default gap configuration for DL transmission after Msg4.</a:t>
            </a:r>
          </a:p>
          <a:p>
            <a:pPr lvl="1"/>
            <a:r>
              <a:rPr lang="en-US" sz="1600" dirty="0"/>
              <a:t>F</a:t>
            </a:r>
            <a:r>
              <a:rPr lang="en-US" sz="1600" dirty="0" smtClean="0"/>
              <a:t>or </a:t>
            </a:r>
            <a:r>
              <a:rPr lang="en-US" sz="1600" dirty="0"/>
              <a:t>DL transmissions after Msg4, the UE knows its gap configuration according to the UE-specific </a:t>
            </a:r>
            <a:r>
              <a:rPr lang="en-US" sz="1600" dirty="0" err="1"/>
              <a:t>R_NPDCCH_max</a:t>
            </a:r>
            <a:r>
              <a:rPr lang="en-US" sz="1600" dirty="0"/>
              <a:t> configuration. In case there is no </a:t>
            </a:r>
            <a:r>
              <a:rPr lang="en-US" sz="1600" dirty="0" err="1"/>
              <a:t>R_NPDCCH_max</a:t>
            </a:r>
            <a:r>
              <a:rPr lang="en-US" sz="1600" dirty="0"/>
              <a:t> configuration, the UE uses the default gap configuration</a:t>
            </a:r>
            <a:r>
              <a:rPr lang="en-US" sz="1600" dirty="0" smtClean="0"/>
              <a:t>.</a:t>
            </a:r>
          </a:p>
          <a:p>
            <a:r>
              <a:rPr lang="en-US" sz="2000" dirty="0"/>
              <a:t>“Exact subset is FFS</a:t>
            </a:r>
            <a:r>
              <a:rPr lang="en-US" sz="2000" dirty="0" smtClean="0"/>
              <a:t>”</a:t>
            </a:r>
          </a:p>
          <a:p>
            <a:pPr lvl="1"/>
            <a:r>
              <a:rPr lang="en-US" sz="1600" dirty="0" smtClean="0"/>
              <a:t>The </a:t>
            </a:r>
            <a:r>
              <a:rPr lang="en-US" sz="1600" dirty="0"/>
              <a:t>subset is: {Gap starting point periodicity, Gap size}.  </a:t>
            </a:r>
          </a:p>
          <a:p>
            <a:pPr lvl="1"/>
            <a:r>
              <a:rPr lang="en-US" sz="1600" dirty="0" smtClean="0"/>
              <a:t>Gap </a:t>
            </a:r>
            <a:r>
              <a:rPr lang="en-US" sz="1600" dirty="0"/>
              <a:t>configuration provides indication on if the DL transmission gap is enabled or disabled</a:t>
            </a:r>
            <a:r>
              <a:rPr lang="en-US" sz="1600" dirty="0" smtClean="0"/>
              <a:t>.</a:t>
            </a:r>
          </a:p>
          <a:p>
            <a:pPr lvl="1"/>
            <a:r>
              <a:rPr lang="en-US" sz="1600" dirty="0"/>
              <a:t>Gap starting point is defined over absolute </a:t>
            </a:r>
            <a:r>
              <a:rPr lang="en-US" sz="1600" dirty="0" err="1"/>
              <a:t>subframe</a:t>
            </a:r>
            <a:r>
              <a:rPr lang="en-US" sz="1600" dirty="0"/>
              <a:t> number</a:t>
            </a:r>
            <a:r>
              <a:rPr lang="en-US" sz="1600" dirty="0" smtClean="0"/>
              <a:t>.</a:t>
            </a:r>
          </a:p>
          <a:p>
            <a:r>
              <a:rPr lang="en-US" sz="2000" dirty="0"/>
              <a:t>“FFS how many gap configurations are needed</a:t>
            </a:r>
            <a:r>
              <a:rPr lang="en-US" sz="2000" dirty="0" smtClean="0"/>
              <a:t>”</a:t>
            </a:r>
          </a:p>
          <a:p>
            <a:pPr lvl="1"/>
            <a:r>
              <a:rPr lang="en-US" sz="1600" dirty="0"/>
              <a:t>At least one threshold X1 is defined, and correspondingly one gap configuration can be signaled for </a:t>
            </a:r>
            <a:r>
              <a:rPr lang="en-US" sz="1600" dirty="0" err="1"/>
              <a:t>R_NPDCCH_max</a:t>
            </a:r>
            <a:r>
              <a:rPr lang="en-US" sz="1600" dirty="0"/>
              <a:t> &gt;= X1;</a:t>
            </a:r>
          </a:p>
          <a:p>
            <a:pPr lvl="1"/>
            <a:r>
              <a:rPr lang="en-US" sz="1600" dirty="0" smtClean="0"/>
              <a:t>Decide </a:t>
            </a:r>
            <a:r>
              <a:rPr lang="en-US" sz="1600" dirty="0"/>
              <a:t>till RAN1#84bis if a second threshold X2 is defined, and correspondingly a second gap configuration can be signaled for X1 &gt; </a:t>
            </a:r>
            <a:r>
              <a:rPr lang="en-US" sz="1600" dirty="0" err="1"/>
              <a:t>R_NPDCCH_max</a:t>
            </a:r>
            <a:r>
              <a:rPr lang="en-US" sz="1600" dirty="0"/>
              <a:t> &gt;= X2.</a:t>
            </a:r>
          </a:p>
          <a:p>
            <a:endParaRPr lang="en-US" sz="2000" dirty="0"/>
          </a:p>
        </p:txBody>
      </p:sp>
    </p:spTree>
    <p:extLst>
      <p:ext uri="{BB962C8B-B14F-4D97-AF65-F5344CB8AC3E}">
        <p14:creationId xmlns:p14="http://schemas.microsoft.com/office/powerpoint/2010/main" val="11066289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 (1)</a:t>
            </a:r>
            <a:endParaRPr lang="en-US" dirty="0"/>
          </a:p>
        </p:txBody>
      </p:sp>
      <p:sp>
        <p:nvSpPr>
          <p:cNvPr id="3" name="Content Placeholder 2"/>
          <p:cNvSpPr>
            <a:spLocks noGrp="1"/>
          </p:cNvSpPr>
          <p:nvPr>
            <p:ph idx="1"/>
          </p:nvPr>
        </p:nvSpPr>
        <p:spPr/>
        <p:txBody>
          <a:bodyPr>
            <a:normAutofit/>
          </a:bodyPr>
          <a:lstStyle/>
          <a:p>
            <a:r>
              <a:rPr lang="en-US" sz="3600" dirty="0"/>
              <a:t>For each configuration, the cycle starts with transmission period followed by the </a:t>
            </a:r>
            <a:r>
              <a:rPr lang="en-US" sz="3600" dirty="0" err="1"/>
              <a:t>subframes</a:t>
            </a:r>
            <a:r>
              <a:rPr lang="en-US" sz="3600" dirty="0"/>
              <a:t> for the gaps</a:t>
            </a:r>
          </a:p>
          <a:p>
            <a:r>
              <a:rPr lang="en-US" sz="3600" dirty="0"/>
              <a:t>For a given DL gap configuration, when Gap size = 0, DL transmission gap is disabled</a:t>
            </a:r>
          </a:p>
          <a:p>
            <a:endParaRPr lang="en-US" sz="3600" dirty="0"/>
          </a:p>
        </p:txBody>
      </p:sp>
    </p:spTree>
    <p:extLst>
      <p:ext uri="{BB962C8B-B14F-4D97-AF65-F5344CB8AC3E}">
        <p14:creationId xmlns:p14="http://schemas.microsoft.com/office/powerpoint/2010/main" val="19071657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 (2)</a:t>
            </a:r>
            <a:endParaRPr lang="en-US" dirty="0"/>
          </a:p>
        </p:txBody>
      </p:sp>
      <p:sp>
        <p:nvSpPr>
          <p:cNvPr id="3" name="Content Placeholder 2"/>
          <p:cNvSpPr>
            <a:spLocks noGrp="1"/>
          </p:cNvSpPr>
          <p:nvPr>
            <p:ph idx="1"/>
          </p:nvPr>
        </p:nvSpPr>
        <p:spPr/>
        <p:txBody>
          <a:bodyPr>
            <a:normAutofit lnSpcReduction="10000"/>
          </a:bodyPr>
          <a:lstStyle/>
          <a:p>
            <a:r>
              <a:rPr lang="en-US" dirty="0" smtClean="0"/>
              <a:t>DL transmission gap does not apply to SIB </a:t>
            </a:r>
            <a:r>
              <a:rPr lang="en-US" dirty="0"/>
              <a:t>transmission</a:t>
            </a:r>
            <a:r>
              <a:rPr lang="en-US" dirty="0" smtClean="0"/>
              <a:t>.</a:t>
            </a:r>
          </a:p>
          <a:p>
            <a:r>
              <a:rPr lang="en-US" dirty="0"/>
              <a:t>Gaps configuration is applied for both NPDCCH CSS for paging and </a:t>
            </a:r>
            <a:r>
              <a:rPr lang="en-US" dirty="0" smtClean="0"/>
              <a:t>NPDSCH </a:t>
            </a:r>
            <a:r>
              <a:rPr lang="en-US" dirty="0"/>
              <a:t>carrying the paging </a:t>
            </a:r>
            <a:r>
              <a:rPr lang="en-US" dirty="0" smtClean="0"/>
              <a:t>message</a:t>
            </a:r>
          </a:p>
          <a:p>
            <a:pPr lvl="1"/>
            <a:r>
              <a:rPr lang="en-US" dirty="0" smtClean="0"/>
              <a:t>The same configuration is used for paging NPDCCH and NPDSCH as that of other DL transmission</a:t>
            </a:r>
          </a:p>
          <a:p>
            <a:pPr lvl="1"/>
            <a:r>
              <a:rPr lang="en-US" dirty="0" smtClean="0"/>
              <a:t>For paging, </a:t>
            </a:r>
            <a:r>
              <a:rPr lang="en-US" dirty="0" err="1" smtClean="0"/>
              <a:t>R_NPDCCH_max</a:t>
            </a:r>
            <a:r>
              <a:rPr lang="en-US" dirty="0" smtClean="0"/>
              <a:t> refers to </a:t>
            </a:r>
            <a:r>
              <a:rPr lang="en-US" dirty="0" err="1" smtClean="0"/>
              <a:t>Rmax</a:t>
            </a:r>
            <a:r>
              <a:rPr lang="en-US" dirty="0" smtClean="0"/>
              <a:t> of paging CSS configured by </a:t>
            </a:r>
            <a:r>
              <a:rPr lang="en-US" dirty="0" err="1" smtClean="0"/>
              <a:t>eNB</a:t>
            </a:r>
            <a:endParaRPr lang="en-US" dirty="0"/>
          </a:p>
        </p:txBody>
      </p:sp>
    </p:spTree>
    <p:extLst>
      <p:ext uri="{BB962C8B-B14F-4D97-AF65-F5344CB8AC3E}">
        <p14:creationId xmlns:p14="http://schemas.microsoft.com/office/powerpoint/2010/main" val="253080274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1045</TotalTime>
  <Words>506</Words>
  <Application>Microsoft Office PowerPoint</Application>
  <PresentationFormat>On-screen Show (4:3)</PresentationFormat>
  <Paragraphs>42</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WF on Application of DL Gap for NB-IoT</vt:lpstr>
      <vt:lpstr>Background (1)</vt:lpstr>
      <vt:lpstr>Background (2)</vt:lpstr>
      <vt:lpstr>Proposal (1)</vt:lpstr>
      <vt:lpstr>Proposal (2)</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SRS support for LC/CE MTC</dc:title>
  <dc:creator>Yufei Blankenship</dc:creator>
  <cp:lastModifiedBy>Yufei Blankenship</cp:lastModifiedBy>
  <cp:revision>84</cp:revision>
  <dcterms:created xsi:type="dcterms:W3CDTF">2006-08-16T00:00:00Z</dcterms:created>
  <dcterms:modified xsi:type="dcterms:W3CDTF">2016-04-12T12:10:22Z</dcterms:modified>
</cp:coreProperties>
</file>