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132856"/>
            <a:ext cx="8102704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uplink power control for NB-PUSCH data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312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ZTE,</a:t>
            </a:r>
            <a:r>
              <a:rPr lang="zh-CN" alt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r>
              <a:rPr lang="en-US" altLang="zh-CN" sz="2800" dirty="0" smtClean="0">
                <a:solidFill>
                  <a:schemeClr val="tx1"/>
                </a:solidFill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</a:rPr>
              <a:t>Nokia ,Sharp, </a:t>
            </a:r>
            <a:r>
              <a:rPr lang="en-US" altLang="zh-CN" sz="2800" dirty="0" smtClean="0">
                <a:solidFill>
                  <a:schemeClr val="tx1"/>
                </a:solidFill>
              </a:rPr>
              <a:t>Qualcomm</a:t>
            </a:r>
            <a:endParaRPr lang="en-US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R1-163443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47457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3GPP TSG RAN WG1 Meeting #84bis</a:t>
            </a:r>
          </a:p>
          <a:p>
            <a:pPr hangingPunct="0"/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Busan, Korea, 11</a:t>
            </a:r>
            <a:r>
              <a:rPr lang="en-US" altLang="zh-CN" sz="24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- 15</a:t>
            </a:r>
            <a:r>
              <a:rPr lang="en-US" altLang="zh-CN" sz="24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April 2016</a:t>
            </a:r>
            <a:endParaRPr lang="zh-CN" altLang="zh-CN" sz="24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Agenda item 7.2.1.2.5</a:t>
            </a:r>
            <a:endParaRPr lang="ja-JP" altLang="en-U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414764"/>
            <a:ext cx="8462744" cy="4966564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For NB-PUSCH data transmission, </a:t>
            </a:r>
            <a:r>
              <a:rPr lang="en-US" altLang="zh-CN" sz="2400" dirty="0" smtClean="0"/>
              <a:t>the transmit power </a:t>
            </a:r>
            <a:r>
              <a:rPr lang="en-US" altLang="zh-CN" sz="2400" i="1" dirty="0" err="1" smtClean="0"/>
              <a:t>P</a:t>
            </a:r>
            <a:r>
              <a:rPr lang="en-US" altLang="zh-CN" sz="2400" i="1" baseline="-25000" dirty="0" err="1" smtClean="0"/>
              <a:t>NPUSCH,c</a:t>
            </a:r>
            <a:r>
              <a:rPr lang="en-US" altLang="zh-CN" sz="2400" i="1" dirty="0" smtClean="0"/>
              <a:t>(</a:t>
            </a:r>
            <a:r>
              <a:rPr lang="en-US" altLang="zh-CN" sz="2400" i="1" dirty="0" err="1" smtClean="0"/>
              <a:t>i</a:t>
            </a:r>
            <a:r>
              <a:rPr lang="en-US" altLang="zh-CN" sz="2400" i="1" dirty="0" smtClean="0"/>
              <a:t>)</a:t>
            </a:r>
            <a:r>
              <a:rPr lang="en-US" altLang="zh-CN" sz="2400" dirty="0" smtClean="0"/>
              <a:t> for serving cell c and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 (for 15 kHz subcarrier spacing) or NB-slot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 (for 3.75 kHz subcarrier spacing) is given by</a:t>
            </a:r>
            <a:endParaRPr lang="en-US" sz="2400" dirty="0" smtClean="0"/>
          </a:p>
          <a:p>
            <a:pPr lvl="1"/>
            <a:r>
              <a:rPr lang="en-US" altLang="zh-CN" sz="2000" i="1" dirty="0" err="1" smtClean="0"/>
              <a:t>P</a:t>
            </a:r>
            <a:r>
              <a:rPr lang="en-US" altLang="zh-CN" sz="2000" i="1" baseline="-25000" dirty="0" err="1" smtClean="0"/>
              <a:t>NPUSCH,c</a:t>
            </a:r>
            <a:r>
              <a:rPr lang="en-US" altLang="zh-CN" sz="2000" dirty="0" smtClean="0"/>
              <a:t>(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)=min{</a:t>
            </a:r>
            <a:r>
              <a:rPr lang="en-US" altLang="zh-CN" sz="2000" i="1" dirty="0" err="1" smtClean="0"/>
              <a:t>P</a:t>
            </a:r>
            <a:r>
              <a:rPr lang="en-US" altLang="zh-CN" sz="2000" i="1" baseline="-25000" dirty="0" err="1" smtClean="0"/>
              <a:t>CMAX,c</a:t>
            </a:r>
            <a:r>
              <a:rPr lang="en-US" altLang="zh-CN" sz="2000" dirty="0" smtClean="0"/>
              <a:t>(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), 10log10(</a:t>
            </a:r>
            <a:r>
              <a:rPr lang="en-US" altLang="zh-CN" sz="2000" i="1" dirty="0" err="1" smtClean="0"/>
              <a:t>M</a:t>
            </a:r>
            <a:r>
              <a:rPr lang="en-US" altLang="zh-CN" sz="2000" i="1" baseline="-25000" dirty="0" err="1" smtClean="0"/>
              <a:t>NPUSCH,c</a:t>
            </a:r>
            <a:r>
              <a:rPr lang="en-US" altLang="zh-CN" sz="2000" dirty="0" smtClean="0"/>
              <a:t>(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))+</a:t>
            </a:r>
            <a:r>
              <a:rPr lang="en-US" altLang="zh-CN" sz="2000" i="1" dirty="0" err="1" smtClean="0"/>
              <a:t>P</a:t>
            </a:r>
            <a:r>
              <a:rPr lang="en-US" altLang="zh-CN" sz="2000" i="1" baseline="-25000" dirty="0" err="1" smtClean="0"/>
              <a:t>O_NPUSCH,c</a:t>
            </a:r>
            <a:r>
              <a:rPr lang="en-US" altLang="zh-CN" sz="2000" dirty="0" err="1" smtClean="0"/>
              <a:t>+</a:t>
            </a:r>
            <a:r>
              <a:rPr lang="en-US" altLang="zh-CN" sz="2000" i="1" dirty="0" err="1" smtClean="0"/>
              <a:t>α</a:t>
            </a:r>
            <a:r>
              <a:rPr lang="en-US" altLang="zh-CN" sz="2000" i="1" baseline="-25000" dirty="0" err="1" smtClean="0"/>
              <a:t>c</a:t>
            </a:r>
            <a:r>
              <a:rPr lang="en-US" altLang="zh-CN" sz="2000" dirty="0" smtClean="0"/>
              <a:t>(</a:t>
            </a:r>
            <a:r>
              <a:rPr lang="en-US" altLang="zh-CN" sz="2000" i="1" dirty="0" smtClean="0"/>
              <a:t>j</a:t>
            </a:r>
            <a:r>
              <a:rPr lang="en-US" altLang="zh-CN" sz="2000" dirty="0" smtClean="0"/>
              <a:t>)∙</a:t>
            </a:r>
            <a:r>
              <a:rPr lang="en-US" altLang="zh-CN" sz="2000" i="1" dirty="0" err="1" smtClean="0"/>
              <a:t>PL</a:t>
            </a:r>
            <a:r>
              <a:rPr lang="en-US" altLang="zh-CN" sz="2000" i="1" baseline="-25000" dirty="0" err="1" smtClean="0"/>
              <a:t>c</a:t>
            </a:r>
            <a:r>
              <a:rPr lang="en-US" altLang="zh-CN" sz="2000" dirty="0" err="1" smtClean="0"/>
              <a:t>+</a:t>
            </a:r>
            <a:r>
              <a:rPr lang="en-US" altLang="zh-CN" sz="2000" i="1" dirty="0" err="1" smtClean="0"/>
              <a:t>f</a:t>
            </a:r>
            <a:r>
              <a:rPr lang="en-US" altLang="zh-CN" sz="2000" i="1" baseline="-25000" dirty="0" err="1" smtClean="0"/>
              <a:t>c</a:t>
            </a:r>
            <a:r>
              <a:rPr lang="en-US" altLang="zh-CN" sz="2000" dirty="0" smtClean="0"/>
              <a:t>(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)}</a:t>
            </a:r>
          </a:p>
          <a:p>
            <a:pPr lvl="1"/>
            <a:r>
              <a:rPr lang="en-US" altLang="zh-CN" sz="2000" i="1" dirty="0" smtClean="0"/>
              <a:t>For </a:t>
            </a:r>
            <a:r>
              <a:rPr lang="en-US" altLang="zh-CN" sz="2000" i="1" dirty="0" err="1" smtClean="0"/>
              <a:t>M</a:t>
            </a:r>
            <a:r>
              <a:rPr lang="en-US" altLang="zh-CN" sz="2000" i="1" baseline="-25000" dirty="0" err="1" smtClean="0"/>
              <a:t>NPUSCH,c</a:t>
            </a:r>
            <a:r>
              <a:rPr lang="en-US" altLang="zh-CN" sz="2000" dirty="0" smtClean="0"/>
              <a:t>(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)</a:t>
            </a:r>
          </a:p>
          <a:p>
            <a:pPr lvl="2"/>
            <a:r>
              <a:rPr lang="en-US" altLang="zh-CN" sz="1600" dirty="0" smtClean="0"/>
              <a:t>For single tone with 3.75 kHz subcarrier spacing, </a:t>
            </a:r>
            <a:r>
              <a:rPr lang="en-US" altLang="zh-CN" sz="1600" i="1" dirty="0" err="1" smtClean="0"/>
              <a:t>M</a:t>
            </a:r>
            <a:r>
              <a:rPr lang="en-US" altLang="zh-CN" sz="1600" i="1" baseline="-25000" dirty="0" err="1" smtClean="0"/>
              <a:t>NPUSCH,c</a:t>
            </a:r>
            <a:r>
              <a:rPr lang="en-US" altLang="zh-CN" sz="1600" dirty="0" smtClean="0"/>
              <a:t>(</a:t>
            </a:r>
            <a:r>
              <a:rPr lang="en-US" altLang="zh-CN" sz="1600" i="1" dirty="0" err="1" smtClean="0"/>
              <a:t>i</a:t>
            </a:r>
            <a:r>
              <a:rPr lang="en-US" altLang="zh-CN" sz="1600" dirty="0" smtClean="0"/>
              <a:t>)=1/4</a:t>
            </a:r>
          </a:p>
          <a:p>
            <a:pPr lvl="2"/>
            <a:r>
              <a:rPr lang="en-US" altLang="zh-CN" sz="1600" dirty="0" smtClean="0"/>
              <a:t>For 15 kHz subcarrier spacing, </a:t>
            </a:r>
            <a:r>
              <a:rPr lang="en-US" altLang="zh-CN" sz="1600" i="1" dirty="0" err="1" smtClean="0"/>
              <a:t>M</a:t>
            </a:r>
            <a:r>
              <a:rPr lang="en-US" altLang="zh-CN" sz="1600" i="1" baseline="-25000" dirty="0" err="1" smtClean="0"/>
              <a:t>NPUSCH,c</a:t>
            </a:r>
            <a:r>
              <a:rPr lang="en-US" altLang="zh-CN" sz="1600" dirty="0" smtClean="0"/>
              <a:t>(</a:t>
            </a:r>
            <a:r>
              <a:rPr lang="en-US" altLang="zh-CN" sz="1600" i="1" dirty="0" err="1" smtClean="0"/>
              <a:t>i</a:t>
            </a:r>
            <a:r>
              <a:rPr lang="en-US" altLang="zh-CN" sz="1600" dirty="0" smtClean="0"/>
              <a:t>) is the number of subcarriers, and can be set to 1, 3, 6, 12</a:t>
            </a:r>
          </a:p>
          <a:p>
            <a:pPr lvl="1"/>
            <a:r>
              <a:rPr lang="en-US" altLang="zh-CN" sz="2000" i="1" dirty="0" err="1" smtClean="0"/>
              <a:t>P</a:t>
            </a:r>
            <a:r>
              <a:rPr lang="en-US" altLang="zh-CN" sz="2000" i="1" baseline="-25000" dirty="0" err="1" smtClean="0"/>
              <a:t>O_NPUSCH,c</a:t>
            </a:r>
            <a:r>
              <a:rPr lang="en-US" altLang="zh-CN" sz="2000" dirty="0" smtClean="0"/>
              <a:t>(</a:t>
            </a:r>
            <a:r>
              <a:rPr lang="en-US" altLang="zh-CN" sz="2000" i="1" dirty="0" smtClean="0"/>
              <a:t>j</a:t>
            </a:r>
            <a:r>
              <a:rPr lang="en-US" altLang="zh-CN" sz="2000" dirty="0" smtClean="0"/>
              <a:t>)=</a:t>
            </a:r>
            <a:r>
              <a:rPr lang="en-US" altLang="zh-CN" sz="2000" i="1" dirty="0" err="1" smtClean="0"/>
              <a:t>P</a:t>
            </a:r>
            <a:r>
              <a:rPr lang="en-US" altLang="zh-CN" sz="2000" i="1" baseline="-25000" dirty="0" err="1" smtClean="0"/>
              <a:t>O_UE_NPUSCH,c</a:t>
            </a:r>
            <a:r>
              <a:rPr lang="en-US" altLang="zh-CN" sz="2000" dirty="0" smtClean="0"/>
              <a:t>(</a:t>
            </a:r>
            <a:r>
              <a:rPr lang="en-US" altLang="zh-CN" sz="2000" i="1" dirty="0" smtClean="0"/>
              <a:t>j</a:t>
            </a:r>
            <a:r>
              <a:rPr lang="en-US" altLang="zh-CN" sz="2000" dirty="0" smtClean="0"/>
              <a:t>)+</a:t>
            </a:r>
            <a:r>
              <a:rPr lang="en-US" altLang="zh-CN" sz="2000" i="1" dirty="0" err="1" smtClean="0"/>
              <a:t>P</a:t>
            </a:r>
            <a:r>
              <a:rPr lang="en-US" altLang="zh-CN" sz="2000" i="1" baseline="-25000" dirty="0" err="1" smtClean="0"/>
              <a:t>O_NOMINAL_NPUSCH,c</a:t>
            </a:r>
            <a:r>
              <a:rPr lang="en-US" altLang="zh-CN" sz="2000" dirty="0" smtClean="0"/>
              <a:t>(</a:t>
            </a:r>
            <a:r>
              <a:rPr lang="en-US" altLang="zh-CN" sz="2000" i="1" dirty="0" smtClean="0"/>
              <a:t>j</a:t>
            </a:r>
            <a:r>
              <a:rPr lang="en-US" altLang="zh-CN" sz="2000" dirty="0" smtClean="0"/>
              <a:t>)</a:t>
            </a:r>
          </a:p>
          <a:p>
            <a:pPr lvl="2"/>
            <a:r>
              <a:rPr lang="en-US" altLang="zh-CN" sz="1600" i="1" dirty="0" smtClean="0"/>
              <a:t>When j = 1, which is used for NB-PUSCH data (re)transmissions, </a:t>
            </a:r>
            <a:r>
              <a:rPr lang="en-US" altLang="zh-CN" sz="1600" i="1" dirty="0" err="1" smtClean="0"/>
              <a:t>P</a:t>
            </a:r>
            <a:r>
              <a:rPr lang="en-US" altLang="zh-CN" sz="1600" i="1" baseline="-25000" dirty="0" err="1" smtClean="0"/>
              <a:t>O_UE_NPUSCH,c</a:t>
            </a:r>
            <a:r>
              <a:rPr lang="en-US" altLang="zh-CN" sz="1600" i="1" dirty="0" smtClean="0"/>
              <a:t>(1) and </a:t>
            </a:r>
            <a:r>
              <a:rPr lang="en-US" altLang="zh-CN" sz="1600" i="1" dirty="0" err="1" smtClean="0"/>
              <a:t>P</a:t>
            </a:r>
            <a:r>
              <a:rPr lang="en-US" altLang="zh-CN" sz="1600" i="1" baseline="-25000" dirty="0" err="1" smtClean="0"/>
              <a:t>O_NOMINAL_NPUSCH,c</a:t>
            </a:r>
            <a:r>
              <a:rPr lang="en-US" altLang="zh-CN" sz="1600" i="1" dirty="0" smtClean="0"/>
              <a:t>(1) are configured by higher layers</a:t>
            </a:r>
          </a:p>
          <a:p>
            <a:pPr lvl="2"/>
            <a:r>
              <a:rPr lang="en-US" altLang="zh-CN" sz="1600" i="1" dirty="0" smtClean="0"/>
              <a:t>When j = 2, which is used for NB-PUSCH (re)transmissions corresponding to the random access response grant, </a:t>
            </a:r>
            <a:r>
              <a:rPr lang="en-US" altLang="zh-CN" sz="1600" i="1" dirty="0" err="1" smtClean="0"/>
              <a:t>P</a:t>
            </a:r>
            <a:r>
              <a:rPr lang="en-US" altLang="zh-CN" sz="1600" i="1" baseline="-25000" dirty="0" err="1" smtClean="0"/>
              <a:t>O_UE_NPUSCH,c</a:t>
            </a:r>
            <a:r>
              <a:rPr lang="en-US" altLang="zh-CN" sz="1600" i="1" dirty="0" smtClean="0"/>
              <a:t>(2)=0 and </a:t>
            </a:r>
            <a:r>
              <a:rPr lang="en-US" altLang="zh-CN" sz="1600" i="1" dirty="0" err="1" smtClean="0"/>
              <a:t>P</a:t>
            </a:r>
            <a:r>
              <a:rPr lang="en-US" altLang="zh-CN" sz="1600" i="1" baseline="-25000" dirty="0" err="1" smtClean="0"/>
              <a:t>O_NOMINAL_NPUSCH,c</a:t>
            </a:r>
            <a:r>
              <a:rPr lang="en-US" altLang="zh-CN" sz="1600" i="1" dirty="0" smtClean="0"/>
              <a:t>(2) = P</a:t>
            </a:r>
            <a:r>
              <a:rPr lang="en-US" altLang="zh-CN" sz="1600" i="1" baseline="-25000" dirty="0" smtClean="0"/>
              <a:t>O_PRE</a:t>
            </a:r>
            <a:r>
              <a:rPr lang="en-US" altLang="zh-CN" sz="1600" i="1" dirty="0" smtClean="0"/>
              <a:t>+ Δ</a:t>
            </a:r>
            <a:r>
              <a:rPr lang="en-US" altLang="zh-CN" sz="1600" i="1" baseline="-25000" dirty="0" smtClean="0"/>
              <a:t>PREAMBLE_Msg3</a:t>
            </a:r>
            <a:r>
              <a:rPr lang="en-US" altLang="zh-CN" sz="1600" i="1" dirty="0" smtClean="0"/>
              <a:t>, where the parameter P</a:t>
            </a:r>
            <a:r>
              <a:rPr lang="en-US" altLang="zh-CN" sz="1600" i="1" baseline="-25000" dirty="0" smtClean="0"/>
              <a:t>O_PRE </a:t>
            </a:r>
            <a:r>
              <a:rPr lang="en-US" altLang="zh-CN" sz="1600" i="1" dirty="0" smtClean="0"/>
              <a:t>and Δ</a:t>
            </a:r>
            <a:r>
              <a:rPr lang="en-US" altLang="zh-CN" sz="1600" i="1" baseline="-25000" dirty="0" smtClean="0"/>
              <a:t>PREAMBLE_Msg3</a:t>
            </a:r>
            <a:r>
              <a:rPr lang="en-US" altLang="zh-CN" sz="1600" i="1" dirty="0" smtClean="0"/>
              <a:t> are signaled from higher layers for serving cell c</a:t>
            </a:r>
            <a:endParaRPr lang="en-US" altLang="zh-CN" sz="1600" dirty="0" smtClean="0"/>
          </a:p>
          <a:p>
            <a:pPr lvl="1"/>
            <a:r>
              <a:rPr lang="en-US" altLang="zh-CN" sz="2000" i="1" dirty="0" smtClean="0"/>
              <a:t>For j = 1, </a:t>
            </a:r>
            <a:r>
              <a:rPr lang="en-US" altLang="zh-CN" sz="2000" i="1" dirty="0" err="1" smtClean="0"/>
              <a:t>α</a:t>
            </a:r>
            <a:r>
              <a:rPr lang="en-US" altLang="zh-CN" sz="2000" i="1" baseline="-25000" dirty="0" err="1" smtClean="0"/>
              <a:t>c</a:t>
            </a:r>
            <a:r>
              <a:rPr lang="en-US" altLang="zh-CN" sz="2000" i="1" dirty="0" smtClean="0"/>
              <a:t>(j) is configured by higher layers. For j = 2, </a:t>
            </a:r>
            <a:r>
              <a:rPr lang="en-US" altLang="zh-CN" sz="2000" i="1" dirty="0" err="1" smtClean="0"/>
              <a:t>α</a:t>
            </a:r>
            <a:r>
              <a:rPr lang="en-US" altLang="zh-CN" sz="2000" i="1" baseline="-25000" dirty="0" err="1" smtClean="0"/>
              <a:t>c</a:t>
            </a:r>
            <a:r>
              <a:rPr lang="en-US" altLang="zh-CN" sz="2000" i="1" dirty="0" smtClean="0"/>
              <a:t>(j)=1</a:t>
            </a:r>
          </a:p>
          <a:p>
            <a:pPr lvl="1"/>
            <a:r>
              <a:rPr lang="en-US" altLang="zh-CN" sz="2000" i="1" dirty="0" err="1" smtClean="0"/>
              <a:t>f</a:t>
            </a:r>
            <a:r>
              <a:rPr lang="en-US" altLang="zh-CN" sz="2000" i="1" baseline="-25000" dirty="0" err="1" smtClean="0"/>
              <a:t>c</a:t>
            </a:r>
            <a:r>
              <a:rPr lang="en-US" altLang="zh-CN" sz="2000" dirty="0" smtClean="0"/>
              <a:t>(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): A power adjustment parameter is indicated by DCI</a:t>
            </a:r>
            <a:endParaRPr lang="en-US" altLang="zh-CN" sz="2000" i="1" dirty="0" smtClean="0"/>
          </a:p>
        </p:txBody>
      </p:sp>
    </p:spTree>
    <p:extLst>
      <p:ext uri="{BB962C8B-B14F-4D97-AF65-F5344CB8AC3E}">
        <p14:creationId xmlns:p14="http://schemas.microsoft.com/office/powerpoint/2010/main" val="607471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7261</TotalTime>
  <Words>235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MS PGothic</vt:lpstr>
      <vt:lpstr>宋体</vt:lpstr>
      <vt:lpstr>Arial</vt:lpstr>
      <vt:lpstr>Calibri</vt:lpstr>
      <vt:lpstr>Office Theme</vt:lpstr>
      <vt:lpstr>WF on uplink power control for NB-PUSCH data transmission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Uplink Power Control  for NB-IoT</dc:title>
  <dc:creator>ZTE</dc:creator>
  <cp:lastModifiedBy>Shupeng Li</cp:lastModifiedBy>
  <cp:revision>506</cp:revision>
  <dcterms:created xsi:type="dcterms:W3CDTF">2014-10-08T06:45:16Z</dcterms:created>
  <dcterms:modified xsi:type="dcterms:W3CDTF">2016-04-11T10:46:43Z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