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7" r:id="rId2"/>
    <p:sldId id="272" r:id="rId3"/>
    <p:sldId id="273" r:id="rId4"/>
    <p:sldId id="274" r:id="rId5"/>
    <p:sldId id="275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napVertSplitter="1" vertBarState="minimized" horzBarState="maximized">
    <p:restoredLeft sz="10041" autoAdjust="0"/>
    <p:restoredTop sz="81171" autoAdjust="0"/>
  </p:normalViewPr>
  <p:slideViewPr>
    <p:cSldViewPr>
      <p:cViewPr varScale="1">
        <p:scale>
          <a:sx n="63" d="100"/>
          <a:sy n="63" d="100"/>
        </p:scale>
        <p:origin x="1362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11/21/2015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11/21/2015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11/21/2015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11/21/2015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WF on </a:t>
            </a:r>
            <a:r>
              <a:rPr lang="en-US" dirty="0" smtClean="0"/>
              <a:t>Remaining Issues on Number of Repetitions</a:t>
            </a:r>
            <a:endParaRPr lang="en-US" baseline="-250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Sony, [CATT]</a:t>
            </a:r>
            <a:endParaRPr lang="en-US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543800" y="188913"/>
            <a:ext cx="145424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0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R1-157872</a:t>
            </a:r>
            <a:endParaRPr kumimoji="0" lang="ja-JP" altLang="en-US" sz="20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634602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#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83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Anaheim, USA, 15th - 22th November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2015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</a:t>
            </a:r>
            <a:r>
              <a:rPr kumimoji="0"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item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6.2.1.4</a:t>
            </a:r>
            <a:endParaRPr kumimoji="0"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791936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Background on repetitions</a:t>
            </a:r>
            <a:endParaRPr lang="en-GB" baseline="-25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76800"/>
          </a:xfrm>
        </p:spPr>
        <p:txBody>
          <a:bodyPr>
            <a:normAutofit fontScale="77500" lnSpcReduction="20000"/>
          </a:bodyPr>
          <a:lstStyle/>
          <a:p>
            <a:pPr marL="0" lvl="0" indent="0">
              <a:buNone/>
            </a:pPr>
            <a:r>
              <a:rPr lang="en-GB" dirty="0" smtClean="0"/>
              <a:t>Agreement</a:t>
            </a:r>
          </a:p>
          <a:p>
            <a:pPr lvl="0"/>
            <a:r>
              <a:rPr lang="en-GB" dirty="0" smtClean="0"/>
              <a:t>Set </a:t>
            </a:r>
            <a:r>
              <a:rPr lang="en-GB" dirty="0"/>
              <a:t>of PDSCH/PUSCH Repetition Numbers</a:t>
            </a:r>
          </a:p>
          <a:p>
            <a:pPr lvl="0"/>
            <a:r>
              <a:rPr lang="en-GB" dirty="0"/>
              <a:t>The predefined set of PDSCH/</a:t>
            </a:r>
            <a:r>
              <a:rPr lang="en-US" dirty="0"/>
              <a:t>PUSCH</a:t>
            </a:r>
            <a:r>
              <a:rPr lang="en-GB" dirty="0"/>
              <a:t> repetition numbers are: {1, 2, 4, 8, 16, 32, 64, 128, </a:t>
            </a:r>
            <a:r>
              <a:rPr lang="en-GB" dirty="0">
                <a:solidFill>
                  <a:srgbClr val="FF0000"/>
                </a:solidFill>
              </a:rPr>
              <a:t>[192]</a:t>
            </a:r>
            <a:r>
              <a:rPr lang="en-GB" dirty="0"/>
              <a:t>, 256, </a:t>
            </a:r>
            <a:r>
              <a:rPr lang="en-GB" dirty="0">
                <a:solidFill>
                  <a:srgbClr val="FF0000"/>
                </a:solidFill>
              </a:rPr>
              <a:t>[384]</a:t>
            </a:r>
            <a:r>
              <a:rPr lang="en-GB" dirty="0"/>
              <a:t>, 512, </a:t>
            </a:r>
            <a:r>
              <a:rPr lang="en-GB" dirty="0">
                <a:solidFill>
                  <a:srgbClr val="FF0000"/>
                </a:solidFill>
              </a:rPr>
              <a:t>[768]</a:t>
            </a:r>
            <a:r>
              <a:rPr lang="en-GB" dirty="0"/>
              <a:t>, 1024, </a:t>
            </a:r>
            <a:r>
              <a:rPr lang="en-GB" dirty="0">
                <a:solidFill>
                  <a:srgbClr val="FF0000"/>
                </a:solidFill>
              </a:rPr>
              <a:t>[1536]</a:t>
            </a:r>
            <a:r>
              <a:rPr lang="en-GB" dirty="0"/>
              <a:t>, </a:t>
            </a:r>
            <a:r>
              <a:rPr lang="en-GB" dirty="0">
                <a:solidFill>
                  <a:srgbClr val="FF0000"/>
                </a:solidFill>
              </a:rPr>
              <a:t>[2048]</a:t>
            </a:r>
            <a:r>
              <a:rPr lang="en-GB" dirty="0"/>
              <a:t>}</a:t>
            </a:r>
          </a:p>
          <a:p>
            <a:pPr lvl="0"/>
            <a:r>
              <a:rPr lang="en-GB" dirty="0"/>
              <a:t>“Set of PDSCH repetition numbers” and “Set of PUSCH repetition numbers” are derived based on each respective </a:t>
            </a:r>
            <a:r>
              <a:rPr lang="en-GB" dirty="0">
                <a:solidFill>
                  <a:srgbClr val="FF0000"/>
                </a:solidFill>
              </a:rPr>
              <a:t>4-bit indicator signalled in MTC-SIB</a:t>
            </a:r>
            <a:r>
              <a:rPr lang="en-GB" dirty="0"/>
              <a:t>:</a:t>
            </a:r>
          </a:p>
          <a:p>
            <a:pPr lvl="2"/>
            <a:r>
              <a:rPr lang="en-GB" dirty="0"/>
              <a:t>Mode A: 4 values </a:t>
            </a:r>
          </a:p>
          <a:p>
            <a:pPr lvl="2"/>
            <a:r>
              <a:rPr lang="en-GB" dirty="0"/>
              <a:t>Mode B: 8 values </a:t>
            </a:r>
          </a:p>
          <a:p>
            <a:pPr lvl="2"/>
            <a:r>
              <a:rPr lang="en-GB" dirty="0"/>
              <a:t>Default values:</a:t>
            </a:r>
          </a:p>
          <a:p>
            <a:pPr lvl="3"/>
            <a:r>
              <a:rPr lang="en-GB" dirty="0"/>
              <a:t>Mode A: set = {1,2,4,8}</a:t>
            </a:r>
          </a:p>
          <a:p>
            <a:pPr lvl="3"/>
            <a:r>
              <a:rPr lang="en-GB" dirty="0"/>
              <a:t>Mode B: set = {4,8,16,32,64,128,256,512}</a:t>
            </a:r>
          </a:p>
          <a:p>
            <a:pPr lvl="0"/>
            <a:r>
              <a:rPr lang="en-GB" dirty="0">
                <a:solidFill>
                  <a:srgbClr val="FF0000"/>
                </a:solidFill>
              </a:rPr>
              <a:t>FFS</a:t>
            </a:r>
            <a:r>
              <a:rPr lang="en-GB" dirty="0"/>
              <a:t> whether or not there is a restriction on the max number repetitions for Mode A</a:t>
            </a:r>
          </a:p>
        </p:txBody>
      </p:sp>
    </p:spTree>
    <p:extLst>
      <p:ext uri="{BB962C8B-B14F-4D97-AF65-F5344CB8AC3E}">
        <p14:creationId xmlns:p14="http://schemas.microsoft.com/office/powerpoint/2010/main" val="22034066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Proposal on repetitions for Mode A</a:t>
            </a:r>
            <a:endParaRPr lang="en-GB" baseline="-25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6212"/>
            <a:ext cx="8229600" cy="762000"/>
          </a:xfrm>
        </p:spPr>
        <p:txBody>
          <a:bodyPr>
            <a:noAutofit/>
          </a:bodyPr>
          <a:lstStyle/>
          <a:p>
            <a:pPr lvl="1"/>
            <a:r>
              <a:rPr lang="en-GB" sz="2000" dirty="0" smtClean="0"/>
              <a:t>Alt 1: For Mode A, the 4-bit indicator provides an index to a table</a:t>
            </a:r>
          </a:p>
          <a:p>
            <a:pPr lvl="2"/>
            <a:r>
              <a:rPr lang="en-GB" sz="2000" dirty="0" smtClean="0"/>
              <a:t>A single table is used that is common to the UL and DL</a:t>
            </a:r>
            <a:endParaRPr lang="en-US" sz="2000" dirty="0"/>
          </a:p>
          <a:p>
            <a:pPr marL="914400" lvl="2" indent="0">
              <a:buNone/>
            </a:pPr>
            <a:endParaRPr lang="en-US" sz="2000" dirty="0" smtClean="0"/>
          </a:p>
          <a:p>
            <a:pPr marL="457200" lvl="1" indent="0">
              <a:buNone/>
            </a:pPr>
            <a:endParaRPr lang="en-GB" sz="2000" dirty="0"/>
          </a:p>
          <a:p>
            <a:endParaRPr lang="en-GB" sz="2000" dirty="0" smtClean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36701795"/>
              </p:ext>
            </p:extLst>
          </p:nvPr>
        </p:nvGraphicFramePr>
        <p:xfrm>
          <a:off x="1524000" y="2286000"/>
          <a:ext cx="6096000" cy="22544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/>
                <a:gridCol w="3048000"/>
              </a:tblGrid>
              <a:tr h="380723">
                <a:tc>
                  <a:txBody>
                    <a:bodyPr/>
                    <a:lstStyle/>
                    <a:p>
                      <a:r>
                        <a:rPr lang="en-GB" dirty="0" smtClean="0"/>
                        <a:t>index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Set of repetitions</a:t>
                      </a:r>
                      <a:endParaRPr lang="en-GB" dirty="0"/>
                    </a:p>
                  </a:txBody>
                  <a:tcPr/>
                </a:tc>
              </a:tr>
              <a:tr h="380723">
                <a:tc>
                  <a:txBody>
                    <a:bodyPr/>
                    <a:lstStyle/>
                    <a:p>
                      <a:r>
                        <a:rPr lang="en-GB" dirty="0" smtClean="0"/>
                        <a:t>0 (=</a:t>
                      </a:r>
                      <a:r>
                        <a:rPr lang="en-GB" baseline="0" dirty="0" smtClean="0"/>
                        <a:t> default)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1,2,4,8</a:t>
                      </a:r>
                      <a:endParaRPr lang="en-GB" dirty="0"/>
                    </a:p>
                  </a:txBody>
                  <a:tcPr/>
                </a:tc>
              </a:tr>
              <a:tr h="380723">
                <a:tc>
                  <a:txBody>
                    <a:bodyPr/>
                    <a:lstStyle/>
                    <a:p>
                      <a:r>
                        <a:rPr lang="en-GB" dirty="0" smtClean="0"/>
                        <a:t>1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1,4,8,16</a:t>
                      </a:r>
                      <a:endParaRPr lang="en-GB" dirty="0"/>
                    </a:p>
                  </a:txBody>
                  <a:tcPr/>
                </a:tc>
              </a:tr>
              <a:tr h="343455">
                <a:tc>
                  <a:txBody>
                    <a:bodyPr/>
                    <a:lstStyle/>
                    <a:p>
                      <a:r>
                        <a:rPr lang="en-GB" dirty="0" smtClean="0"/>
                        <a:t>2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1,2,4,16</a:t>
                      </a:r>
                      <a:endParaRPr lang="en-GB" dirty="0"/>
                    </a:p>
                  </a:txBody>
                  <a:tcPr/>
                </a:tc>
              </a:tr>
              <a:tr h="343455">
                <a:tc>
                  <a:txBody>
                    <a:bodyPr/>
                    <a:lstStyle/>
                    <a:p>
                      <a:r>
                        <a:rPr lang="en-GB" dirty="0" smtClean="0"/>
                        <a:t>3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1,4,16,64</a:t>
                      </a:r>
                      <a:endParaRPr lang="en-GB" dirty="0"/>
                    </a:p>
                  </a:txBody>
                  <a:tcPr/>
                </a:tc>
              </a:tr>
              <a:tr h="380723">
                <a:tc>
                  <a:txBody>
                    <a:bodyPr/>
                    <a:lstStyle/>
                    <a:p>
                      <a:r>
                        <a:rPr lang="en-GB" dirty="0" smtClean="0"/>
                        <a:t>others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reserved</a:t>
                      </a:r>
                      <a:endParaRPr lang="en-GB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Content Placeholder 2"/>
          <p:cNvSpPr txBox="1">
            <a:spLocks/>
          </p:cNvSpPr>
          <p:nvPr/>
        </p:nvSpPr>
        <p:spPr>
          <a:xfrm>
            <a:off x="457200" y="4648200"/>
            <a:ext cx="8229600" cy="1673290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en-GB" i="1" dirty="0" smtClean="0"/>
              <a:t>Note: FFS on max number of repetitions for mode A is resolved by this table: max = 64</a:t>
            </a:r>
          </a:p>
          <a:p>
            <a:pPr lvl="1"/>
            <a:r>
              <a:rPr lang="en-GB" sz="2600" dirty="0" smtClean="0"/>
              <a:t>Alt.2:</a:t>
            </a:r>
          </a:p>
          <a:p>
            <a:pPr lvl="2"/>
            <a:r>
              <a:rPr lang="en-GB" sz="2600" dirty="0" smtClean="0"/>
              <a:t>Only the default values of {1,2,4,8} apply in Mode A. No signalling is necessary</a:t>
            </a:r>
            <a:endParaRPr lang="en-GB" sz="2600" dirty="0"/>
          </a:p>
          <a:p>
            <a:pPr lvl="1"/>
            <a:endParaRPr lang="en-GB" sz="4000" dirty="0" smtClean="0"/>
          </a:p>
          <a:p>
            <a:pPr lvl="1"/>
            <a:endParaRPr lang="en-US" dirty="0" smtClean="0"/>
          </a:p>
          <a:p>
            <a:pPr marL="914400" lvl="2" indent="0">
              <a:buFont typeface="Arial" pitchFamily="34" charset="0"/>
              <a:buNone/>
            </a:pPr>
            <a:endParaRPr lang="en-US" dirty="0" smtClean="0"/>
          </a:p>
          <a:p>
            <a:pPr marL="457200" lvl="1" indent="0">
              <a:buFont typeface="Arial" pitchFamily="34" charset="0"/>
              <a:buNone/>
            </a:pPr>
            <a:endParaRPr lang="en-GB" dirty="0" smtClean="0"/>
          </a:p>
          <a:p>
            <a:endParaRPr lang="en-GB" dirty="0" smtClean="0"/>
          </a:p>
        </p:txBody>
      </p:sp>
    </p:spTree>
    <p:extLst>
      <p:ext uri="{BB962C8B-B14F-4D97-AF65-F5344CB8AC3E}">
        <p14:creationId xmlns:p14="http://schemas.microsoft.com/office/powerpoint/2010/main" val="40898645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Proposal on repetitions for Mode B</a:t>
            </a:r>
            <a:endParaRPr lang="en-GB" baseline="-25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6808" y="1295400"/>
            <a:ext cx="8229600" cy="762000"/>
          </a:xfrm>
        </p:spPr>
        <p:txBody>
          <a:bodyPr>
            <a:normAutofit/>
          </a:bodyPr>
          <a:lstStyle/>
          <a:p>
            <a:pPr lvl="1"/>
            <a:r>
              <a:rPr lang="en-GB" sz="1600" dirty="0" smtClean="0"/>
              <a:t>Alt1: For Mode B, the 4-bit indicator provides an index to a table</a:t>
            </a:r>
          </a:p>
          <a:p>
            <a:pPr lvl="2"/>
            <a:r>
              <a:rPr lang="en-GB" sz="1600" dirty="0" smtClean="0"/>
              <a:t>A single table is used that is common to the UL and DL</a:t>
            </a:r>
            <a:endParaRPr lang="en-US" sz="1600" dirty="0"/>
          </a:p>
          <a:p>
            <a:pPr marL="914400" lvl="2" indent="0">
              <a:buNone/>
            </a:pPr>
            <a:endParaRPr lang="en-US" dirty="0" smtClean="0"/>
          </a:p>
          <a:p>
            <a:pPr marL="457200" lvl="1" indent="0">
              <a:buNone/>
            </a:pPr>
            <a:endParaRPr lang="en-GB" dirty="0"/>
          </a:p>
          <a:p>
            <a:endParaRPr lang="en-GB" dirty="0" smtClean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2171684"/>
              </p:ext>
            </p:extLst>
          </p:nvPr>
        </p:nvGraphicFramePr>
        <p:xfrm>
          <a:off x="609600" y="1905000"/>
          <a:ext cx="7467599" cy="33765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19200"/>
                <a:gridCol w="3048000"/>
                <a:gridCol w="3200399"/>
              </a:tblGrid>
              <a:tr h="304800"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index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Set of repetitions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motivation</a:t>
                      </a:r>
                      <a:endParaRPr lang="en-GB" sz="1200" dirty="0"/>
                    </a:p>
                  </a:txBody>
                  <a:tcPr/>
                </a:tc>
              </a:tr>
              <a:tr h="341014"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0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4,8,16,32,64,128,256,512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Motivated by mode A, index 0</a:t>
                      </a:r>
                      <a:endParaRPr lang="en-GB" sz="1200" dirty="0"/>
                    </a:p>
                  </a:txBody>
                  <a:tcPr/>
                </a:tc>
              </a:tr>
              <a:tr h="341014"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1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8,16,32,64,128,256,512,1024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Motivated</a:t>
                      </a:r>
                      <a:r>
                        <a:rPr lang="en-GB" sz="1200" baseline="0" dirty="0" smtClean="0"/>
                        <a:t> by</a:t>
                      </a:r>
                      <a:r>
                        <a:rPr lang="en-GB" sz="1200" dirty="0" smtClean="0"/>
                        <a:t> mode A, index 1,2</a:t>
                      </a:r>
                      <a:endParaRPr lang="en-GB" sz="1200" dirty="0"/>
                    </a:p>
                  </a:txBody>
                  <a:tcPr/>
                </a:tc>
              </a:tr>
              <a:tr h="341014"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2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8,32,128,192,256,384,512,768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Better granularity at high R</a:t>
                      </a:r>
                      <a:endParaRPr lang="en-GB" sz="1200" dirty="0"/>
                    </a:p>
                  </a:txBody>
                  <a:tcPr/>
                </a:tc>
              </a:tr>
              <a:tr h="298327"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3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4,16,64,256,384,512,768,1024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Good</a:t>
                      </a:r>
                      <a:r>
                        <a:rPr lang="en-GB" sz="1200" baseline="0" dirty="0" smtClean="0"/>
                        <a:t> granularity at high R, overlap at low R</a:t>
                      </a:r>
                      <a:endParaRPr lang="en-GB" sz="1200" dirty="0"/>
                    </a:p>
                  </a:txBody>
                  <a:tcPr/>
                </a:tc>
              </a:tr>
              <a:tr h="386279"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4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4,16,64,256,512,1024,1536,2048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Large</a:t>
                      </a:r>
                      <a:r>
                        <a:rPr lang="en-GB" sz="1200" baseline="0" dirty="0" smtClean="0"/>
                        <a:t> UL </a:t>
                      </a:r>
                      <a:r>
                        <a:rPr lang="en-GB" sz="1200" baseline="0" dirty="0" err="1" smtClean="0"/>
                        <a:t>TrBlks</a:t>
                      </a:r>
                      <a:endParaRPr lang="en-GB" sz="1200" dirty="0"/>
                    </a:p>
                  </a:txBody>
                  <a:tcPr/>
                </a:tc>
              </a:tr>
              <a:tr h="341014"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5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1,2,4,8,16,32,64,128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err="1" smtClean="0"/>
                        <a:t>ModeB</a:t>
                      </a:r>
                      <a:r>
                        <a:rPr lang="en-GB" sz="1200" dirty="0" smtClean="0"/>
                        <a:t>-only network</a:t>
                      </a:r>
                      <a:endParaRPr lang="en-GB" sz="1200" dirty="0"/>
                    </a:p>
                  </a:txBody>
                  <a:tcPr/>
                </a:tc>
              </a:tr>
              <a:tr h="341014"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6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1,4,16,64,256,512,1024,2048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err="1" smtClean="0"/>
                        <a:t>ModeB</a:t>
                      </a:r>
                      <a:r>
                        <a:rPr lang="en-GB" sz="1200" baseline="0" dirty="0" smtClean="0"/>
                        <a:t>-only network, large TBS</a:t>
                      </a:r>
                      <a:endParaRPr lang="en-GB" sz="1200" dirty="0"/>
                    </a:p>
                  </a:txBody>
                  <a:tcPr/>
                </a:tc>
              </a:tr>
              <a:tr h="341014"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7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1,4,16,32,64,128,256,512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err="1" smtClean="0"/>
                        <a:t>ModeB</a:t>
                      </a:r>
                      <a:r>
                        <a:rPr lang="en-GB" sz="1200" dirty="0" smtClean="0"/>
                        <a:t>-only</a:t>
                      </a:r>
                      <a:r>
                        <a:rPr lang="en-GB" sz="1200" baseline="0" dirty="0" smtClean="0"/>
                        <a:t> network, coverage</a:t>
                      </a:r>
                      <a:endParaRPr lang="en-GB" sz="1200" dirty="0"/>
                    </a:p>
                  </a:txBody>
                  <a:tcPr/>
                </a:tc>
              </a:tr>
              <a:tr h="341014"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Others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reserved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Content Placeholder 2"/>
          <p:cNvSpPr txBox="1">
            <a:spLocks/>
          </p:cNvSpPr>
          <p:nvPr/>
        </p:nvSpPr>
        <p:spPr>
          <a:xfrm>
            <a:off x="228599" y="5410200"/>
            <a:ext cx="8229600" cy="1447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en-GB" sz="1600" dirty="0" smtClean="0"/>
              <a:t>Alt 2: </a:t>
            </a:r>
          </a:p>
          <a:p>
            <a:pPr lvl="2"/>
            <a:r>
              <a:rPr lang="en-GB" sz="1600" dirty="0" smtClean="0"/>
              <a:t>Indicator </a:t>
            </a:r>
            <a:r>
              <a:rPr lang="en-GB" sz="1600" dirty="0" smtClean="0"/>
              <a:t>is an index from the start of the predefined set</a:t>
            </a:r>
          </a:p>
          <a:p>
            <a:pPr lvl="2"/>
            <a:r>
              <a:rPr lang="en-GB" sz="1600" dirty="0" smtClean="0"/>
              <a:t>“Set of </a:t>
            </a:r>
            <a:r>
              <a:rPr lang="en-GB" sz="1600" dirty="0" err="1" smtClean="0"/>
              <a:t>PxSCH</a:t>
            </a:r>
            <a:r>
              <a:rPr lang="en-GB" sz="1600" dirty="0" smtClean="0"/>
              <a:t> repetition numbers” are 8 consecutive values starting from offset</a:t>
            </a:r>
            <a:endParaRPr lang="en-GB" sz="1600" dirty="0"/>
          </a:p>
          <a:p>
            <a:pPr lvl="1"/>
            <a:endParaRPr lang="en-GB" sz="1600" dirty="0" smtClean="0"/>
          </a:p>
          <a:p>
            <a:pPr lvl="1"/>
            <a:endParaRPr lang="en-US" sz="1600" dirty="0" smtClean="0"/>
          </a:p>
          <a:p>
            <a:pPr marL="914400" lvl="2" indent="0">
              <a:buFont typeface="Arial" pitchFamily="34" charset="0"/>
              <a:buNone/>
            </a:pPr>
            <a:endParaRPr lang="en-US" sz="1600" dirty="0" smtClean="0"/>
          </a:p>
          <a:p>
            <a:pPr marL="457200" lvl="1" indent="0">
              <a:buFont typeface="Arial" pitchFamily="34" charset="0"/>
              <a:buNone/>
            </a:pPr>
            <a:endParaRPr lang="en-GB" sz="1600" dirty="0" smtClean="0"/>
          </a:p>
          <a:p>
            <a:endParaRPr lang="en-GB" sz="1600" dirty="0" smtClean="0"/>
          </a:p>
        </p:txBody>
      </p:sp>
    </p:spTree>
    <p:extLst>
      <p:ext uri="{BB962C8B-B14F-4D97-AF65-F5344CB8AC3E}">
        <p14:creationId xmlns:p14="http://schemas.microsoft.com/office/powerpoint/2010/main" val="36987912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Proposal on Predefined Set</a:t>
            </a:r>
            <a:endParaRPr lang="en-GB" baseline="-25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76800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en-GB" dirty="0" smtClean="0"/>
              <a:t>Proposal:</a:t>
            </a:r>
          </a:p>
          <a:p>
            <a:pPr lvl="0"/>
            <a:r>
              <a:rPr lang="en-GB" dirty="0" smtClean="0"/>
              <a:t>The </a:t>
            </a:r>
            <a:r>
              <a:rPr lang="en-GB" dirty="0"/>
              <a:t>predefined set of PDSCH/</a:t>
            </a:r>
            <a:r>
              <a:rPr lang="en-US" dirty="0"/>
              <a:t>PUSCH</a:t>
            </a:r>
            <a:r>
              <a:rPr lang="en-GB" dirty="0"/>
              <a:t> repetition numbers </a:t>
            </a:r>
            <a:r>
              <a:rPr lang="en-GB" dirty="0" smtClean="0"/>
              <a:t>is: </a:t>
            </a:r>
            <a:r>
              <a:rPr lang="en-GB" dirty="0"/>
              <a:t>{1, 2, 4, 8, 16, 32, 64, 128, </a:t>
            </a:r>
            <a:r>
              <a:rPr lang="en-GB" dirty="0" smtClean="0"/>
              <a:t>192, </a:t>
            </a:r>
            <a:r>
              <a:rPr lang="en-GB" dirty="0"/>
              <a:t>256, </a:t>
            </a:r>
            <a:r>
              <a:rPr lang="en-GB" dirty="0" smtClean="0"/>
              <a:t>384, </a:t>
            </a:r>
            <a:r>
              <a:rPr lang="en-GB" dirty="0"/>
              <a:t>512, </a:t>
            </a:r>
            <a:r>
              <a:rPr lang="en-GB" dirty="0" smtClean="0"/>
              <a:t>768, </a:t>
            </a:r>
            <a:r>
              <a:rPr lang="en-GB" dirty="0"/>
              <a:t>1024, </a:t>
            </a:r>
            <a:r>
              <a:rPr lang="en-GB" dirty="0" smtClean="0"/>
              <a:t>1536, 2048}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8255498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1629</TotalTime>
  <Words>430</Words>
  <Application>Microsoft Office PowerPoint</Application>
  <PresentationFormat>On-screen Show (4:3)</PresentationFormat>
  <Paragraphs>81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 Unicode MS</vt:lpstr>
      <vt:lpstr>Arial</vt:lpstr>
      <vt:lpstr>Calibri</vt:lpstr>
      <vt:lpstr>Office Theme</vt:lpstr>
      <vt:lpstr>WF on Remaining Issues on Number of Repetitions</vt:lpstr>
      <vt:lpstr>Background on repetitions</vt:lpstr>
      <vt:lpstr>Proposal on repetitions for Mode A</vt:lpstr>
      <vt:lpstr>Proposal on repetitions for Mode B</vt:lpstr>
      <vt:lpstr>Proposal on Predefined Set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time and frequency relationships for MTC</dc:title>
  <dc:creator>Yufei Blankenship</dc:creator>
  <cp:lastModifiedBy>Shin Horng Wong</cp:lastModifiedBy>
  <cp:revision>141</cp:revision>
  <dcterms:created xsi:type="dcterms:W3CDTF">2006-08-16T00:00:00Z</dcterms:created>
  <dcterms:modified xsi:type="dcterms:W3CDTF">2015-11-21T19:31:00Z</dcterms:modified>
</cp:coreProperties>
</file>