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64" r:id="rId3"/>
    <p:sldId id="263" r:id="rId4"/>
    <p:sldId id="266" r:id="rId5"/>
    <p:sldId id="267" r:id="rId6"/>
    <p:sldId id="272" r:id="rId7"/>
    <p:sldId id="271" r:id="rId8"/>
    <p:sldId id="259" r:id="rId9"/>
    <p:sldId id="268" r:id="rId10"/>
    <p:sldId id="269" r:id="rId11"/>
    <p:sldId id="270" r:id="rId12"/>
    <p:sldId id="27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06" autoAdjust="0"/>
    <p:restoredTop sz="94660"/>
  </p:normalViewPr>
  <p:slideViewPr>
    <p:cSldViewPr>
      <p:cViewPr>
        <p:scale>
          <a:sx n="80" d="100"/>
          <a:sy n="80" d="100"/>
        </p:scale>
        <p:origin x="-1723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8733595800525"/>
          <c:y val="0.10053096403490104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SECD1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smtClean="0">
                        <a:effectLst/>
                      </a:rPr>
                      <a:t>SECD2</a:t>
                    </a:r>
                    <a:endParaRPr lang="en-US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Sheet1!$A$2:$A$10</c:f>
              <c:numCache>
                <c:formatCode>0.00%</c:formatCode>
                <c:ptCount val="9"/>
                <c:pt idx="0">
                  <c:v>1</c:v>
                </c:pt>
                <c:pt idx="1">
                  <c:v>1.0145999999999999</c:v>
                </c:pt>
                <c:pt idx="2">
                  <c:v>1.0094000000000001</c:v>
                </c:pt>
                <c:pt idx="3">
                  <c:v>1.0001</c:v>
                </c:pt>
                <c:pt idx="4">
                  <c:v>1.0188999999999999</c:v>
                </c:pt>
                <c:pt idx="5">
                  <c:v>1.0116000000000001</c:v>
                </c:pt>
                <c:pt idx="6">
                  <c:v>1.0094000000000001</c:v>
                </c:pt>
                <c:pt idx="7">
                  <c:v>1.0094000000000001</c:v>
                </c:pt>
                <c:pt idx="8">
                  <c:v>1.0335000000000001</c:v>
                </c:pt>
              </c:numCache>
            </c:numRef>
          </c:xVal>
          <c:yVal>
            <c:numRef>
              <c:f>Sheet1!$B$2:$B$10</c:f>
              <c:numCache>
                <c:formatCode>0.00%</c:formatCode>
                <c:ptCount val="9"/>
                <c:pt idx="0">
                  <c:v>1</c:v>
                </c:pt>
                <c:pt idx="1">
                  <c:v>1.0286999999999999</c:v>
                </c:pt>
                <c:pt idx="2">
                  <c:v>1.0123</c:v>
                </c:pt>
                <c:pt idx="3">
                  <c:v>0.99819999999999998</c:v>
                </c:pt>
                <c:pt idx="4">
                  <c:v>1.0068999999999999</c:v>
                </c:pt>
                <c:pt idx="5">
                  <c:v>0.99380000000000002</c:v>
                </c:pt>
                <c:pt idx="6">
                  <c:v>1.0022</c:v>
                </c:pt>
                <c:pt idx="7">
                  <c:v>1.0051000000000001</c:v>
                </c:pt>
                <c:pt idx="8">
                  <c:v>1.0105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809984"/>
        <c:axId val="111747072"/>
      </c:scatterChart>
      <c:valAx>
        <c:axId val="102809984"/>
        <c:scaling>
          <c:orientation val="minMax"/>
          <c:min val="0.99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1747072"/>
        <c:crosses val="autoZero"/>
        <c:crossBetween val="midCat"/>
      </c:valAx>
      <c:valAx>
        <c:axId val="111747072"/>
        <c:scaling>
          <c:orientation val="minMax"/>
          <c:max val="1.03"/>
          <c:min val="0.99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0280998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90846456692913"/>
          <c:y val="0.10483601506333448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SECD1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smtClean="0">
                        <a:effectLst/>
                      </a:rPr>
                      <a:t>SECD2</a:t>
                    </a:r>
                    <a:endParaRPr lang="en-US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Sheet1!$A$2:$A$10</c:f>
              <c:numCache>
                <c:formatCode>0.00%</c:formatCode>
                <c:ptCount val="9"/>
                <c:pt idx="0">
                  <c:v>1</c:v>
                </c:pt>
                <c:pt idx="1">
                  <c:v>1.0025999999999999</c:v>
                </c:pt>
                <c:pt idx="2">
                  <c:v>0.99409999999999998</c:v>
                </c:pt>
                <c:pt idx="3">
                  <c:v>0.98970000000000002</c:v>
                </c:pt>
                <c:pt idx="4">
                  <c:v>0.99780000000000002</c:v>
                </c:pt>
                <c:pt idx="5">
                  <c:v>0.9839</c:v>
                </c:pt>
                <c:pt idx="6">
                  <c:v>1.0032000000000001</c:v>
                </c:pt>
                <c:pt idx="7">
                  <c:v>0.98219999999999996</c:v>
                </c:pt>
                <c:pt idx="8">
                  <c:v>0.99409999999999998</c:v>
                </c:pt>
              </c:numCache>
            </c:numRef>
          </c:xVal>
          <c:yVal>
            <c:numRef>
              <c:f>Sheet1!$B$2:$B$10</c:f>
              <c:numCache>
                <c:formatCode>0.00%</c:formatCode>
                <c:ptCount val="9"/>
                <c:pt idx="0">
                  <c:v>1</c:v>
                </c:pt>
                <c:pt idx="1">
                  <c:v>1.0392999999999999</c:v>
                </c:pt>
                <c:pt idx="2">
                  <c:v>1.0545</c:v>
                </c:pt>
                <c:pt idx="3">
                  <c:v>1.0267999999999999</c:v>
                </c:pt>
                <c:pt idx="4">
                  <c:v>1.0603</c:v>
                </c:pt>
                <c:pt idx="5">
                  <c:v>1.0099</c:v>
                </c:pt>
                <c:pt idx="6">
                  <c:v>1.0418000000000001</c:v>
                </c:pt>
                <c:pt idx="7">
                  <c:v>1.0347</c:v>
                </c:pt>
                <c:pt idx="8">
                  <c:v>1.0236000000000001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174080"/>
        <c:axId val="118201344"/>
      </c:scatterChart>
      <c:valAx>
        <c:axId val="118174080"/>
        <c:scaling>
          <c:orientation val="minMax"/>
          <c:max val="1.01"/>
          <c:min val="0.98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8201344"/>
        <c:crosses val="autoZero"/>
        <c:crossBetween val="midCat"/>
      </c:valAx>
      <c:valAx>
        <c:axId val="118201344"/>
        <c:scaling>
          <c:orientation val="minMax"/>
          <c:max val="1.0649999999999999"/>
          <c:min val="0.99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817408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90846456692913"/>
          <c:y val="0.10483601506333448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SECD1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smtClean="0">
                        <a:effectLst/>
                      </a:rPr>
                      <a:t>SECD2</a:t>
                    </a:r>
                    <a:endParaRPr lang="en-US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Sheet1!$A$2:$A$10</c:f>
              <c:numCache>
                <c:formatCode>0.00%</c:formatCode>
                <c:ptCount val="9"/>
                <c:pt idx="0">
                  <c:v>1</c:v>
                </c:pt>
                <c:pt idx="1">
                  <c:v>1.0004</c:v>
                </c:pt>
                <c:pt idx="2">
                  <c:v>0.99519999999999997</c:v>
                </c:pt>
                <c:pt idx="3">
                  <c:v>0.9748</c:v>
                </c:pt>
                <c:pt idx="4">
                  <c:v>0.98699999999999999</c:v>
                </c:pt>
                <c:pt idx="5">
                  <c:v>0.98829999999999996</c:v>
                </c:pt>
                <c:pt idx="6">
                  <c:v>0.99860000000000004</c:v>
                </c:pt>
                <c:pt idx="7">
                  <c:v>0.99180000000000001</c:v>
                </c:pt>
                <c:pt idx="8">
                  <c:v>1.0127999999999999</c:v>
                </c:pt>
              </c:numCache>
            </c:numRef>
          </c:xVal>
          <c:yVal>
            <c:numRef>
              <c:f>Sheet1!$B$2:$B$10</c:f>
              <c:numCache>
                <c:formatCode>0.00%</c:formatCode>
                <c:ptCount val="9"/>
                <c:pt idx="0">
                  <c:v>1</c:v>
                </c:pt>
                <c:pt idx="1">
                  <c:v>1.0154000000000001</c:v>
                </c:pt>
                <c:pt idx="2">
                  <c:v>0.996</c:v>
                </c:pt>
                <c:pt idx="3">
                  <c:v>0.98350000000000004</c:v>
                </c:pt>
                <c:pt idx="4">
                  <c:v>1.0024</c:v>
                </c:pt>
                <c:pt idx="5">
                  <c:v>1.0029999999999999</c:v>
                </c:pt>
                <c:pt idx="6">
                  <c:v>0.97189999999999999</c:v>
                </c:pt>
                <c:pt idx="7">
                  <c:v>1.0103</c:v>
                </c:pt>
                <c:pt idx="8">
                  <c:v>1.0228999999999999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703168"/>
        <c:axId val="135308416"/>
      </c:scatterChart>
      <c:valAx>
        <c:axId val="133703168"/>
        <c:scaling>
          <c:orientation val="minMax"/>
          <c:max val="1.02"/>
          <c:min val="0.97000000000000008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35308416"/>
        <c:crosses val="autoZero"/>
        <c:crossBetween val="midCat"/>
      </c:valAx>
      <c:valAx>
        <c:axId val="135308416"/>
        <c:scaling>
          <c:orientation val="minMax"/>
          <c:max val="1.03"/>
          <c:min val="0.97000000000000008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3370316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90846456692913"/>
          <c:y val="0.10483601506333448"/>
          <c:w val="0.57880525625086343"/>
          <c:h val="0.775700445053064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noFill/>
            </a:ln>
          </c:spPr>
          <c:dPt>
            <c:idx val="0"/>
            <c:marker>
              <c:spPr>
                <a:solidFill>
                  <a:srgbClr val="FFFF00"/>
                </a:solidFill>
              </c:spPr>
            </c:marker>
            <c:bubble3D val="0"/>
          </c:dPt>
          <c:dPt>
            <c:idx val="1"/>
            <c:marker>
              <c:spPr>
                <a:solidFill>
                  <a:schemeClr val="accent5">
                    <a:lumMod val="50000"/>
                  </a:schemeClr>
                </a:solidFill>
              </c:spPr>
            </c:marker>
            <c:bubble3D val="0"/>
          </c:dPt>
          <c:dPt>
            <c:idx val="2"/>
            <c:marker>
              <c:spPr>
                <a:solidFill>
                  <a:srgbClr val="7030A0"/>
                </a:solidFill>
              </c:spPr>
            </c:marker>
            <c:bubble3D val="0"/>
          </c:dPt>
          <c:dPt>
            <c:idx val="3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pPr>
                <a:solidFill>
                  <a:schemeClr val="accent6"/>
                </a:solidFill>
              </c:spPr>
            </c:marker>
            <c:bubble3D val="0"/>
          </c:dPt>
          <c:dPt>
            <c:idx val="5"/>
            <c:marker>
              <c:spPr>
                <a:solidFill>
                  <a:schemeClr val="tx1"/>
                </a:solidFill>
              </c:spPr>
            </c:marker>
            <c:bubble3D val="0"/>
          </c:dPt>
          <c:dPt>
            <c:idx val="7"/>
            <c:marker>
              <c:spPr>
                <a:solidFill>
                  <a:srgbClr val="00B050"/>
                </a:solidFill>
              </c:spPr>
            </c:marker>
            <c:bubble3D val="0"/>
          </c:dPt>
          <c:dPt>
            <c:idx val="8"/>
            <c:marker>
              <c:spPr>
                <a:solidFill>
                  <a:srgbClr val="00B0F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SECD1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 i="0" baseline="0" smtClean="0">
                        <a:effectLst/>
                      </a:rPr>
                      <a:t>SECD2</a:t>
                    </a:r>
                    <a:endParaRPr lang="en-US" smtClean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Z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L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H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Q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C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I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1"/>
            <c:showCatName val="0"/>
            <c:showSerName val="1"/>
            <c:showPercent val="0"/>
            <c:showBubbleSize val="0"/>
            <c:showLeaderLines val="0"/>
          </c:dLbls>
          <c:xVal>
            <c:numRef>
              <c:f>Sheet1!$A$2:$A$10</c:f>
              <c:numCache>
                <c:formatCode>0.00%</c:formatCode>
                <c:ptCount val="9"/>
                <c:pt idx="0">
                  <c:v>1</c:v>
                </c:pt>
                <c:pt idx="1">
                  <c:v>1.02</c:v>
                </c:pt>
                <c:pt idx="2">
                  <c:v>0.99029999999999996</c:v>
                </c:pt>
                <c:pt idx="3">
                  <c:v>1.0033000000000001</c:v>
                </c:pt>
                <c:pt idx="4">
                  <c:v>1.0021</c:v>
                </c:pt>
                <c:pt idx="5">
                  <c:v>1.0033000000000001</c:v>
                </c:pt>
                <c:pt idx="6">
                  <c:v>0.98540000000000005</c:v>
                </c:pt>
                <c:pt idx="7">
                  <c:v>0.98719999999999997</c:v>
                </c:pt>
                <c:pt idx="8">
                  <c:v>1.0302</c:v>
                </c:pt>
              </c:numCache>
            </c:numRef>
          </c:xVal>
          <c:yVal>
            <c:numRef>
              <c:f>Sheet1!$B$2:$B$10</c:f>
              <c:numCache>
                <c:formatCode>0.00%</c:formatCode>
                <c:ptCount val="9"/>
                <c:pt idx="0">
                  <c:v>1</c:v>
                </c:pt>
                <c:pt idx="1">
                  <c:v>1.0256000000000001</c:v>
                </c:pt>
                <c:pt idx="2">
                  <c:v>0.98099999999999998</c:v>
                </c:pt>
                <c:pt idx="3">
                  <c:v>0.99590000000000001</c:v>
                </c:pt>
                <c:pt idx="4">
                  <c:v>0.99309999999999998</c:v>
                </c:pt>
                <c:pt idx="5">
                  <c:v>1.0044</c:v>
                </c:pt>
                <c:pt idx="6">
                  <c:v>0.99480000000000002</c:v>
                </c:pt>
                <c:pt idx="7">
                  <c:v>0.99919999999999998</c:v>
                </c:pt>
                <c:pt idx="8">
                  <c:v>1.0317000000000001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8755328"/>
        <c:axId val="250227328"/>
      </c:scatterChart>
      <c:valAx>
        <c:axId val="248755328"/>
        <c:scaling>
          <c:orientation val="minMax"/>
          <c:max val="1.04"/>
          <c:min val="0.98"/>
        </c:scaling>
        <c:delete val="0"/>
        <c:axPos val="b"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50227328"/>
        <c:crosses val="autoZero"/>
        <c:crossBetween val="midCat"/>
      </c:valAx>
      <c:valAx>
        <c:axId val="250227328"/>
        <c:scaling>
          <c:orientation val="minMax"/>
          <c:max val="1.0349999999999999"/>
          <c:min val="0.98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4875532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CB518-8F64-4560-8C79-E7412C54596C}" type="datetimeFigureOut">
              <a:rPr lang="en-US" smtClean="0"/>
              <a:t>11/6/2015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16738-BA57-4AD3-8B31-2304BBC4D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42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6738-BA57-4AD3-8B31-2304BBC4D41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11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EDAB5-8661-4740-8578-63E69448E2DE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FA-E6BF-4964-92D7-9DDB4EB9CAEC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CB9E-8DF3-4327-8F82-E8249F62D307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CF67-1139-42D0-AD73-90315C71658F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3B294-62A2-4F98-86F9-E31D66029290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24AD-1697-4B93-8C0B-2D3312C7DA60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83B0-E443-4A6B-9A80-1084B1F70BA2}" type="datetime1">
              <a:rPr lang="en-US" smtClean="0"/>
              <a:t>11/6/2015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0F06-7185-400F-81CA-E0B8A6F4B480}" type="datetime1">
              <a:rPr lang="en-US" smtClean="0"/>
              <a:t>11/6/2015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6A659-DCE6-4186-99F7-7EE195E8606A}" type="datetime1">
              <a:rPr lang="en-US" smtClean="0"/>
              <a:t>11/6/2015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8A87-642E-47A2-8CA8-555A96E54276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E5219-7BC1-4CA2-A86F-3A104C8325D3}" type="datetime1">
              <a:rPr lang="en-US" smtClean="0"/>
              <a:t>11/6/2015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C8A60-BFFB-4A56-A843-B7F01B2C04FD}" type="datetime1">
              <a:rPr lang="en-US" smtClean="0"/>
              <a:t>11/6/2015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Rank 2 </a:t>
            </a:r>
            <a:r>
              <a:rPr lang="en-US" dirty="0"/>
              <a:t>codebook -- summary of RAN1 proposals and performance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Source: 	</a:t>
            </a:r>
            <a:r>
              <a:rPr lang="en-US" dirty="0"/>
              <a:t>Samsung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5771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#83	</a:t>
            </a:r>
            <a:r>
              <a:rPr lang="en-GB" b="1" dirty="0" smtClean="0"/>
              <a:t>				          </a:t>
            </a:r>
            <a:r>
              <a:rPr lang="en-GB" b="1" i="1" dirty="0" smtClean="0"/>
              <a:t>R1-156790</a:t>
            </a:r>
            <a:endParaRPr lang="en-US" dirty="0"/>
          </a:p>
          <a:p>
            <a:r>
              <a:rPr lang="en-GB" b="1" dirty="0"/>
              <a:t>Anaheim, USA, 16th – 20th October 2015</a:t>
            </a:r>
            <a:endParaRPr lang="en-US" dirty="0"/>
          </a:p>
          <a:p>
            <a:r>
              <a:rPr lang="en-US" b="1" dirty="0"/>
              <a:t>Agenda item:</a:t>
            </a:r>
            <a:r>
              <a:rPr lang="en-US" dirty="0"/>
              <a:t>	7.2.4.3.1</a:t>
            </a:r>
          </a:p>
          <a:p>
            <a:r>
              <a:rPr lang="en-US" b="1" dirty="0" smtClean="0"/>
              <a:t>Title</a:t>
            </a:r>
            <a:r>
              <a:rPr lang="en-US" b="1" dirty="0"/>
              <a:t>: 	</a:t>
            </a:r>
            <a:r>
              <a:rPr lang="en-US" dirty="0"/>
              <a:t>Rank </a:t>
            </a:r>
            <a:r>
              <a:rPr lang="en-US" dirty="0" smtClean="0"/>
              <a:t>2 </a:t>
            </a:r>
            <a:r>
              <a:rPr lang="en-US" dirty="0"/>
              <a:t>codebook -- summary of RAN1 proposals and performance </a:t>
            </a:r>
          </a:p>
          <a:p>
            <a:r>
              <a:rPr lang="en-US" b="1" dirty="0"/>
              <a:t>Document for:</a:t>
            </a:r>
            <a:r>
              <a:rPr lang="en-US" dirty="0"/>
              <a:t>	Discussion and Decision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4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Tall: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561431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(2,4,2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MU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UMa-200m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679880"/>
              </p:ext>
            </p:extLst>
          </p:nvPr>
        </p:nvGraphicFramePr>
        <p:xfrm>
          <a:off x="609599" y="1447800"/>
          <a:ext cx="8077202" cy="2263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Proposals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SECD1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17.52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13.96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3.70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SECD2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17.42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13.96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3.76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99.46%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100.04%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101.54%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99.52%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99.60%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13.61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98.59%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98.35%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17.44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99.52%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98.70%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98.92%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98.83%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17.31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99.86%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97.19%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17.42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13.84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101.03%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17.67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102.29%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649020035"/>
              </p:ext>
            </p:extLst>
          </p:nvPr>
        </p:nvGraphicFramePr>
        <p:xfrm>
          <a:off x="1828800" y="3766457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862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50%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1364651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16 port – </a:t>
            </a:r>
            <a:r>
              <a:rPr lang="en-US" sz="3200" dirty="0" smtClean="0"/>
              <a:t>Tall: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56283"/>
              </p:ext>
            </p:extLst>
          </p:nvPr>
        </p:nvGraphicFramePr>
        <p:xfrm>
          <a:off x="609599" y="1447800"/>
          <a:ext cx="8077202" cy="2263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Proposals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SECD1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16.39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13.03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3.63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SECD2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16.58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13.29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3.72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101.18%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102.00%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102.56%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98.10%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99.59%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16.35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99.77%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99.31%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16.43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100.44%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12.84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99.85%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98.54%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12.86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98.72%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99.92%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16.79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13.42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103.17%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506895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(2,4,2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MU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UMi-2GHz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993864402"/>
              </p:ext>
            </p:extLst>
          </p:nvPr>
        </p:nvGraphicFramePr>
        <p:xfrm>
          <a:off x="1828800" y="3733800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62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50%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1364651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1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Conclusion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1600200"/>
            <a:ext cx="82296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Based on simulation results, we can observe that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600" dirty="0" smtClean="0"/>
              <a:t>Performance of different rank 2 codebook proposals vary depending on channel models and antenna port </a:t>
            </a:r>
            <a:r>
              <a:rPr lang="en-US" sz="1600" dirty="0" smtClean="0"/>
              <a:t>layouts.</a:t>
            </a:r>
            <a:endParaRPr lang="en-US" sz="1600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600" dirty="0" smtClean="0"/>
              <a:t>However, the performance difference across different proposals is marginal. </a:t>
            </a:r>
            <a:endParaRPr lang="en-US" sz="16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Proposal</a:t>
            </a:r>
            <a:r>
              <a:rPr lang="en-US" dirty="0"/>
              <a:t>: Adopt </a:t>
            </a:r>
            <a:r>
              <a:rPr lang="en-US" dirty="0" smtClean="0"/>
              <a:t>a rank </a:t>
            </a:r>
            <a:r>
              <a:rPr lang="en-US" dirty="0"/>
              <a:t>2 codebook proposal </a:t>
            </a:r>
            <a:r>
              <a:rPr lang="en-US" dirty="0" smtClean="0"/>
              <a:t>in R1-156381 </a:t>
            </a:r>
            <a:r>
              <a:rPr lang="en-US" dirty="0"/>
              <a:t>as Rel-13 class A rank-2 codebook.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460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High-Level Summary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715390"/>
              </p:ext>
            </p:extLst>
          </p:nvPr>
        </p:nvGraphicFramePr>
        <p:xfrm>
          <a:off x="381000" y="914400"/>
          <a:ext cx="84582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Companies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Codebook</a:t>
                      </a:r>
                      <a:r>
                        <a:rPr lang="en-US" sz="1200" baseline="0" dirty="0" smtClean="0"/>
                        <a:t> size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Intel, ZTE, Huawei/</a:t>
                      </a:r>
                      <a:r>
                        <a:rPr lang="en-US" sz="1200" dirty="0" err="1" smtClean="0"/>
                        <a:t>HiSilicon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CMCC, Samsung/Ericsson/CATT/DOCOMO 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32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LGE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34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ALU/ASB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36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Qualcomm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64 (34</a:t>
                      </a:r>
                      <a:r>
                        <a:rPr lang="en-US" sz="1200" baseline="0" dirty="0" smtClean="0"/>
                        <a:t> CWs are used)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93725"/>
              </p:ext>
            </p:extLst>
          </p:nvPr>
        </p:nvGraphicFramePr>
        <p:xfrm>
          <a:off x="381000" y="2743200"/>
          <a:ext cx="84582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Companies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3: Number of rank2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CWs</a:t>
                      </a:r>
                      <a:r>
                        <a:rPr lang="en-US" sz="1200" baseline="0" dirty="0" smtClean="0"/>
                        <a:t> complying nested property with rank 1 CWs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baseline="0" dirty="0" smtClean="0"/>
                        <a:t>Samsung/Ericsson/CATT/DOCOMO Alt 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3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Intel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ZTE,</a:t>
                      </a:r>
                      <a:r>
                        <a:rPr lang="en-US" sz="1200" baseline="0" dirty="0" smtClean="0"/>
                        <a:t> Samsung/Ericsson/CATT/DOCOMO Alt 1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LGE, ALU/ASB, </a:t>
                      </a:r>
                      <a:r>
                        <a:rPr lang="en-US" sz="1200" dirty="0" smtClean="0"/>
                        <a:t>Qualcomm, Huawei/</a:t>
                      </a:r>
                      <a:r>
                        <a:rPr lang="en-US" sz="1200" dirty="0" err="1" smtClean="0"/>
                        <a:t>HiSilicon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baseline="0" dirty="0" smtClean="0"/>
                        <a:t>CMCC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8 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090790"/>
              </p:ext>
            </p:extLst>
          </p:nvPr>
        </p:nvGraphicFramePr>
        <p:xfrm>
          <a:off x="381000" y="4632960"/>
          <a:ext cx="84582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Companies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3: Number of 3D beams to construct rank1 &amp; rank2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CWs</a:t>
                      </a:r>
                      <a:r>
                        <a:rPr lang="en-US" sz="1200" baseline="0" dirty="0" smtClean="0"/>
                        <a:t> codebook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LGE, ALU/ASB, </a:t>
                      </a:r>
                      <a:r>
                        <a:rPr lang="en-US" sz="1200" dirty="0" smtClean="0"/>
                        <a:t>Qualcomm, Huawei/</a:t>
                      </a:r>
                      <a:r>
                        <a:rPr lang="en-US" sz="1200" dirty="0" err="1" smtClean="0"/>
                        <a:t>HiSilicon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CMCC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baseline="0" dirty="0" smtClean="0"/>
                        <a:t>Samsung/Ericsson/CATT/DOCOMO Alt 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ZTE,</a:t>
                      </a:r>
                      <a:r>
                        <a:rPr lang="en-US" sz="1200" baseline="0" dirty="0" smtClean="0"/>
                        <a:t> Samsung/Ericsson/CATT/DOCOMO Alt 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Intel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8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80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17449"/>
              </p:ext>
            </p:extLst>
          </p:nvPr>
        </p:nvGraphicFramePr>
        <p:xfrm>
          <a:off x="381000" y="1143000"/>
          <a:ext cx="8458200" cy="4620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6019800"/>
              </a:tblGrid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Company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Comments</a:t>
                      </a:r>
                      <a:endParaRPr lang="en-US" sz="1200" dirty="0"/>
                    </a:p>
                  </a:txBody>
                  <a:tcPr anchor="ctr"/>
                </a:tc>
              </a:tr>
              <a:tr h="17100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Intel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Same beam for</a:t>
                      </a:r>
                      <a:r>
                        <a:rPr lang="en-US" sz="1200" baseline="0" dirty="0" smtClean="0"/>
                        <a:t> both layers (orthogonality based on cross-pol)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aseline="0" dirty="0" smtClean="0"/>
                        <a:t>4 beams; 2 co-phase values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Orthogonal beam pair for two layers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aseline="0" dirty="0" smtClean="0"/>
                        <a:t>2 orthogonal beam pairs in 1</a:t>
                      </a:r>
                      <a:r>
                        <a:rPr lang="en-US" sz="1200" baseline="30000" dirty="0" smtClean="0"/>
                        <a:t>st</a:t>
                      </a:r>
                      <a:r>
                        <a:rPr lang="en-US" sz="1200" baseline="0" dirty="0" smtClean="0"/>
                        <a:t> dim; 2 orthogonal beam pairs in 2</a:t>
                      </a:r>
                      <a:r>
                        <a:rPr lang="en-US" sz="1200" baseline="30000" dirty="0" smtClean="0"/>
                        <a:t>nd</a:t>
                      </a:r>
                      <a:r>
                        <a:rPr lang="en-US" sz="1200" baseline="0" dirty="0" smtClean="0"/>
                        <a:t> dim; 1 co-phase value</a:t>
                      </a:r>
                    </a:p>
                    <a:p>
                      <a:pPr marL="285750" lvl="0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1-4 are not aligned with other companies</a:t>
                      </a:r>
                    </a:p>
                  </a:txBody>
                  <a:tcPr anchor="ctr"/>
                </a:tc>
              </a:tr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ZTE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1 and </a:t>
                      </a: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are aligned with most of the companies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</a:t>
                      </a:r>
                      <a:r>
                        <a:rPr lang="en-US" sz="1200" baseline="0" dirty="0" smtClean="0"/>
                        <a:t> is aligned with Samsung/Ericsson/CATT/DOCOMO </a:t>
                      </a:r>
                      <a:endParaRPr lang="en-US" sz="1200" baseline="0" dirty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2 is different from other companies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LGE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uses</a:t>
                      </a:r>
                      <a:r>
                        <a:rPr lang="en-US" sz="1200" dirty="0" smtClean="0"/>
                        <a:t> 8-PSK co-phase values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2-4 maintains</a:t>
                      </a:r>
                      <a:r>
                        <a:rPr lang="en-US" sz="1200" baseline="0" dirty="0" smtClean="0"/>
                        <a:t> nested property with rank 1 beams </a:t>
                      </a:r>
                      <a:r>
                        <a:rPr lang="en-US" sz="1200" baseline="0" dirty="0" smtClean="0"/>
                        <a:t>(legacy 8-Tx </a:t>
                      </a:r>
                      <a:r>
                        <a:rPr lang="en-US" sz="1200" baseline="0" dirty="0" smtClean="0"/>
                        <a:t>rank-2 beam pairs) – aligned with </a:t>
                      </a:r>
                      <a:r>
                        <a:rPr lang="en-US" sz="1200" dirty="0" smtClean="0"/>
                        <a:t>Qualcomm </a:t>
                      </a:r>
                      <a:r>
                        <a:rPr lang="en-US" sz="1200" baseline="0" dirty="0" smtClean="0"/>
                        <a:t>and ALU/ASB</a:t>
                      </a:r>
                      <a:endParaRPr lang="en-US" sz="1200" dirty="0" smtClean="0"/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 is</a:t>
                      </a:r>
                      <a:r>
                        <a:rPr lang="en-US" sz="1200" baseline="0" dirty="0" smtClean="0"/>
                        <a:t> aligned with ALU/ASB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 is</a:t>
                      </a:r>
                      <a:r>
                        <a:rPr lang="en-US" sz="1200" baseline="0" dirty="0" smtClean="0"/>
                        <a:t> aligned with Qualcomm</a:t>
                      </a:r>
                      <a:endParaRPr lang="en-US" sz="1200" dirty="0" smtClean="0"/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is aligned with most of the companies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Codebook size = </a:t>
                      </a:r>
                      <a:r>
                        <a:rPr lang="en-US" sz="1200" baseline="0" dirty="0" smtClean="0"/>
                        <a:t>34 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66135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Huawei/</a:t>
                      </a:r>
                      <a:r>
                        <a:rPr lang="en-US" sz="1200" dirty="0" err="1" smtClean="0"/>
                        <a:t>HiSilicon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1-4 are not aligned with other companies</a:t>
                      </a:r>
                      <a:endParaRPr lang="en-US" sz="12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uses</a:t>
                      </a:r>
                      <a:r>
                        <a:rPr lang="en-US" sz="1200" dirty="0" smtClean="0"/>
                        <a:t> 8-PSK co-phase values (aligned with LGE)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</a:t>
                      </a:r>
                      <a:r>
                        <a:rPr lang="en-US" sz="1200" baseline="0" dirty="0" smtClean="0"/>
                        <a:t> uses (0,2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beam pair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place of (1,3), which is not a 8-Tx rank-2 beam pair</a:t>
                      </a:r>
                      <a:endParaRPr lang="en-US" sz="1200" b="1" kern="1200" baseline="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Cophase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values are Q-PSK with </a:t>
                      </a:r>
                      <a:r>
                        <a:rPr lang="el-GR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Maintains</a:t>
                      </a:r>
                      <a:r>
                        <a:rPr lang="en-US" sz="1200" baseline="0" dirty="0" smtClean="0"/>
                        <a:t> nested property with rank 1 beams (non-legacy 8-Tx rank-2 beam pairs)</a:t>
                      </a:r>
                      <a:endParaRPr lang="en-US" sz="1200" b="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Detailed Summary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082951"/>
              </p:ext>
            </p:extLst>
          </p:nvPr>
        </p:nvGraphicFramePr>
        <p:xfrm>
          <a:off x="381000" y="1143000"/>
          <a:ext cx="8458200" cy="4388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6019800"/>
              </a:tblGrid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Company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Comments</a:t>
                      </a:r>
                      <a:endParaRPr lang="en-US" sz="1200" dirty="0"/>
                    </a:p>
                  </a:txBody>
                  <a:tcPr anchor="ctr"/>
                </a:tc>
              </a:tr>
              <a:tr h="17100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Qualcomm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2-4 maintains</a:t>
                      </a:r>
                      <a:r>
                        <a:rPr lang="en-US" sz="1200" baseline="0" dirty="0" smtClean="0"/>
                        <a:t> nested property with rank 1 beams </a:t>
                      </a:r>
                      <a:r>
                        <a:rPr lang="en-US" sz="1200" baseline="0" dirty="0" smtClean="0"/>
                        <a:t>(legacy 8-Tx </a:t>
                      </a:r>
                      <a:r>
                        <a:rPr lang="en-US" sz="1200" baseline="0" dirty="0" smtClean="0"/>
                        <a:t>rank-2 beam pairs) – aligned with LGE and ALU/ASB</a:t>
                      </a:r>
                      <a:endParaRPr lang="en-US" sz="1200" dirty="0" smtClean="0"/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 is</a:t>
                      </a:r>
                      <a:r>
                        <a:rPr lang="en-US" sz="1200" baseline="0" dirty="0" smtClean="0"/>
                        <a:t> aligned with LGE</a:t>
                      </a:r>
                      <a:endParaRPr lang="en-US" sz="1200" dirty="0" smtClean="0"/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is aligned with most of the companies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Codebook size = </a:t>
                      </a:r>
                      <a:r>
                        <a:rPr lang="en-US" sz="1200" baseline="0" dirty="0" smtClean="0"/>
                        <a:t>64 </a:t>
                      </a:r>
                      <a:r>
                        <a:rPr lang="en-US" sz="1200" baseline="0" dirty="0" smtClean="0"/>
                        <a:t>(out of which 34 are used)</a:t>
                      </a:r>
                      <a:endParaRPr lang="en-US" sz="1200" dirty="0"/>
                    </a:p>
                  </a:txBody>
                  <a:tcPr anchor="ctr"/>
                </a:tc>
              </a:tr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CMCC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1-4 are not aligned with other companies</a:t>
                      </a:r>
                      <a:endParaRPr lang="en-US" sz="12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</a:t>
                      </a:r>
                      <a:r>
                        <a:rPr lang="en-US" sz="1200" baseline="0" dirty="0" smtClean="0"/>
                        <a:t> uses (0,2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beam pair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place of (0,3), which is not a 8-Tx rank-2 beam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pair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Maintains</a:t>
                      </a:r>
                      <a:r>
                        <a:rPr lang="en-US" sz="1200" baseline="0" dirty="0" smtClean="0"/>
                        <a:t> nested property with rank 1 beams (non-legacy 8-Tx rank-2 beam pairs)</a:t>
                      </a:r>
                      <a:endParaRPr lang="en-US" sz="1200" b="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1403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ASB/ALU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baseline="0" dirty="0" smtClean="0"/>
                        <a:t> 1: QPSK co-phase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2-4 maintains</a:t>
                      </a:r>
                      <a:r>
                        <a:rPr lang="en-US" sz="1200" baseline="0" dirty="0" smtClean="0"/>
                        <a:t> nested property with rank 1 beams </a:t>
                      </a:r>
                      <a:r>
                        <a:rPr lang="en-US" sz="1200" baseline="0" dirty="0" smtClean="0"/>
                        <a:t>(legacy 8-Tx </a:t>
                      </a:r>
                      <a:r>
                        <a:rPr lang="en-US" sz="1200" baseline="0" dirty="0" smtClean="0"/>
                        <a:t>rank-2 beam pairs) – aligned with LGE and </a:t>
                      </a:r>
                      <a:r>
                        <a:rPr lang="en-US" sz="1200" dirty="0" smtClean="0"/>
                        <a:t>Qualcomm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is aligned with most of the companies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Codebook size = </a:t>
                      </a:r>
                      <a:r>
                        <a:rPr lang="en-US" sz="1200" baseline="0" dirty="0" smtClean="0"/>
                        <a:t>36 </a:t>
                      </a:r>
                      <a:endParaRPr lang="en-US" sz="1200" dirty="0"/>
                    </a:p>
                  </a:txBody>
                  <a:tcPr anchor="ctr"/>
                </a:tc>
              </a:tr>
              <a:tr h="661350">
                <a:tc>
                  <a:txBody>
                    <a:bodyPr/>
                    <a:lstStyle/>
                    <a:p>
                      <a:pPr algn="l"/>
                      <a:r>
                        <a:rPr lang="en-US" sz="1200" baseline="0" dirty="0" smtClean="0"/>
                        <a:t>Samsung/Ericsson/CATT/DOCOMO </a:t>
                      </a:r>
                      <a:r>
                        <a:rPr lang="en-US" sz="1200" baseline="0" dirty="0" smtClean="0"/>
                        <a:t>Alt 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1 and </a:t>
                      </a: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are aligned with most of the companies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3</a:t>
                      </a:r>
                      <a:r>
                        <a:rPr lang="en-US" sz="1200" baseline="0" dirty="0" smtClean="0"/>
                        <a:t> is aligned with </a:t>
                      </a:r>
                      <a:r>
                        <a:rPr lang="en-US" sz="1200" dirty="0" smtClean="0"/>
                        <a:t>ZTE</a:t>
                      </a:r>
                      <a:r>
                        <a:rPr lang="en-US" sz="1200" baseline="0" dirty="0" smtClean="0"/>
                        <a:t>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2 is different from other companies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661350">
                <a:tc>
                  <a:txBody>
                    <a:bodyPr/>
                    <a:lstStyle/>
                    <a:p>
                      <a:pPr algn="l"/>
                      <a:r>
                        <a:rPr lang="en-US" sz="1200" baseline="0" dirty="0" smtClean="0"/>
                        <a:t>Samsung/Ericsson/CATT/DOCOMO Alt </a:t>
                      </a:r>
                      <a:r>
                        <a:rPr lang="en-US" sz="1200" baseline="0" dirty="0" smtClean="0"/>
                        <a:t>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smtClean="0"/>
                        <a:t>1,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Config</a:t>
                      </a:r>
                      <a:r>
                        <a:rPr lang="en-US" sz="1200" baseline="0" dirty="0" smtClean="0"/>
                        <a:t> 2, </a:t>
                      </a:r>
                      <a:r>
                        <a:rPr lang="en-US" sz="1200" dirty="0" smtClean="0"/>
                        <a:t>and </a:t>
                      </a: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4 are aligned </a:t>
                      </a:r>
                      <a:r>
                        <a:rPr lang="en-US" sz="1200" dirty="0" smtClean="0"/>
                        <a:t>the same as </a:t>
                      </a:r>
                      <a:r>
                        <a:rPr lang="en-US" sz="1200" baseline="0" dirty="0" smtClean="0"/>
                        <a:t>Samsung/Ericsson/CATT/DOCOMO Alt 1</a:t>
                      </a:r>
                      <a:endParaRPr lang="en-US" sz="12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Alternate </a:t>
                      </a:r>
                      <a:r>
                        <a:rPr lang="en-US" sz="1200" dirty="0" err="1" smtClean="0"/>
                        <a:t>Config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smtClean="0"/>
                        <a:t>3</a:t>
                      </a:r>
                      <a:r>
                        <a:rPr lang="en-US" sz="1200" baseline="0" dirty="0" smtClean="0"/>
                        <a:t> is </a:t>
                      </a:r>
                      <a:r>
                        <a:rPr lang="en-US" sz="1200" baseline="0" dirty="0" smtClean="0"/>
                        <a:t>proposed</a:t>
                      </a:r>
                      <a:endParaRPr lang="en-US" sz="1200" baseline="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Detailed Summary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Detailed Summary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629400" y="2057400"/>
            <a:ext cx="2286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</a:rPr>
              <a:t>Red beam pairs are non-legacy (non-8-Tx beam pairs)</a:t>
            </a:r>
            <a:endParaRPr lang="en-US" sz="12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614799"/>
              </p:ext>
            </p:extLst>
          </p:nvPr>
        </p:nvGraphicFramePr>
        <p:xfrm>
          <a:off x="228600" y="830263"/>
          <a:ext cx="6162675" cy="602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Visio" r:id="rId3" imgW="9259941" imgH="9055803" progId="Visio.Drawing.11">
                  <p:embed/>
                </p:oleObj>
              </mc:Choice>
              <mc:Fallback>
                <p:oleObj name="Visio" r:id="rId3" imgW="9259941" imgH="905580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830263"/>
                        <a:ext cx="6162675" cy="602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686366"/>
              </p:ext>
            </p:extLst>
          </p:nvPr>
        </p:nvGraphicFramePr>
        <p:xfrm>
          <a:off x="6427788" y="5108575"/>
          <a:ext cx="155257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Visio" r:id="rId5" imgW="2147017" imgH="1595552" progId="Visio.Drawing.11">
                  <p:embed/>
                </p:oleObj>
              </mc:Choice>
              <mc:Fallback>
                <p:oleObj name="Visio" r:id="rId5" imgW="2147017" imgH="159555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7788" y="5108575"/>
                        <a:ext cx="155257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Discussion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80010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Rank-2 codebook proposals are not quite aligned among different companies.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codebook design, the following codebook design criterion </a:t>
            </a:r>
            <a:r>
              <a:rPr lang="en-US" dirty="0" smtClean="0"/>
              <a:t>can be </a:t>
            </a:r>
            <a:r>
              <a:rPr lang="en-US" dirty="0" smtClean="0"/>
              <a:t>considered: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600" dirty="0" smtClean="0"/>
              <a:t>The master codebook size should be minimized, i.e., 32.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600" dirty="0" smtClean="0"/>
              <a:t>Nested </a:t>
            </a:r>
            <a:r>
              <a:rPr lang="en-US" sz="1600" dirty="0" smtClean="0"/>
              <a:t>property between rank 1 and rank 2: To maintain UE complexity small, rank 1 &amp; rank 2 codebook designs should be nested </a:t>
            </a:r>
            <a:r>
              <a:rPr lang="en-US" sz="1600" i="1" dirty="0" smtClean="0"/>
              <a:t>at least </a:t>
            </a:r>
            <a:r>
              <a:rPr lang="en-US" sz="1600" dirty="0" smtClean="0"/>
              <a:t>for some </a:t>
            </a:r>
            <a:r>
              <a:rPr lang="en-US" sz="1600" dirty="0" smtClean="0"/>
              <a:t>CWs or/and some </a:t>
            </a:r>
            <a:r>
              <a:rPr lang="en-US" sz="1600" dirty="0" err="1" smtClean="0"/>
              <a:t>Configs</a:t>
            </a:r>
            <a:r>
              <a:rPr lang="en-US" sz="1600" dirty="0" smtClean="0"/>
              <a:t>. </a:t>
            </a:r>
            <a:endParaRPr lang="en-US" sz="1600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600" dirty="0" smtClean="0"/>
              <a:t>Maintain </a:t>
            </a:r>
            <a:r>
              <a:rPr lang="en-US" sz="1600" dirty="0"/>
              <a:t>Rel-10 8-Tx rank-2 beam pairs in the longer </a:t>
            </a:r>
            <a:r>
              <a:rPr lang="en-US" sz="1600" dirty="0" smtClean="0"/>
              <a:t>dimension: no </a:t>
            </a:r>
            <a:r>
              <a:rPr lang="en-US" sz="1600" dirty="0"/>
              <a:t>strong motivation to deviate </a:t>
            </a:r>
            <a:r>
              <a:rPr lang="en-US" sz="1600" dirty="0" smtClean="0"/>
              <a:t>from that.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Observations: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The proposals with the minimum master codebook size, i.e. 32, comprise Intel</a:t>
            </a:r>
            <a:r>
              <a:rPr lang="en-US" sz="1600" dirty="0"/>
              <a:t>, ZTE, Huawei/</a:t>
            </a:r>
            <a:r>
              <a:rPr lang="en-US" sz="1600" dirty="0" err="1"/>
              <a:t>HiSilicon</a:t>
            </a:r>
            <a:r>
              <a:rPr lang="en-US" sz="1600" dirty="0"/>
              <a:t>, CMCC, </a:t>
            </a:r>
            <a:r>
              <a:rPr lang="en-US" sz="1600" dirty="0" smtClean="0"/>
              <a:t>Samsung/Ericsson/CATT/DOCOMO. </a:t>
            </a:r>
            <a:endParaRPr lang="en-US" sz="1600" dirty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proposals </a:t>
            </a:r>
            <a:r>
              <a:rPr lang="en-US" sz="1600" dirty="0" smtClean="0"/>
              <a:t>complying </a:t>
            </a:r>
            <a:r>
              <a:rPr lang="en-US" sz="1600" dirty="0"/>
              <a:t>nested property with rank 1 </a:t>
            </a:r>
            <a:r>
              <a:rPr lang="en-US" sz="1600" dirty="0" smtClean="0"/>
              <a:t>CWs comprise LGE</a:t>
            </a:r>
            <a:r>
              <a:rPr lang="en-US" sz="1600" dirty="0"/>
              <a:t>, ALU/ASB, Qualcomm, Huawei/</a:t>
            </a:r>
            <a:r>
              <a:rPr lang="en-US" sz="1600" dirty="0" err="1"/>
              <a:t>HiSilicon</a:t>
            </a:r>
            <a:r>
              <a:rPr lang="en-US" sz="1600" dirty="0"/>
              <a:t>, </a:t>
            </a:r>
            <a:r>
              <a:rPr lang="en-US" sz="1600" dirty="0" smtClean="0"/>
              <a:t>CMCC.</a:t>
            </a:r>
            <a:endParaRPr lang="en-US" sz="1600" dirty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</a:t>
            </a:r>
            <a:r>
              <a:rPr lang="en-US" sz="1600" dirty="0" smtClean="0"/>
              <a:t>proposals with the minimum number </a:t>
            </a:r>
            <a:r>
              <a:rPr lang="en-US" sz="1600" dirty="0"/>
              <a:t>of 3D </a:t>
            </a:r>
            <a:r>
              <a:rPr lang="en-US" sz="1600" dirty="0" smtClean="0"/>
              <a:t>beams, i.e. 4, </a:t>
            </a:r>
            <a:r>
              <a:rPr lang="en-US" sz="1600" dirty="0"/>
              <a:t>to construct rank1 &amp; rank2 </a:t>
            </a:r>
            <a:r>
              <a:rPr lang="en-US" sz="1600" dirty="0" smtClean="0"/>
              <a:t>codebooks comprise LGE</a:t>
            </a:r>
            <a:r>
              <a:rPr lang="en-US" sz="1600" dirty="0"/>
              <a:t>, ALU/ASB, Qualcomm, Huawei/</a:t>
            </a:r>
            <a:r>
              <a:rPr lang="en-US" sz="1600" dirty="0" err="1"/>
              <a:t>HiSilicon</a:t>
            </a:r>
            <a:r>
              <a:rPr lang="en-US" sz="1600" dirty="0"/>
              <a:t>, </a:t>
            </a:r>
            <a:r>
              <a:rPr lang="en-US" sz="1600" dirty="0" smtClean="0"/>
              <a:t>CMCC.</a:t>
            </a:r>
            <a:endParaRPr lang="en-US" sz="1600" dirty="0"/>
          </a:p>
          <a:p>
            <a:pPr marL="800100" lvl="1" indent="-342900">
              <a:buFont typeface="+mj-lt"/>
              <a:buAutoNum type="arabicPeriod"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296733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Performance Comparison</a:t>
            </a:r>
            <a:endParaRPr lang="en-US" sz="24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810874"/>
              </p:ext>
            </p:extLst>
          </p:nvPr>
        </p:nvGraphicFramePr>
        <p:xfrm>
          <a:off x="609600" y="4191000"/>
          <a:ext cx="8077200" cy="21945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21833"/>
                <a:gridCol w="6955367"/>
              </a:tblGrid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SECD1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u="none" strike="noStrike" dirty="0" smtClean="0">
                          <a:effectLst/>
                        </a:rPr>
                        <a:t>Samsung/Ericsson/CATT/DOCOMO Alt1 </a:t>
                      </a:r>
                      <a:r>
                        <a:rPr lang="en-US" sz="1000" b="0" u="none" strike="noStrike" dirty="0" smtClean="0">
                          <a:effectLst/>
                        </a:rPr>
                        <a:t>(</a:t>
                      </a:r>
                      <a:r>
                        <a:rPr lang="en-US" sz="1000" b="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b="0" u="none" strike="noStrike" dirty="0" smtClean="0">
                          <a:effectLst/>
                        </a:rPr>
                        <a:t> 3: checker-board)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SECD2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Samsung/Ericsson/CATT/DOCOMO </a:t>
                      </a:r>
                      <a:r>
                        <a:rPr lang="en-US" sz="1000" u="none" strike="noStrike" dirty="0" smtClean="0">
                          <a:effectLst/>
                        </a:rPr>
                        <a:t>Alt 2 (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Config</a:t>
                      </a:r>
                      <a:r>
                        <a:rPr lang="en-US" sz="1000" u="none" strike="noStrike" dirty="0" smtClean="0">
                          <a:effectLst/>
                        </a:rPr>
                        <a:t> </a:t>
                      </a:r>
                      <a:r>
                        <a:rPr lang="en-US" sz="1000" u="none" strike="noStrike" dirty="0" smtClean="0">
                          <a:effectLst/>
                        </a:rPr>
                        <a:t>3: alternate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proposal</a:t>
                      </a:r>
                      <a:r>
                        <a:rPr lang="en-US" sz="1000" u="none" strike="noStrike" dirty="0" smtClean="0">
                          <a:effectLst/>
                        </a:rPr>
                        <a:t>)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ZTE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LGE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Huawei/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HiSilicon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Qualcomm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CMCC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ALU/ASB</a:t>
                      </a:r>
                      <a:endParaRPr lang="en-US" sz="1000" dirty="0"/>
                    </a:p>
                  </a:txBody>
                  <a:tcPr/>
                </a:tc>
              </a:tr>
              <a:tr h="143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Intel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3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16 port – Wide: </a:t>
            </a:r>
            <a:r>
              <a:rPr lang="en-US" sz="3200" dirty="0"/>
              <a:t>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83587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MU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UMa-200m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49062"/>
              </p:ext>
            </p:extLst>
          </p:nvPr>
        </p:nvGraphicFramePr>
        <p:xfrm>
          <a:off x="609599" y="1447800"/>
          <a:ext cx="8077202" cy="2263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Proposals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SECD1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22.47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18.52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5.51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SECD2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22.47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18.79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5.67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100.02%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101.46%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102.87%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101.23%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99.64%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99.82%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100.38%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101.89%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100.69%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18.73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99.38%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100.22%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18.69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100.51%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19.14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101.05%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991788949"/>
              </p:ext>
            </p:extLst>
          </p:nvPr>
        </p:nvGraphicFramePr>
        <p:xfrm>
          <a:off x="1828800" y="3744686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62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50%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1364651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8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16 port – Wide: SLS </a:t>
            </a:r>
            <a:r>
              <a:rPr lang="en-US" sz="3200" dirty="0" smtClean="0"/>
              <a:t>Results</a:t>
            </a:r>
            <a:endParaRPr lang="en-US" sz="3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469517"/>
              </p:ext>
            </p:extLst>
          </p:nvPr>
        </p:nvGraphicFramePr>
        <p:xfrm>
          <a:off x="609599" y="1447800"/>
          <a:ext cx="8077202" cy="2263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53886"/>
                <a:gridCol w="1153886"/>
                <a:gridCol w="1153886"/>
                <a:gridCol w="1153886"/>
                <a:gridCol w="1153886"/>
                <a:gridCol w="1153886"/>
                <a:gridCol w="1153886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Proposals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err="1">
                          <a:effectLst/>
                        </a:rPr>
                        <a:t>Avg</a:t>
                      </a:r>
                      <a:r>
                        <a:rPr lang="en-US" sz="1200" b="1" u="none" strike="noStrike" dirty="0">
                          <a:effectLst/>
                        </a:rPr>
                        <a:t>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50%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5% UPT gain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SECD1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21.18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18.04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5.34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7620" marR="7620" marT="7620" marB="0" anchor="ctr">
                    <a:solidFill>
                      <a:srgbClr val="FFFF00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SECD2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21.22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18.09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5.55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100.20%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100.26%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103.93%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105.45%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21.16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17.86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98.97%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102.68%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99.78%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106.03%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98.39%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100.99%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21.31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100.60%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100.32%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104.18%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99.68%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103.47%</a:t>
                      </a:r>
                    </a:p>
                  </a:txBody>
                  <a:tcPr marL="7620" marR="7620" marT="762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101.81%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99.41%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102.36%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29232"/>
              </p:ext>
            </p:extLst>
          </p:nvPr>
        </p:nvGraphicFramePr>
        <p:xfrm>
          <a:off x="2133600" y="914401"/>
          <a:ext cx="5181600" cy="4572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235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Lambda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(N1,N2,P)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(O1,O2)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Target RU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Mode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Channel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216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(4,2,2</a:t>
                      </a:r>
                      <a:r>
                        <a:rPr lang="en-US" sz="1200" u="none" strike="noStrike" dirty="0">
                          <a:effectLst/>
                        </a:rPr>
                        <a:t>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(8,8)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r>
                        <a:rPr lang="en-US" sz="1200" u="none" strike="noStrike" dirty="0" smtClean="0">
                          <a:effectLst/>
                        </a:rPr>
                        <a:t>0</a:t>
                      </a:r>
                      <a:r>
                        <a:rPr lang="en-US" sz="1200" u="none" strike="noStrike" dirty="0">
                          <a:effectLst/>
                        </a:rPr>
                        <a:t>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MU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UMi-2GHz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745169607"/>
              </p:ext>
            </p:extLst>
          </p:nvPr>
        </p:nvGraphicFramePr>
        <p:xfrm>
          <a:off x="1828800" y="3733800"/>
          <a:ext cx="57912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6200" y="65532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50%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1364651" y="4959951"/>
            <a:ext cx="135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5% UPT </a:t>
            </a:r>
            <a:r>
              <a:rPr lang="en-US" sz="1200" b="1" dirty="0" smtClean="0">
                <a:sym typeface="Wingdings" panose="05000000000000000000" pitchFamily="2" charset="2"/>
              </a:rPr>
              <a:t></a:t>
            </a:r>
            <a:endParaRPr lang="en-US" sz="1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9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1418</Words>
  <Application>Microsoft Office PowerPoint</Application>
  <PresentationFormat>On-screen Show (4:3)</PresentationFormat>
  <Paragraphs>518</Paragraphs>
  <Slides>12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Microsoft Visio Drawing</vt:lpstr>
      <vt:lpstr>Rank 2 codebook -- summary of RAN1 proposals and performance </vt:lpstr>
      <vt:lpstr>High-Level Summary</vt:lpstr>
      <vt:lpstr>Detailed Summary</vt:lpstr>
      <vt:lpstr>Detailed Summary</vt:lpstr>
      <vt:lpstr>Detailed Summary</vt:lpstr>
      <vt:lpstr>Discussion</vt:lpstr>
      <vt:lpstr>PowerPoint Presentation</vt:lpstr>
      <vt:lpstr>16 port – Wide: SLS Results</vt:lpstr>
      <vt:lpstr>16 port – Wide: SLS Results</vt:lpstr>
      <vt:lpstr>16 port – Tall: SLS Results</vt:lpstr>
      <vt:lpstr>16 port – Tall: SLS Results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Saifur Rahman</dc:creator>
  <cp:lastModifiedBy>Md Saifur Rahman</cp:lastModifiedBy>
  <cp:revision>58</cp:revision>
  <dcterms:created xsi:type="dcterms:W3CDTF">2006-08-16T00:00:00Z</dcterms:created>
  <dcterms:modified xsi:type="dcterms:W3CDTF">2015-11-06T22:54:01Z</dcterms:modified>
</cp:coreProperties>
</file>