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1" r:id="rId3"/>
    <p:sldId id="265" r:id="rId4"/>
    <p:sldId id="262" r:id="rId5"/>
    <p:sldId id="268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CC00"/>
    <a:srgbClr val="FFFFCC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082" autoAdjust="0"/>
    <p:restoredTop sz="85393" autoAdjust="0"/>
  </p:normalViewPr>
  <p:slideViewPr>
    <p:cSldViewPr>
      <p:cViewPr>
        <p:scale>
          <a:sx n="90" d="100"/>
          <a:sy n="90" d="100"/>
        </p:scale>
        <p:origin x="444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4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37EC0-D60B-4661-A8FA-4C0438DADB2E}" type="datetimeFigureOut">
              <a:rPr kumimoji="1" lang="ja-JP" altLang="en-US" smtClean="0"/>
              <a:t>2015/8/27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97B2D-D937-4B9F-8567-9511CC5769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212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2015/8/27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64332" y="2132856"/>
            <a:ext cx="8544654" cy="1470025"/>
          </a:xfrm>
        </p:spPr>
        <p:txBody>
          <a:bodyPr>
            <a:noAutofit/>
          </a:bodyPr>
          <a:lstStyle/>
          <a:p>
            <a:r>
              <a:rPr lang="en-US" altLang="ja-JP" sz="4000" dirty="0" smtClean="0"/>
              <a:t>WF on Narrowband numbering and location of the remaining PRBs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2088232"/>
          </a:xfrm>
        </p:spPr>
        <p:txBody>
          <a:bodyPr>
            <a:noAutofit/>
          </a:bodyPr>
          <a:lstStyle/>
          <a:p>
            <a:pPr marL="0" lvl="1"/>
            <a:r>
              <a:rPr lang="en-GB" sz="1800" dirty="0">
                <a:solidFill>
                  <a:schemeClr val="tx1"/>
                </a:solidFill>
              </a:rPr>
              <a:t>NEC, CATT, LGE, Intel, </a:t>
            </a:r>
            <a:r>
              <a:rPr lang="en-GB" sz="1800" dirty="0" smtClean="0">
                <a:solidFill>
                  <a:schemeClr val="tx1"/>
                </a:solidFill>
              </a:rPr>
              <a:t>Ericsson,</a:t>
            </a:r>
            <a:r>
              <a:rPr lang="en-GB" sz="1800" dirty="0">
                <a:solidFill>
                  <a:schemeClr val="tx1"/>
                </a:solidFill>
              </a:rPr>
              <a:t> Nokia Networks, </a:t>
            </a:r>
            <a:r>
              <a:rPr lang="en-GB" sz="1800" dirty="0" smtClean="0">
                <a:solidFill>
                  <a:schemeClr val="tx1"/>
                </a:solidFill>
              </a:rPr>
              <a:t>Qualcomm, </a:t>
            </a:r>
            <a:r>
              <a:rPr lang="en-GB" sz="1800" dirty="0">
                <a:solidFill>
                  <a:schemeClr val="tx1"/>
                </a:solidFill>
              </a:rPr>
              <a:t>NTT DOCOMO, Samsung, </a:t>
            </a:r>
            <a:r>
              <a:rPr lang="en-GB" sz="1800" dirty="0" err="1">
                <a:solidFill>
                  <a:schemeClr val="tx1"/>
                </a:solidFill>
              </a:rPr>
              <a:t>InterDigital</a:t>
            </a:r>
            <a:r>
              <a:rPr lang="en-GB" sz="1800" dirty="0" smtClean="0">
                <a:solidFill>
                  <a:schemeClr val="tx1"/>
                </a:solidFill>
              </a:rPr>
              <a:t>,</a:t>
            </a:r>
            <a:r>
              <a:rPr lang="en-GB" sz="1800" dirty="0">
                <a:solidFill>
                  <a:schemeClr val="tx1"/>
                </a:solidFill>
              </a:rPr>
              <a:t> </a:t>
            </a:r>
            <a:r>
              <a:rPr lang="en-GB" sz="1800" dirty="0" smtClean="0">
                <a:solidFill>
                  <a:schemeClr val="tx1"/>
                </a:solidFill>
              </a:rPr>
              <a:t>Marvell</a:t>
            </a:r>
            <a:endParaRPr lang="en-GB" sz="1800" dirty="0">
              <a:solidFill>
                <a:schemeClr val="tx1"/>
              </a:solidFill>
            </a:endParaRPr>
          </a:p>
          <a:p>
            <a:pPr marL="0" lvl="1"/>
            <a:endParaRPr lang="en-GB" sz="1600" dirty="0">
              <a:solidFill>
                <a:srgbClr val="0000FF"/>
              </a:solidFill>
            </a:endParaRPr>
          </a:p>
          <a:p>
            <a:r>
              <a:rPr lang="en-GB" sz="1600" dirty="0" smtClean="0">
                <a:solidFill>
                  <a:srgbClr val="0000FF"/>
                </a:solidFill>
              </a:rPr>
              <a:t> </a:t>
            </a:r>
            <a:endParaRPr kumimoji="1" lang="ja-JP" altLang="en-US" sz="1600" dirty="0"/>
          </a:p>
        </p:txBody>
      </p:sp>
      <p:sp>
        <p:nvSpPr>
          <p:cNvPr id="4" name="正方形/長方形 3"/>
          <p:cNvSpPr/>
          <p:nvPr/>
        </p:nvSpPr>
        <p:spPr>
          <a:xfrm>
            <a:off x="0" y="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 smtClean="0"/>
              <a:t>3GPP TSG RAN WG1 Meeting #82</a:t>
            </a:r>
            <a:endParaRPr lang="ja-JP" altLang="ja-JP" dirty="0" smtClean="0"/>
          </a:p>
          <a:p>
            <a:r>
              <a:rPr lang="en-US" altLang="ja-JP" dirty="0" smtClean="0"/>
              <a:t>Beijing, China, August 24 – 28, 2015</a:t>
            </a:r>
            <a:endParaRPr lang="sv-SE" altLang="ja-JP" dirty="0" smtClean="0"/>
          </a:p>
          <a:p>
            <a:r>
              <a:rPr lang="en-GB" altLang="ja-JP" dirty="0" smtClean="0"/>
              <a:t>Agenda </a:t>
            </a:r>
            <a:r>
              <a:rPr lang="en-GB" altLang="ja-JP" dirty="0"/>
              <a:t>Item: 7</a:t>
            </a:r>
            <a:r>
              <a:rPr lang="en-GB" altLang="ja-JP" dirty="0" smtClean="0"/>
              <a:t>.2.1.1</a:t>
            </a:r>
            <a:endParaRPr lang="ja-JP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534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/>
              <a:t>R1-154960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87486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1124744"/>
            <a:ext cx="8640960" cy="566124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u="sng" dirty="0" smtClean="0"/>
              <a:t>Agreement </a:t>
            </a:r>
            <a:r>
              <a:rPr lang="en-US" sz="1800" b="1" u="sng" dirty="0"/>
              <a:t>at RAN1#80bis:</a:t>
            </a:r>
            <a:endParaRPr lang="en-GB" sz="18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800" dirty="0"/>
              <a:t>A set of DL and UL narrow-band(s) are known to UE</a:t>
            </a:r>
            <a:endParaRPr lang="en-GB" sz="1800" dirty="0"/>
          </a:p>
          <a:p>
            <a:pPr lvl="2"/>
            <a:r>
              <a:rPr lang="en-US" dirty="0"/>
              <a:t>Definition of narrow-band(s) is specified in the spec</a:t>
            </a:r>
            <a:endParaRPr lang="en-GB" dirty="0"/>
          </a:p>
          <a:p>
            <a:pPr lvl="3">
              <a:buFont typeface="Courier New" panose="02070309020205020404" pitchFamily="49" charset="0"/>
              <a:buChar char="o"/>
            </a:pPr>
            <a:r>
              <a:rPr lang="en-US" sz="1800" dirty="0"/>
              <a:t>FFS details of a definition of narrow-band(s)</a:t>
            </a:r>
            <a:endParaRPr lang="en-GB" sz="1800" dirty="0"/>
          </a:p>
          <a:p>
            <a:pPr lvl="2"/>
            <a:r>
              <a:rPr lang="en-US" dirty="0"/>
              <a:t>FFS on how to UE knows available narrow-band(s) for MTC UEs</a:t>
            </a:r>
            <a:endParaRPr lang="en-GB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800" dirty="0"/>
              <a:t>One narrow-band size is 6PRB</a:t>
            </a:r>
            <a:endParaRPr lang="en-GB" sz="1800" dirty="0"/>
          </a:p>
          <a:p>
            <a:pPr lvl="2"/>
            <a:r>
              <a:rPr lang="en-US" dirty="0"/>
              <a:t>FFS on other narrow-band size(s)</a:t>
            </a:r>
            <a:endParaRPr lang="en-GB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800" dirty="0"/>
              <a:t>PRBs in a narrow-band are aligned with legacy PRB mapping</a:t>
            </a:r>
            <a:endParaRPr lang="en-GB" sz="18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800" dirty="0"/>
              <a:t>Frequency hopping over the system bandwidth is not used for at least</a:t>
            </a:r>
            <a:endParaRPr lang="en-GB" sz="1800" dirty="0"/>
          </a:p>
          <a:p>
            <a:pPr lvl="2"/>
            <a:r>
              <a:rPr lang="en-US" dirty="0"/>
              <a:t>PSS/SSS</a:t>
            </a:r>
            <a:endParaRPr lang="en-GB" dirty="0"/>
          </a:p>
          <a:p>
            <a:pPr lvl="2"/>
            <a:r>
              <a:rPr lang="en-US" dirty="0"/>
              <a:t>PBCH</a:t>
            </a:r>
            <a:endParaRPr lang="en-GB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800" dirty="0"/>
              <a:t>At least in CE, frequency hopping over the system bandwidth can be used for common message for Rel-13 MTC UEs (RAR, paging, MTC SIB(s), FFS on response for message 3)</a:t>
            </a:r>
            <a:endParaRPr lang="en-GB" sz="18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800" dirty="0"/>
              <a:t>Hopping pattern between narrow-bands is supported</a:t>
            </a:r>
            <a:endParaRPr lang="en-GB" sz="1800" dirty="0"/>
          </a:p>
          <a:p>
            <a:pPr lvl="2"/>
            <a:r>
              <a:rPr lang="en-US" dirty="0"/>
              <a:t>FFS on details of hopping pattern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9007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1124744"/>
            <a:ext cx="8640960" cy="566124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u="sng" dirty="0"/>
              <a:t>Agreement at RAN1#81:</a:t>
            </a:r>
            <a:endParaRPr lang="en-GB" sz="1800" dirty="0"/>
          </a:p>
          <a:p>
            <a:pPr lvl="0">
              <a:buFont typeface="Wingdings" panose="05000000000000000000" pitchFamily="2" charset="2"/>
              <a:buChar char="§"/>
            </a:pPr>
            <a:r>
              <a:rPr lang="en-US" sz="1800" dirty="0"/>
              <a:t>A narrowband is defined as a set of contiguous PRBs</a:t>
            </a:r>
            <a:endParaRPr lang="en-GB" sz="18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/>
              <a:t>At least for TDD, the same set of </a:t>
            </a:r>
            <a:r>
              <a:rPr lang="en-US" sz="1800" dirty="0" err="1"/>
              <a:t>narrowbands</a:t>
            </a:r>
            <a:r>
              <a:rPr lang="en-US" sz="1800" dirty="0"/>
              <a:t> are specified for both DL and UL</a:t>
            </a:r>
            <a:endParaRPr lang="en-GB" sz="18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/>
              <a:t>NOTE: This avoids additional retuning in TDD</a:t>
            </a:r>
            <a:endParaRPr lang="en-GB" sz="1800" dirty="0"/>
          </a:p>
          <a:p>
            <a:pPr lvl="0">
              <a:buFont typeface="Wingdings" panose="05000000000000000000" pitchFamily="2" charset="2"/>
              <a:buChar char="§"/>
            </a:pPr>
            <a:r>
              <a:rPr lang="en-US" sz="1800" dirty="0" err="1"/>
              <a:t>Narrowbands</a:t>
            </a:r>
            <a:r>
              <a:rPr lang="en-US" sz="1800" dirty="0"/>
              <a:t> are non-overlapping</a:t>
            </a:r>
            <a:endParaRPr lang="en-GB" sz="18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/>
              <a:t>FFS: Some PRBs may not be included in any narrowband</a:t>
            </a:r>
            <a:endParaRPr lang="en-GB" sz="1800" dirty="0"/>
          </a:p>
          <a:p>
            <a:pPr lvl="2">
              <a:buFont typeface="Courier New" panose="02070309020205020404" pitchFamily="49" charset="0"/>
              <a:buChar char="o"/>
            </a:pPr>
            <a:r>
              <a:rPr lang="en-US" dirty="0"/>
              <a:t>FFS the location of these PRB(s) (e.g., edge(s), near the center, …)</a:t>
            </a:r>
            <a:endParaRPr lang="en-GB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/>
              <a:t>The PSS/SSS/PBCH may be in one or more </a:t>
            </a:r>
            <a:r>
              <a:rPr lang="en-US" sz="1800" dirty="0" err="1"/>
              <a:t>narrowbands</a:t>
            </a:r>
            <a:r>
              <a:rPr lang="en-US" sz="1800" dirty="0"/>
              <a:t>. PSS/SSS/PBCH is independent of any </a:t>
            </a:r>
            <a:r>
              <a:rPr lang="en-US" sz="1800" dirty="0" err="1"/>
              <a:t>narrowbands</a:t>
            </a:r>
            <a:endParaRPr lang="en-GB" sz="1800" dirty="0"/>
          </a:p>
          <a:p>
            <a:pPr lvl="2">
              <a:buFont typeface="Courier New" panose="02070309020205020404" pitchFamily="49" charset="0"/>
              <a:buChar char="o"/>
            </a:pPr>
            <a:r>
              <a:rPr lang="en-US" dirty="0"/>
              <a:t>In case a UE needs to monitor PSS/SSS/PBCH of a cell, it can be retuned to the center 72 subcarriers (excluding system DC)</a:t>
            </a:r>
            <a:endParaRPr lang="en-GB" dirty="0"/>
          </a:p>
          <a:p>
            <a:pPr lvl="0">
              <a:buFont typeface="Wingdings" panose="05000000000000000000" pitchFamily="2" charset="2"/>
              <a:buChar char="§"/>
            </a:pPr>
            <a:r>
              <a:rPr lang="en-US" sz="1800" dirty="0"/>
              <a:t>FFS how the </a:t>
            </a:r>
            <a:r>
              <a:rPr lang="en-US" sz="1800" dirty="0" err="1"/>
              <a:t>narrowbands</a:t>
            </a:r>
            <a:r>
              <a:rPr lang="en-US" sz="1800" dirty="0"/>
              <a:t> are defined across the system BW</a:t>
            </a:r>
            <a:endParaRPr lang="en-GB" sz="1800" dirty="0"/>
          </a:p>
          <a:p>
            <a:pPr lvl="0">
              <a:buFont typeface="Wingdings" panose="05000000000000000000" pitchFamily="2" charset="2"/>
              <a:buChar char="§"/>
            </a:pPr>
            <a:r>
              <a:rPr lang="en-US" sz="1800" dirty="0"/>
              <a:t>FFS if an offset is allowed for aligning UL </a:t>
            </a:r>
            <a:r>
              <a:rPr lang="en-US" sz="1800" dirty="0" err="1"/>
              <a:t>narrowbands</a:t>
            </a:r>
            <a:r>
              <a:rPr lang="en-US" sz="1800" dirty="0"/>
              <a:t> with legacy PUCCH and/or </a:t>
            </a:r>
            <a:r>
              <a:rPr lang="en-US" sz="1800" dirty="0" smtClean="0"/>
              <a:t>PRACH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48244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539552" y="1628800"/>
            <a:ext cx="8435280" cy="452596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b="1" u="sng" dirty="0">
                <a:solidFill>
                  <a:srgbClr val="00B050"/>
                </a:solidFill>
              </a:rPr>
              <a:t>Agreement </a:t>
            </a:r>
            <a:r>
              <a:rPr lang="en-US" b="1" u="sng" dirty="0"/>
              <a:t>at RAN1#82</a:t>
            </a:r>
            <a:r>
              <a:rPr lang="en-US" b="1" u="sng" dirty="0" smtClean="0"/>
              <a:t>:</a:t>
            </a:r>
          </a:p>
          <a:p>
            <a:pPr marL="0" indent="0">
              <a:buNone/>
            </a:pPr>
            <a:endParaRPr lang="en-US" b="1" u="sng" dirty="0"/>
          </a:p>
          <a:p>
            <a:pPr>
              <a:buFont typeface="Wingdings" panose="05000000000000000000" pitchFamily="2" charset="2"/>
              <a:buChar char="§"/>
            </a:pPr>
            <a:r>
              <a:rPr lang="en-GB" dirty="0" smtClean="0"/>
              <a:t>All </a:t>
            </a:r>
            <a:r>
              <a:rPr lang="en-GB" dirty="0" err="1"/>
              <a:t>narrowbands</a:t>
            </a:r>
            <a:r>
              <a:rPr lang="en-GB" dirty="0"/>
              <a:t> are of a size of 6 </a:t>
            </a:r>
            <a:r>
              <a:rPr lang="en-GB" dirty="0" smtClean="0"/>
              <a:t>PRBs</a:t>
            </a:r>
          </a:p>
          <a:p>
            <a:pPr>
              <a:buFont typeface="Wingdings" panose="05000000000000000000" pitchFamily="2" charset="2"/>
              <a:buChar char="§"/>
            </a:pPr>
            <a:endParaRPr lang="en-GB" dirty="0"/>
          </a:p>
          <a:p>
            <a:pPr>
              <a:buFont typeface="Wingdings" panose="05000000000000000000" pitchFamily="2" charset="2"/>
              <a:buChar char="§"/>
            </a:pPr>
            <a:r>
              <a:rPr lang="en-GB" dirty="0" smtClean="0"/>
              <a:t>Total </a:t>
            </a:r>
            <a:r>
              <a:rPr lang="en-GB" dirty="0"/>
              <a:t>number of DL </a:t>
            </a:r>
            <a:r>
              <a:rPr lang="en-GB" dirty="0" err="1"/>
              <a:t>narrowbands</a:t>
            </a:r>
            <a:r>
              <a:rPr lang="en-GB" dirty="0"/>
              <a:t> in the system bandwidth is fixed at            </a:t>
            </a:r>
            <a:endParaRPr lang="en-GB" dirty="0" smtClean="0"/>
          </a:p>
          <a:p>
            <a:pPr>
              <a:buFont typeface="Wingdings" panose="05000000000000000000" pitchFamily="2" charset="2"/>
              <a:buChar char="§"/>
            </a:pPr>
            <a:endParaRPr lang="en-GB" dirty="0"/>
          </a:p>
          <a:p>
            <a:pPr>
              <a:buFont typeface="Wingdings" panose="05000000000000000000" pitchFamily="2" charset="2"/>
              <a:buChar char="§"/>
            </a:pPr>
            <a:r>
              <a:rPr lang="en-GB" dirty="0" smtClean="0"/>
              <a:t>Total </a:t>
            </a:r>
            <a:r>
              <a:rPr lang="en-GB" dirty="0"/>
              <a:t>number of UL </a:t>
            </a:r>
            <a:r>
              <a:rPr lang="en-GB" dirty="0" err="1"/>
              <a:t>narrowbands</a:t>
            </a:r>
            <a:r>
              <a:rPr lang="en-GB" dirty="0"/>
              <a:t> in the system bandwidth is fixed at  </a:t>
            </a:r>
          </a:p>
          <a:p>
            <a:pPr>
              <a:buFont typeface="Wingdings" panose="05000000000000000000" pitchFamily="2" charset="2"/>
              <a:buChar char="§"/>
            </a:pPr>
            <a:endParaRPr lang="en-GB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GB" dirty="0" smtClean="0"/>
              <a:t>The </a:t>
            </a:r>
            <a:r>
              <a:rPr lang="en-GB" dirty="0"/>
              <a:t>location of the remaining RBs if any is FFS among at least</a:t>
            </a:r>
          </a:p>
          <a:p>
            <a:pPr marL="400050" lvl="1" indent="0">
              <a:buNone/>
            </a:pPr>
            <a:r>
              <a:rPr lang="en-GB" dirty="0"/>
              <a:t>A) The remaining RBs are at the end of the system bandwidth</a:t>
            </a:r>
          </a:p>
          <a:p>
            <a:pPr marL="400050" lvl="1" indent="0">
              <a:buNone/>
            </a:pPr>
            <a:r>
              <a:rPr lang="en-GB" dirty="0"/>
              <a:t>B) The remaining RBs are in the middle of the system bandwidth</a:t>
            </a:r>
          </a:p>
          <a:p>
            <a:pPr marL="400050" lvl="1" indent="0">
              <a:buNone/>
            </a:pPr>
            <a:r>
              <a:rPr lang="en-GB" dirty="0"/>
              <a:t>C) The remaining RBs are at both ends of the system bandwidth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dirty="0" smtClean="0"/>
              <a:t>The </a:t>
            </a:r>
            <a:r>
              <a:rPr lang="en-GB" dirty="0"/>
              <a:t>numbering of </a:t>
            </a:r>
            <a:r>
              <a:rPr lang="en-GB" dirty="0" err="1"/>
              <a:t>narrowbands</a:t>
            </a:r>
            <a:r>
              <a:rPr lang="en-GB" dirty="0"/>
              <a:t> is FFS between:</a:t>
            </a:r>
          </a:p>
          <a:p>
            <a:pPr marL="400050" lvl="1" indent="0">
              <a:buNone/>
            </a:pPr>
            <a:r>
              <a:rPr lang="en-GB" dirty="0" smtClean="0"/>
              <a:t>1.Narrowbands </a:t>
            </a:r>
            <a:r>
              <a:rPr lang="en-GB" dirty="0"/>
              <a:t>are numbered in order of increasing PRB number</a:t>
            </a:r>
          </a:p>
          <a:p>
            <a:pPr marL="400050" lvl="1" indent="0">
              <a:buNone/>
            </a:pPr>
            <a:r>
              <a:rPr lang="en-GB" dirty="0" smtClean="0"/>
              <a:t>2.Narrowbands </a:t>
            </a:r>
            <a:r>
              <a:rPr lang="en-GB" dirty="0"/>
              <a:t>are numbered working from the edges of the </a:t>
            </a:r>
            <a:r>
              <a:rPr lang="en-GB" dirty="0" smtClean="0"/>
              <a:t>system bandwidth </a:t>
            </a:r>
            <a:r>
              <a:rPr lang="en-GB" dirty="0"/>
              <a:t>to the middle</a:t>
            </a:r>
          </a:p>
          <a:p>
            <a:pPr marL="0" indent="0">
              <a:buNone/>
            </a:pPr>
            <a:endParaRPr lang="en-GB" dirty="0"/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0106150"/>
              </p:ext>
            </p:extLst>
          </p:nvPr>
        </p:nvGraphicFramePr>
        <p:xfrm>
          <a:off x="7618970" y="2683644"/>
          <a:ext cx="10922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3" name="Equation" r:id="rId3" imgW="1091726" imgH="482391" progId="Equation.3">
                  <p:embed/>
                </p:oleObj>
              </mc:Choice>
              <mc:Fallback>
                <p:oleObj name="Equation" r:id="rId3" imgW="1091726" imgH="482391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18970" y="2683644"/>
                        <a:ext cx="1092200" cy="482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1882655"/>
              </p:ext>
            </p:extLst>
          </p:nvPr>
        </p:nvGraphicFramePr>
        <p:xfrm>
          <a:off x="7631670" y="3284984"/>
          <a:ext cx="10795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4" name="Equation" r:id="rId5" imgW="1079280" imgH="482400" progId="Equation.3">
                  <p:embed/>
                </p:oleObj>
              </mc:Choice>
              <mc:Fallback>
                <p:oleObj name="Equation" r:id="rId5" imgW="1079280" imgH="482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1670" y="3284984"/>
                        <a:ext cx="1079500" cy="482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54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354360" y="1196752"/>
            <a:ext cx="8435280" cy="452596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GB" sz="2000" dirty="0" smtClean="0"/>
              <a:t>The </a:t>
            </a:r>
            <a:r>
              <a:rPr lang="en-GB" sz="2000" dirty="0" smtClean="0"/>
              <a:t>remaining </a:t>
            </a:r>
            <a:r>
              <a:rPr lang="en-GB" sz="2000" dirty="0"/>
              <a:t>RBs are divided evenly at both ends of the system bandwidth, with the extra odd PRB for </a:t>
            </a:r>
            <a:r>
              <a:rPr lang="en-GB" sz="2000" dirty="0" smtClean="0"/>
              <a:t>the system BW (e.g. 3</a:t>
            </a:r>
            <a:r>
              <a:rPr lang="en-GB" sz="2000" dirty="0"/>
              <a:t>, 5, and 15 </a:t>
            </a:r>
            <a:r>
              <a:rPr lang="en-GB" sz="2000" dirty="0" smtClean="0"/>
              <a:t>MHz) </a:t>
            </a:r>
            <a:r>
              <a:rPr lang="en-GB" sz="2000" dirty="0"/>
              <a:t>located at the </a:t>
            </a:r>
            <a:r>
              <a:rPr lang="en-GB" sz="2000" dirty="0" err="1"/>
              <a:t>center</a:t>
            </a:r>
            <a:r>
              <a:rPr lang="en-GB" sz="2000" dirty="0"/>
              <a:t> of the system </a:t>
            </a:r>
            <a:r>
              <a:rPr lang="en-GB" sz="2000" dirty="0" smtClean="0"/>
              <a:t>BW</a:t>
            </a:r>
            <a:endParaRPr lang="en-GB" sz="2000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GB" sz="2000" dirty="0" smtClean="0"/>
              <a:t>The </a:t>
            </a:r>
            <a:r>
              <a:rPr lang="en-GB" sz="2000" dirty="0" err="1"/>
              <a:t>n</a:t>
            </a:r>
            <a:r>
              <a:rPr lang="en-GB" sz="2000" dirty="0" err="1" smtClean="0"/>
              <a:t>arrowbands</a:t>
            </a:r>
            <a:r>
              <a:rPr lang="en-GB" sz="2000" dirty="0" smtClean="0"/>
              <a:t> </a:t>
            </a:r>
            <a:r>
              <a:rPr lang="en-GB" sz="2000" dirty="0"/>
              <a:t>are numbered in order of increasing PRB </a:t>
            </a:r>
            <a:r>
              <a:rPr lang="en-GB" sz="2000" dirty="0" smtClean="0"/>
              <a:t>number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69555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10068</TotalTime>
  <Words>497</Words>
  <Application>Microsoft Office PowerPoint</Application>
  <PresentationFormat>On-screen Show (4:3)</PresentationFormat>
  <Paragraphs>54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ＭＳ Ｐゴシック</vt:lpstr>
      <vt:lpstr>Arial</vt:lpstr>
      <vt:lpstr>Calibri</vt:lpstr>
      <vt:lpstr>Courier New</vt:lpstr>
      <vt:lpstr>Wingdings</vt:lpstr>
      <vt:lpstr>Office テーマ</vt:lpstr>
      <vt:lpstr>Equation</vt:lpstr>
      <vt:lpstr>WF on Narrowband numbering and location of the remaining PRBs</vt:lpstr>
      <vt:lpstr>Background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Narrowband definitions</dc:title>
  <dc:creator>Yassin.Awad@EMEA.NEC.COM</dc:creator>
  <cp:lastModifiedBy>Yassin Awad</cp:lastModifiedBy>
  <cp:revision>220</cp:revision>
  <dcterms:created xsi:type="dcterms:W3CDTF">2015-02-03T00:53:02Z</dcterms:created>
  <dcterms:modified xsi:type="dcterms:W3CDTF">2015-08-27T08:18:12Z</dcterms:modified>
</cp:coreProperties>
</file>